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9" r:id="rId12"/>
    <p:sldId id="290" r:id="rId13"/>
    <p:sldId id="266" r:id="rId14"/>
    <p:sldId id="280" r:id="rId15"/>
    <p:sldId id="270" r:id="rId16"/>
    <p:sldId id="281" r:id="rId17"/>
    <p:sldId id="272" r:id="rId18"/>
    <p:sldId id="282" r:id="rId19"/>
    <p:sldId id="271" r:id="rId20"/>
    <p:sldId id="283" r:id="rId21"/>
    <p:sldId id="273" r:id="rId22"/>
    <p:sldId id="285" r:id="rId23"/>
    <p:sldId id="284" r:id="rId24"/>
    <p:sldId id="274" r:id="rId25"/>
    <p:sldId id="276" r:id="rId26"/>
    <p:sldId id="277" r:id="rId27"/>
    <p:sldId id="289" r:id="rId28"/>
    <p:sldId id="278" r:id="rId29"/>
    <p:sldId id="286" r:id="rId30"/>
    <p:sldId id="287" r:id="rId31"/>
    <p:sldId id="291" r:id="rId3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7" autoAdjust="0"/>
    <p:restoredTop sz="68519" autoAdjust="0"/>
  </p:normalViewPr>
  <p:slideViewPr>
    <p:cSldViewPr snapToObjects="1">
      <p:cViewPr varScale="1">
        <p:scale>
          <a:sx n="85" d="100"/>
          <a:sy n="85" d="100"/>
        </p:scale>
        <p:origin x="26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8.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8.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31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an extensible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. The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....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demonstrates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tickCallback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cleanup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time in </a:t>
            </a:r>
            <a:r>
              <a:rPr lang="de-DE" dirty="0" err="1"/>
              <a:t>milliseconds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tickCallback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. This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variable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durations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in a </a:t>
            </a:r>
            <a:r>
              <a:rPr lang="de-DE" dirty="0" err="1"/>
              <a:t>browser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recording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foreground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1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2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trivial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via </a:t>
            </a:r>
            <a:r>
              <a:rPr lang="de-DE" dirty="0" err="1"/>
              <a:t>setInterval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setTimeout</a:t>
            </a:r>
            <a:r>
              <a:rPr lang="de-DE" dirty="0"/>
              <a:t>().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documented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solely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However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in a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compliant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 </a:t>
            </a:r>
            <a:r>
              <a:rPr lang="de-DE" dirty="0" err="1"/>
              <a:t>Step</a:t>
            </a:r>
            <a:r>
              <a:rPr lang="de-DE" dirty="0"/>
              <a:t> 17 </a:t>
            </a:r>
            <a:r>
              <a:rPr lang="de-DE" dirty="0" err="1"/>
              <a:t>says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additional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err="1"/>
              <a:t>reasons</a:t>
            </a:r>
            <a:r>
              <a:rPr lang="de-DE"/>
              <a:t>.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7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 The </a:t>
            </a:r>
            <a:r>
              <a:rPr lang="de-DE" dirty="0" err="1"/>
              <a:t>graph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CPU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50ms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1000ms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Chrome </a:t>
            </a:r>
            <a:r>
              <a:rPr lang="de-DE" dirty="0" err="1"/>
              <a:t>and</a:t>
            </a:r>
            <a:r>
              <a:rPr lang="de-DE" dirty="0"/>
              <a:t> Firefox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invocations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. Peaks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Chrome </a:t>
            </a:r>
            <a:r>
              <a:rPr lang="de-DE" dirty="0" err="1"/>
              <a:t>executes</a:t>
            </a:r>
            <a:r>
              <a:rPr lang="de-DE" dirty="0"/>
              <a:t> multiple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. Firefox </a:t>
            </a:r>
            <a:r>
              <a:rPr lang="de-DE" dirty="0" err="1"/>
              <a:t>waits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.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show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Firefox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constantly</a:t>
            </a:r>
            <a:r>
              <a:rPr lang="de-DE" dirty="0"/>
              <a:t> at 50% </a:t>
            </a:r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30 </a:t>
            </a:r>
            <a:r>
              <a:rPr lang="de-DE" dirty="0" err="1"/>
              <a:t>seconds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Chrome </a:t>
            </a:r>
            <a:r>
              <a:rPr lang="de-DE" dirty="0" err="1"/>
              <a:t>begins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after 10 </a:t>
            </a:r>
            <a:r>
              <a:rPr lang="de-DE" dirty="0" err="1"/>
              <a:t>seconds</a:t>
            </a:r>
            <a:r>
              <a:rPr lang="de-DE" dirty="0"/>
              <a:t>. Firefox </a:t>
            </a:r>
            <a:r>
              <a:rPr lang="de-DE" dirty="0" err="1"/>
              <a:t>begins</a:t>
            </a:r>
            <a:r>
              <a:rPr lang="de-DE" dirty="0"/>
              <a:t> after 30 </a:t>
            </a:r>
            <a:r>
              <a:rPr lang="de-DE" dirty="0" err="1"/>
              <a:t>seconds</a:t>
            </a:r>
            <a:r>
              <a:rPr lang="de-DE" dirty="0"/>
              <a:t>. 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kicks.</a:t>
            </a:r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Budget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: Chrome </a:t>
            </a:r>
            <a:r>
              <a:rPr lang="de-DE" dirty="0" err="1"/>
              <a:t>and</a:t>
            </a:r>
            <a:r>
              <a:rPr lang="de-DE" dirty="0"/>
              <a:t> Firefox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 </a:t>
            </a:r>
            <a:r>
              <a:rPr lang="de-DE" dirty="0" err="1"/>
              <a:t>virtual</a:t>
            </a:r>
            <a:r>
              <a:rPr lang="de-DE" dirty="0"/>
              <a:t> time </a:t>
            </a:r>
            <a:r>
              <a:rPr lang="de-DE" dirty="0" err="1"/>
              <a:t>budget</a:t>
            </a:r>
            <a:r>
              <a:rPr lang="de-DE" dirty="0"/>
              <a:t>. The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substracted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negative. The </a:t>
            </a:r>
            <a:r>
              <a:rPr lang="de-DE" dirty="0" err="1"/>
              <a:t>tasks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but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positive </a:t>
            </a:r>
            <a:r>
              <a:rPr lang="de-DE" dirty="0" err="1"/>
              <a:t>again</a:t>
            </a:r>
            <a:r>
              <a:rPr lang="de-DE" dirty="0"/>
              <a:t>. The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replenishes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rate </a:t>
            </a:r>
            <a:r>
              <a:rPr lang="de-DE" dirty="0" err="1"/>
              <a:t>of</a:t>
            </a:r>
            <a:r>
              <a:rPr lang="de-DE" dirty="0"/>
              <a:t> 0.01seconds/</a:t>
            </a:r>
            <a:r>
              <a:rPr lang="de-DE" dirty="0" err="1"/>
              <a:t>second</a:t>
            </a:r>
            <a:r>
              <a:rPr lang="de-DE" dirty="0"/>
              <a:t>. This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1% </a:t>
            </a:r>
            <a:r>
              <a:rPr lang="de-DE" dirty="0" err="1"/>
              <a:t>of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. Firefox </a:t>
            </a:r>
            <a:r>
              <a:rPr lang="de-DE" dirty="0" err="1"/>
              <a:t>shows</a:t>
            </a:r>
            <a:endParaRPr lang="de-DE" dirty="0"/>
          </a:p>
          <a:p>
            <a:endParaRPr lang="de-DE" dirty="0"/>
          </a:p>
          <a:p>
            <a:r>
              <a:rPr lang="de-DE" dirty="0"/>
              <a:t>Safari </a:t>
            </a:r>
            <a:r>
              <a:rPr lang="de-DE" dirty="0" err="1"/>
              <a:t>uses</a:t>
            </a:r>
            <a:r>
              <a:rPr lang="de-DE" dirty="0"/>
              <a:t> a different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. This </a:t>
            </a:r>
            <a:r>
              <a:rPr lang="de-DE" dirty="0" err="1"/>
              <a:t>waiting</a:t>
            </a:r>
            <a:r>
              <a:rPr lang="de-DE" dirty="0"/>
              <a:t> time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minutes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4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a web socket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WebSocket</a:t>
            </a:r>
            <a:r>
              <a:rPr lang="de-DE" dirty="0"/>
              <a:t>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Bidirectional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r>
              <a:rPr lang="de-DE" sz="1200" dirty="0"/>
              <a:t> </a:t>
            </a:r>
            <a:r>
              <a:rPr lang="de-DE" sz="1200" dirty="0" err="1"/>
              <a:t>channel</a:t>
            </a:r>
            <a:endParaRPr lang="de-DE" sz="1200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realtime</a:t>
            </a:r>
            <a:r>
              <a:rPr lang="de-DE" sz="1200" dirty="0"/>
              <a:t> </a:t>
            </a:r>
            <a:r>
              <a:rPr lang="de-DE" sz="1200" dirty="0" err="1"/>
              <a:t>notifications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r>
              <a:rPr lang="de-DE" sz="1200" dirty="0"/>
              <a:t>.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example</a:t>
            </a:r>
            <a:r>
              <a:rPr lang="de-DE" sz="1200" dirty="0"/>
              <a:t> in a </a:t>
            </a:r>
            <a:r>
              <a:rPr lang="de-DE" sz="1200" dirty="0" err="1"/>
              <a:t>chat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messenger</a:t>
            </a:r>
            <a:r>
              <a:rPr lang="de-DE" sz="1200" dirty="0"/>
              <a:t> </a:t>
            </a:r>
            <a:r>
              <a:rPr lang="de-DE" sz="1200" dirty="0" err="1"/>
              <a:t>application</a:t>
            </a:r>
            <a:r>
              <a:rPr lang="de-DE" sz="1200" dirty="0"/>
              <a:t>.</a:t>
            </a:r>
          </a:p>
          <a:p>
            <a:endParaRPr lang="de-DE" dirty="0"/>
          </a:p>
          <a:p>
            <a:r>
              <a:rPr lang="de-DE" dirty="0" err="1"/>
              <a:t>AudioContext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Audio </a:t>
            </a:r>
            <a:r>
              <a:rPr lang="de-DE" sz="2000" dirty="0" err="1"/>
              <a:t>routing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Canvas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WebGL</a:t>
            </a: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Play </a:t>
            </a:r>
            <a:r>
              <a:rPr lang="de-DE" sz="2000" dirty="0" err="1"/>
              <a:t>sound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93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open a websocket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an </a:t>
            </a:r>
            <a:r>
              <a:rPr lang="de-DE" dirty="0" err="1"/>
              <a:t>interval</a:t>
            </a:r>
            <a:r>
              <a:rPr lang="de-DE" dirty="0"/>
              <a:t> time,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graphs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invoked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boring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  <a:p>
            <a:endParaRPr lang="de-DE" dirty="0"/>
          </a:p>
          <a:p>
            <a:r>
              <a:rPr lang="de-DE" dirty="0"/>
              <a:t>100%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mean</a:t>
            </a:r>
            <a:r>
              <a:rPr lang="de-DE" dirty="0"/>
              <a:t> all </a:t>
            </a:r>
            <a:r>
              <a:rPr lang="de-DE" dirty="0" err="1"/>
              <a:t>cores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 </a:t>
            </a:r>
            <a:r>
              <a:rPr lang="de-DE" dirty="0" err="1"/>
              <a:t>quad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CPU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100%.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64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remeber</a:t>
            </a:r>
            <a:r>
              <a:rPr lang="de-DE" dirty="0"/>
              <a:t>, I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killed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stopped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time. Web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web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rendering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39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postmessage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web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CPU </a:t>
            </a:r>
            <a:r>
              <a:rPr lang="de-DE" dirty="0" err="1"/>
              <a:t>core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multiple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spawned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8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in </a:t>
            </a:r>
            <a:r>
              <a:rPr lang="de-DE" dirty="0" err="1"/>
              <a:t>tabular</a:t>
            </a:r>
            <a:r>
              <a:rPr lang="de-DE" dirty="0"/>
              <a:t> form</a:t>
            </a:r>
          </a:p>
          <a:p>
            <a:endParaRPr lang="de-DE" dirty="0"/>
          </a:p>
          <a:p>
            <a:r>
              <a:rPr lang="de-DE" dirty="0"/>
              <a:t>Firefox </a:t>
            </a:r>
            <a:r>
              <a:rPr lang="de-DE" dirty="0" err="1"/>
              <a:t>and</a:t>
            </a:r>
            <a:r>
              <a:rPr lang="de-DE" dirty="0"/>
              <a:t> Chrome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. Chrome </a:t>
            </a:r>
            <a:r>
              <a:rPr lang="de-DE" dirty="0" err="1"/>
              <a:t>coalesces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. Firefox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.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. Firefox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Safari </a:t>
            </a:r>
            <a:r>
              <a:rPr lang="de-DE" dirty="0" err="1"/>
              <a:t>uses</a:t>
            </a:r>
            <a:r>
              <a:rPr lang="de-DE" dirty="0"/>
              <a:t> an </a:t>
            </a:r>
            <a:r>
              <a:rPr lang="de-DE" dirty="0" err="1"/>
              <a:t>expentially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a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in CPU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6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mobile </a:t>
            </a:r>
            <a:r>
              <a:rPr lang="de-DE" dirty="0" err="1"/>
              <a:t>browsers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counterparts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72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Coming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out </a:t>
            </a:r>
            <a:r>
              <a:rPr lang="de-DE" dirty="0" err="1"/>
              <a:t>that</a:t>
            </a:r>
            <a:r>
              <a:rPr lang="de-DE" dirty="0"/>
              <a:t> 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00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circumvention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8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an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tracing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 This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Hooking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663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1500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Kind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a </a:t>
            </a:r>
            <a:r>
              <a:rPr lang="de-DE" dirty="0" err="1"/>
              <a:t>postprocessing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web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85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 score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traced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1% </a:t>
            </a:r>
            <a:r>
              <a:rPr lang="de-DE" dirty="0" err="1"/>
              <a:t>avg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recording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monitored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.</a:t>
            </a:r>
          </a:p>
          <a:p>
            <a:r>
              <a:rPr lang="de-DE" b="1" dirty="0"/>
              <a:t>Note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graphics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different Y-</a:t>
            </a:r>
            <a:r>
              <a:rPr lang="de-DE" b="1" dirty="0" err="1"/>
              <a:t>Axes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Most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graph. This </a:t>
            </a:r>
            <a:r>
              <a:rPr lang="de-DE" dirty="0" err="1"/>
              <a:t>indicates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throttles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52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CPU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recording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see</a:t>
            </a:r>
            <a:r>
              <a:rPr lang="de-DE" b="1" dirty="0"/>
              <a:t>, </a:t>
            </a:r>
            <a:r>
              <a:rPr lang="de-DE" b="1" dirty="0" err="1"/>
              <a:t>that</a:t>
            </a:r>
            <a:r>
              <a:rPr lang="de-DE" b="1" dirty="0"/>
              <a:t> all web </a:t>
            </a:r>
            <a:r>
              <a:rPr lang="de-DE" b="1" dirty="0" err="1"/>
              <a:t>sites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method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identified</a:t>
            </a:r>
            <a:endParaRPr lang="de-DE" b="1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CPU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web </a:t>
            </a:r>
            <a:r>
              <a:rPr lang="de-DE" dirty="0" err="1"/>
              <a:t>site</a:t>
            </a:r>
            <a:endParaRPr lang="de-DE" dirty="0"/>
          </a:p>
          <a:p>
            <a:endParaRPr lang="de-DE" dirty="0"/>
          </a:p>
          <a:p>
            <a:r>
              <a:rPr lang="de-DE" dirty="0"/>
              <a:t>Heavy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postmessage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ad </a:t>
            </a:r>
            <a:r>
              <a:rPr lang="de-DE" dirty="0" err="1"/>
              <a:t>networks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Ad Script </a:t>
            </a:r>
            <a:r>
              <a:rPr lang="de-DE" dirty="0" err="1"/>
              <a:t>injected</a:t>
            </a:r>
            <a:r>
              <a:rPr lang="de-DE" dirty="0"/>
              <a:t> in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ads</a:t>
            </a:r>
            <a:r>
              <a:rPr lang="de-DE" dirty="0"/>
              <a:t> in </a:t>
            </a:r>
            <a:r>
              <a:rPr lang="de-DE" dirty="0" err="1"/>
              <a:t>iframe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periodically</a:t>
            </a:r>
            <a:r>
              <a:rPr lang="de-DE" dirty="0"/>
              <a:t> </a:t>
            </a: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 </a:t>
            </a:r>
            <a:r>
              <a:rPr lang="de-DE" dirty="0" err="1"/>
              <a:t>Resetting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limits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36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55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unwanted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still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rich</a:t>
            </a:r>
            <a:r>
              <a:rPr lang="de-DE" dirty="0"/>
              <a:t> web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legitimate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advocate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suspending</a:t>
            </a:r>
            <a:r>
              <a:rPr lang="de-DE" dirty="0"/>
              <a:t> all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completelty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legitimate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propose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Explicit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raises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. 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fatiguee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blindly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shown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.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? This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. New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? Needs update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. On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reopens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compromise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Pinned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like traditional </a:t>
            </a:r>
            <a:r>
              <a:rPr lang="de-DE" dirty="0" err="1"/>
              <a:t>applications</a:t>
            </a:r>
            <a:r>
              <a:rPr lang="de-DE" dirty="0"/>
              <a:t>.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contenders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pinned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Gmail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Slack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. These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pinned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52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:</a:t>
            </a:r>
          </a:p>
          <a:p>
            <a:r>
              <a:rPr lang="de-DE" dirty="0"/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1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web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just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publishing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.</a:t>
            </a:r>
          </a:p>
          <a:p>
            <a:r>
              <a:rPr lang="de-DE" b="1" dirty="0"/>
              <a:t>These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primarily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possible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powerful </a:t>
            </a:r>
            <a:r>
              <a:rPr lang="de-DE" b="1" dirty="0" err="1"/>
              <a:t>scripting</a:t>
            </a:r>
            <a:r>
              <a:rPr lang="de-DE" b="1" dirty="0"/>
              <a:t> </a:t>
            </a:r>
            <a:r>
              <a:rPr lang="de-DE" b="1" dirty="0" err="1"/>
              <a:t>capabilities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modern </a:t>
            </a:r>
            <a:r>
              <a:rPr lang="de-DE" b="1" dirty="0" err="1"/>
              <a:t>browsers</a:t>
            </a:r>
            <a:r>
              <a:rPr lang="de-DE" b="1" dirty="0"/>
              <a:t>.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JavaScript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in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opened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rich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. But </a:t>
            </a:r>
            <a:r>
              <a:rPr lang="de-DE" dirty="0" err="1"/>
              <a:t>every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capabilites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rich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JavaScript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visited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lucrative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on a heavy </a:t>
            </a:r>
            <a:r>
              <a:rPr lang="de-DE" dirty="0" err="1"/>
              <a:t>traficked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.</a:t>
            </a:r>
          </a:p>
          <a:p>
            <a:r>
              <a:rPr lang="de-DE" dirty="0" err="1"/>
              <a:t>Somd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on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Cross-Site-Scripting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MitM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Malvertising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an </a:t>
            </a:r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after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in a heavy </a:t>
            </a:r>
            <a:r>
              <a:rPr lang="de-DE" dirty="0" err="1"/>
              <a:t>traficked</a:t>
            </a:r>
            <a:r>
              <a:rPr lang="de-DE" dirty="0"/>
              <a:t> web </a:t>
            </a:r>
            <a:r>
              <a:rPr lang="de-DE" dirty="0" err="1"/>
              <a:t>site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Cryptocurrency</a:t>
            </a:r>
            <a:r>
              <a:rPr lang="de-DE" dirty="0"/>
              <a:t> Mining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earn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. </a:t>
            </a:r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earn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CPUs. (High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improfitable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GPUs)</a:t>
            </a:r>
            <a:br>
              <a:rPr lang="de-DE" dirty="0"/>
            </a:br>
            <a:r>
              <a:rPr lang="de-DE" dirty="0" err="1"/>
              <a:t>Miners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botnet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Grossmann et al. Communication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Command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via HTTP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Grey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Yao Pan et al </a:t>
            </a:r>
            <a:r>
              <a:rPr lang="de-DE" dirty="0" err="1"/>
              <a:t>uses</a:t>
            </a:r>
            <a:r>
              <a:rPr lang="de-DE" dirty="0"/>
              <a:t> CPU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vicitims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. Side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fingerprinting</a:t>
            </a:r>
            <a:r>
              <a:rPr lang="de-DE" dirty="0"/>
              <a:t> i.e.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visiting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. </a:t>
            </a:r>
            <a:r>
              <a:rPr lang="de-DE" dirty="0" err="1"/>
              <a:t>Spectre</a:t>
            </a:r>
            <a:r>
              <a:rPr lang="de-DE" dirty="0"/>
              <a:t>-like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exfiltrade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a </a:t>
            </a:r>
            <a:r>
              <a:rPr lang="de-DE" b="1" dirty="0" err="1"/>
              <a:t>long</a:t>
            </a:r>
            <a:r>
              <a:rPr lang="de-DE" b="1" dirty="0"/>
              <a:t> </a:t>
            </a:r>
            <a:r>
              <a:rPr lang="de-DE" b="1" dirty="0" err="1"/>
              <a:t>timespan</a:t>
            </a:r>
            <a:r>
              <a:rPr lang="de-DE" b="1" dirty="0"/>
              <a:t> in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they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execute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7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also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, </a:t>
            </a:r>
            <a:r>
              <a:rPr lang="de-DE" dirty="0" err="1"/>
              <a:t>whereby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JavaScript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tab. </a:t>
            </a:r>
            <a:r>
              <a:rPr lang="de-DE" dirty="0" err="1"/>
              <a:t>Because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open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timespsns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HOWEVER, Browsers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arises</a:t>
            </a:r>
            <a:r>
              <a:rPr lang="de-DE" dirty="0"/>
              <a:t>...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3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in JavaScript,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JavaScript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22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an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global </a:t>
            </a:r>
            <a:r>
              <a:rPr lang="de-DE" dirty="0" err="1"/>
              <a:t>object</a:t>
            </a:r>
            <a:r>
              <a:rPr lang="de-DE" dirty="0"/>
              <a:t>.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exeuction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purple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. The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. Tasks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(e.g. </a:t>
            </a:r>
            <a:r>
              <a:rPr lang="de-DE" dirty="0" err="1"/>
              <a:t>button</a:t>
            </a:r>
            <a:r>
              <a:rPr lang="de-DE" dirty="0"/>
              <a:t> was </a:t>
            </a:r>
            <a:r>
              <a:rPr lang="de-DE" dirty="0" err="1"/>
              <a:t>clicked</a:t>
            </a:r>
            <a:r>
              <a:rPr lang="de-DE" dirty="0"/>
              <a:t>, an </a:t>
            </a:r>
            <a:r>
              <a:rPr lang="de-DE" dirty="0" err="1"/>
              <a:t>images</a:t>
            </a:r>
            <a:r>
              <a:rPr lang="de-DE" dirty="0"/>
              <a:t> was </a:t>
            </a:r>
            <a:r>
              <a:rPr lang="de-DE" dirty="0" err="1"/>
              <a:t>loaded</a:t>
            </a:r>
            <a:r>
              <a:rPr lang="de-DE" dirty="0"/>
              <a:t>, form was </a:t>
            </a:r>
            <a:r>
              <a:rPr lang="de-DE" dirty="0" err="1"/>
              <a:t>submitted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(e.g.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geolocation</a:t>
            </a:r>
            <a:r>
              <a:rPr lang="de-DE" dirty="0"/>
              <a:t> </a:t>
            </a:r>
            <a:r>
              <a:rPr lang="de-DE" dirty="0" err="1"/>
              <a:t>lookup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in 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 This </a:t>
            </a: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JavaScript.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. Every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additional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schedlune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an </a:t>
            </a:r>
            <a:r>
              <a:rPr lang="de-DE" dirty="0" err="1"/>
              <a:t>endless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will block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rendering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visible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warn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became</a:t>
            </a:r>
            <a:r>
              <a:rPr lang="de-DE" dirty="0"/>
              <a:t> </a:t>
            </a:r>
            <a:r>
              <a:rPr lang="de-DE" dirty="0" err="1"/>
              <a:t>unresponsive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2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0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85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60A75-B21B-044C-A707-F183A55657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0" y="6332565"/>
            <a:ext cx="788730" cy="546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835FA-BDB2-874C-AF8A-D700F605F0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88" y="6332565"/>
            <a:ext cx="788730" cy="546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.spec.whatwg.org/multipage/timers-and-user-prompts.html#time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uide.freecodecamp.org/javascript/concurrency-model-and-event-loo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628800"/>
            <a:ext cx="6642117" cy="765150"/>
          </a:xfrm>
        </p:spPr>
        <p:txBody>
          <a:bodyPr/>
          <a:lstStyle/>
          <a:p>
            <a:r>
              <a:rPr lang="de-DE" dirty="0"/>
              <a:t>Analyse von Verfahren </a:t>
            </a:r>
            <a:r>
              <a:rPr lang="de-DE" dirty="0" err="1"/>
              <a:t>für</a:t>
            </a:r>
            <a:r>
              <a:rPr lang="de-DE" dirty="0"/>
              <a:t> </a:t>
            </a:r>
            <a:r>
              <a:rPr lang="de-DE" dirty="0" err="1"/>
              <a:t>Hintergrundausführung</a:t>
            </a:r>
            <a:r>
              <a:rPr lang="de-DE" dirty="0"/>
              <a:t> in modernen Webanwendungen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139850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Background </a:t>
            </a:r>
            <a:r>
              <a:rPr lang="de-DE" dirty="0" err="1"/>
              <a:t>Execution</a:t>
            </a:r>
            <a:r>
              <a:rPr lang="de-DE" dirty="0"/>
              <a:t> in Modern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7966D-F0DB-6C43-BF03-13DFDE6420CE}"/>
              </a:ext>
            </a:extLst>
          </p:cNvPr>
          <p:cNvSpPr txBox="1"/>
          <p:nvPr/>
        </p:nvSpPr>
        <p:spPr>
          <a:xfrm>
            <a:off x="251520" y="2636912"/>
            <a:ext cx="8389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Bachelors </a:t>
            </a:r>
            <a:r>
              <a:rPr lang="de-DE" sz="3200" dirty="0" err="1"/>
              <a:t>thesis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endParaRPr lang="de-DE" sz="3200" dirty="0"/>
          </a:p>
          <a:p>
            <a:r>
              <a:rPr lang="de-DE" sz="3200" dirty="0"/>
              <a:t>Yannick Reifschneider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84B23-4AC8-F14E-AFDF-21205E0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48601-F1B0-1A49-B7B0-45D960D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460472" cy="20970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Are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throttled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limited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conserve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throttles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in in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</a:t>
            </a:r>
            <a:r>
              <a:rPr lang="de-DE" dirty="0" err="1"/>
              <a:t>browsers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D5FA-5A31-CF40-8A70-3DCC74A7897D}"/>
              </a:ext>
            </a:extLst>
          </p:cNvPr>
          <p:cNvSpPr txBox="1"/>
          <p:nvPr/>
        </p:nvSpPr>
        <p:spPr>
          <a:xfrm>
            <a:off x="358775" y="4221088"/>
            <a:ext cx="8461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de-DE" sz="2000" b="1" dirty="0" err="1"/>
              <a:t>We</a:t>
            </a:r>
            <a:r>
              <a:rPr lang="de-DE" sz="2000" b="1" dirty="0"/>
              <a:t> </a:t>
            </a:r>
            <a:r>
              <a:rPr lang="de-DE" sz="2000" b="1" dirty="0" err="1"/>
              <a:t>analysed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behaviour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following</a:t>
            </a:r>
            <a:r>
              <a:rPr lang="de-DE" sz="2000" b="1" dirty="0"/>
              <a:t> </a:t>
            </a:r>
            <a:r>
              <a:rPr lang="de-DE" sz="2000" b="1" dirty="0" err="1"/>
              <a:t>browsers</a:t>
            </a:r>
            <a:r>
              <a:rPr lang="de-DE" sz="20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83D55-9473-614C-8324-1EE805365091}"/>
              </a:ext>
            </a:extLst>
          </p:cNvPr>
          <p:cNvSpPr txBox="1"/>
          <p:nvPr/>
        </p:nvSpPr>
        <p:spPr>
          <a:xfrm>
            <a:off x="358775" y="4869160"/>
            <a:ext cx="4213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Chrome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Firefox 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Safari 12.1.2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6F5E-9850-9147-ACB9-536AB7467BFE}"/>
              </a:ext>
            </a:extLst>
          </p:cNvPr>
          <p:cNvSpPr txBox="1"/>
          <p:nvPr/>
        </p:nvSpPr>
        <p:spPr>
          <a:xfrm>
            <a:off x="4572001" y="4869159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Chrome </a:t>
            </a:r>
            <a:r>
              <a:rPr lang="de-DE" sz="2000" dirty="0" err="1"/>
              <a:t>for</a:t>
            </a:r>
            <a:r>
              <a:rPr lang="de-DE" sz="2000" dirty="0"/>
              <a:t> Android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Firefox </a:t>
            </a:r>
            <a:r>
              <a:rPr lang="de-DE" sz="2000" dirty="0" err="1"/>
              <a:t>for</a:t>
            </a:r>
            <a:r>
              <a:rPr lang="de-DE" sz="2000" dirty="0"/>
              <a:t> Android 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Mobile Safari in iOS 12.4.1</a:t>
            </a:r>
          </a:p>
        </p:txBody>
      </p:sp>
    </p:spTree>
    <p:extLst>
      <p:ext uri="{BB962C8B-B14F-4D97-AF65-F5344CB8AC3E}">
        <p14:creationId xmlns:p14="http://schemas.microsoft.com/office/powerpoint/2010/main" val="8035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F5-31A8-C94D-A88B-37FE2D42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 </a:t>
            </a:r>
            <a:r>
              <a:rPr lang="de-DE" dirty="0" err="1"/>
              <a:t>framework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334BB8-765D-4D41-B9E7-29C2E038C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0" y="1772816"/>
            <a:ext cx="5978380" cy="45571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240E-40A8-D44A-9F2E-652626B1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592263"/>
            <a:ext cx="2875681" cy="4551381"/>
          </a:xfrm>
        </p:spPr>
        <p:txBody>
          <a:bodyPr/>
          <a:lstStyle/>
          <a:p>
            <a:r>
              <a:rPr lang="de-DE" sz="1800" dirty="0"/>
              <a:t>Framework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measurment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scheduling</a:t>
            </a:r>
            <a:r>
              <a:rPr lang="de-DE" sz="1800" dirty="0"/>
              <a:t> </a:t>
            </a:r>
            <a:r>
              <a:rPr lang="de-DE" sz="1800" dirty="0" err="1"/>
              <a:t>methods</a:t>
            </a:r>
            <a:r>
              <a:rPr lang="de-DE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simulates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</a:t>
            </a:r>
            <a:r>
              <a:rPr lang="de-DE" sz="1800" dirty="0" err="1"/>
              <a:t>load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collects</a:t>
            </a:r>
            <a:r>
              <a:rPr lang="de-DE" sz="1800" dirty="0"/>
              <a:t> time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invocations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calculates</a:t>
            </a:r>
            <a:r>
              <a:rPr lang="de-DE" sz="1800" dirty="0"/>
              <a:t> </a:t>
            </a:r>
            <a:r>
              <a:rPr lang="de-DE" sz="1800" dirty="0" err="1"/>
              <a:t>average</a:t>
            </a:r>
            <a:r>
              <a:rPr lang="de-DE" sz="1800" dirty="0"/>
              <a:t> CPU </a:t>
            </a:r>
            <a:r>
              <a:rPr lang="de-DE" sz="1800" dirty="0" err="1"/>
              <a:t>usage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creates</a:t>
            </a:r>
            <a:r>
              <a:rPr lang="de-DE" sz="1800" dirty="0"/>
              <a:t> </a:t>
            </a:r>
            <a:r>
              <a:rPr lang="de-DE" sz="1800" dirty="0" err="1"/>
              <a:t>visualization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CSV </a:t>
            </a:r>
            <a:r>
              <a:rPr lang="de-DE" sz="1800" dirty="0" err="1"/>
              <a:t>export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E6A81-58F5-0741-895A-DB2FBCD31639}"/>
              </a:ext>
            </a:extLst>
          </p:cNvPr>
          <p:cNvSpPr txBox="1"/>
          <p:nvPr/>
        </p:nvSpPr>
        <p:spPr>
          <a:xfrm>
            <a:off x="3347864" y="1517909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measurement</a:t>
            </a:r>
            <a:r>
              <a:rPr lang="de-DE" b="1" dirty="0"/>
              <a:t> </a:t>
            </a:r>
            <a:r>
              <a:rPr lang="de-DE" b="1" dirty="0" err="1"/>
              <a:t>framework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027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35E325-4AF9-A04A-B6F4-A9C3E27F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FF338-572A-1E4E-8618-4ACF7DF4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Timers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open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609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86B3-58F0-2E49-A60E-87CD4041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</a:t>
            </a:r>
            <a:r>
              <a:rPr lang="de-DE" dirty="0"/>
              <a:t> 1: </a:t>
            </a:r>
            <a:r>
              <a:rPr lang="de-DE" dirty="0" err="1"/>
              <a:t>Timers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5396-2EA7-EE46-9D4E-5EE9E3D87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245" y="1772816"/>
            <a:ext cx="8410516" cy="540060"/>
          </a:xfrm>
        </p:spPr>
        <p:txBody>
          <a:bodyPr/>
          <a:lstStyle/>
          <a:p>
            <a:pPr algn="ctr"/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window.setInterval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cs typeface="Consolas" panose="020B0609020204030204" pitchFamily="49" charset="0"/>
              </a:rPr>
              <a:t>and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window.setTimeout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34A79-A75E-5945-BBC3-F6DEC04F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3" y="2636912"/>
            <a:ext cx="7734300" cy="3073400"/>
          </a:xfrm>
          <a:prstGeom prst="rect">
            <a:avLst/>
          </a:prstGeom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E2B03-B3CD-A841-8D6F-81A297816261}"/>
              </a:ext>
            </a:extLst>
          </p:cNvPr>
          <p:cNvSpPr txBox="1"/>
          <p:nvPr/>
        </p:nvSpPr>
        <p:spPr>
          <a:xfrm>
            <a:off x="2988407" y="5710312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HTML5 </a:t>
            </a:r>
            <a:r>
              <a:rPr lang="de-DE" dirty="0" err="1">
                <a:hlinkClick r:id="rId4"/>
              </a:rPr>
              <a:t>Specification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Timers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5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C747C-6B3A-7949-9630-B4B97AA3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</a:t>
            </a:r>
            <a:r>
              <a:rPr lang="de-DE" dirty="0"/>
              <a:t> 1: </a:t>
            </a:r>
            <a:r>
              <a:rPr lang="de-DE" dirty="0" err="1"/>
              <a:t>Timers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31B8C6-1A29-D942-9848-1C088FC60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9" y="1628800"/>
            <a:ext cx="4593795" cy="273630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116D50-254D-404B-9F07-9F2D39951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4978"/>
            <a:ext cx="4374091" cy="273630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55C41-1F90-054C-A501-F7871C43AC2F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CD364-7E2E-DD48-9456-D3EF33B82A43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38959A-6BF1-184F-A922-65DAB26CECDA}"/>
              </a:ext>
            </a:extLst>
          </p:cNvPr>
          <p:cNvSpPr txBox="1">
            <a:spLocks/>
          </p:cNvSpPr>
          <p:nvPr/>
        </p:nvSpPr>
        <p:spPr bwMode="auto">
          <a:xfrm>
            <a:off x="358775" y="4941168"/>
            <a:ext cx="8482524" cy="141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limit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invocations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to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once</a:t>
            </a:r>
            <a:r>
              <a:rPr lang="de-DE" kern="0" dirty="0">
                <a:cs typeface="Consolas" panose="020B0609020204030204" pitchFamily="49" charset="0"/>
              </a:rPr>
              <a:t> a per </a:t>
            </a:r>
            <a:r>
              <a:rPr lang="de-DE" kern="0" dirty="0" err="1">
                <a:cs typeface="Consolas" panose="020B0609020204030204" pitchFamily="49" charset="0"/>
              </a:rPr>
              <a:t>second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use</a:t>
            </a:r>
            <a:r>
              <a:rPr lang="de-DE" kern="0" dirty="0">
                <a:cs typeface="Consolas" panose="020B0609020204030204" pitchFamily="49" charset="0"/>
              </a:rPr>
              <a:t> budget-</a:t>
            </a:r>
            <a:r>
              <a:rPr lang="de-DE" kern="0" dirty="0" err="1">
                <a:cs typeface="Consolas" panose="020B0609020204030204" pitchFamily="49" charset="0"/>
              </a:rPr>
              <a:t>based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throttling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Safari: </a:t>
            </a:r>
            <a:r>
              <a:rPr lang="de-DE" kern="0" dirty="0" err="1">
                <a:cs typeface="Consolas" panose="020B0609020204030204" pitchFamily="49" charset="0"/>
              </a:rPr>
              <a:t>waiting</a:t>
            </a:r>
            <a:r>
              <a:rPr lang="de-DE" kern="0" dirty="0">
                <a:cs typeface="Consolas" panose="020B0609020204030204" pitchFamily="49" charset="0"/>
              </a:rPr>
              <a:t> time </a:t>
            </a:r>
            <a:r>
              <a:rPr lang="de-DE" kern="0" dirty="0" err="1">
                <a:cs typeface="Consolas" panose="020B0609020204030204" pitchFamily="49" charset="0"/>
              </a:rPr>
              <a:t>increases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exponentially</a:t>
            </a:r>
            <a:endParaRPr lang="de-DE" kern="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</a:t>
            </a:r>
            <a:r>
              <a:rPr lang="de-DE" dirty="0"/>
              <a:t> 2: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open </a:t>
            </a:r>
            <a:r>
              <a:rPr lang="de-DE" dirty="0" err="1"/>
              <a:t>WebSocket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backward-compatibility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Heuristics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additional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WebSocket</a:t>
            </a:r>
            <a:r>
              <a:rPr lang="de-DE" sz="2000" dirty="0"/>
              <a:t> </a:t>
            </a:r>
            <a:r>
              <a:rPr lang="de-DE" sz="2000" dirty="0" err="1"/>
              <a:t>connection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AudioContext</a:t>
            </a:r>
            <a:r>
              <a:rPr lang="de-DE" sz="2000" dirty="0"/>
              <a:t> was </a:t>
            </a:r>
            <a:r>
              <a:rPr lang="de-DE" sz="2000" dirty="0" err="1"/>
              <a:t>created</a:t>
            </a: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invisible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visitor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throttling</a:t>
            </a:r>
            <a:r>
              <a:rPr lang="de-DE" b="1" dirty="0"/>
              <a:t> </a:t>
            </a:r>
            <a:r>
              <a:rPr lang="de-DE" b="1" dirty="0" err="1"/>
              <a:t>change</a:t>
            </a:r>
            <a:r>
              <a:rPr lang="de-DE" b="1" dirty="0"/>
              <a:t>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a </a:t>
            </a:r>
            <a:r>
              <a:rPr lang="de-DE" b="1" dirty="0" err="1"/>
              <a:t>WebSocket</a:t>
            </a:r>
            <a:r>
              <a:rPr lang="de-DE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3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6C389-2495-7049-8F04-341020E3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733505" cy="838200"/>
          </a:xfrm>
        </p:spPr>
        <p:txBody>
          <a:bodyPr/>
          <a:lstStyle/>
          <a:p>
            <a:r>
              <a:rPr lang="de-DE" dirty="0" err="1"/>
              <a:t>Method</a:t>
            </a:r>
            <a:r>
              <a:rPr lang="de-DE" dirty="0"/>
              <a:t> 2:</a:t>
            </a:r>
            <a:br>
              <a:rPr lang="de-DE" dirty="0"/>
            </a:b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open </a:t>
            </a:r>
            <a:r>
              <a:rPr lang="de-DE" dirty="0" err="1"/>
              <a:t>WebSocket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361E51-3C28-3140-A127-9330E75CB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" y="1659471"/>
            <a:ext cx="4542305" cy="27056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420E07-6AC0-9D46-A648-ECD3FBF2C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07" y="1659471"/>
            <a:ext cx="4325065" cy="270563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CF730-F374-264F-9EF1-AC42F3F120DF}"/>
              </a:ext>
            </a:extLst>
          </p:cNvPr>
          <p:cNvSpPr txBox="1"/>
          <p:nvPr/>
        </p:nvSpPr>
        <p:spPr>
          <a:xfrm>
            <a:off x="467544" y="5085184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Budget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throttling</a:t>
            </a:r>
            <a:r>
              <a:rPr lang="de-DE" sz="2000" dirty="0"/>
              <a:t> </a:t>
            </a:r>
            <a:r>
              <a:rPr lang="de-DE" sz="2000" dirty="0" err="1"/>
              <a:t>disabled</a:t>
            </a:r>
            <a:r>
              <a:rPr lang="de-DE" sz="2000" dirty="0"/>
              <a:t> in Chrome </a:t>
            </a:r>
            <a:r>
              <a:rPr lang="de-DE" sz="2000" dirty="0" err="1"/>
              <a:t>and</a:t>
            </a:r>
            <a:r>
              <a:rPr lang="de-DE" sz="2000" dirty="0"/>
              <a:t>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Safaris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does</a:t>
            </a:r>
            <a:r>
              <a:rPr lang="de-DE" sz="2000" dirty="0"/>
              <a:t> not </a:t>
            </a:r>
            <a:r>
              <a:rPr lang="de-DE" sz="2000" dirty="0" err="1"/>
              <a:t>change</a:t>
            </a:r>
            <a:endParaRPr lang="de-D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7025E-A893-C544-BB5B-B755CD0BB757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52937-188A-5246-A533-E5F5AE5BCF54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788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provides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safe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cross-origin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communication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Allows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communication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between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site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and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iframe</a:t>
            </a: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Allows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communication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between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site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and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worker</a:t>
            </a: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cs typeface="Consolas" panose="020B0609020204030204" pitchFamily="49" charset="0"/>
              </a:rPr>
              <a:t>Can also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be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used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to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send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messages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to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own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window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  <a:cs typeface="Consolas" panose="020B0609020204030204" pitchFamily="49" charset="0"/>
              </a:rPr>
              <a:t>Receiving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a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message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schedules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a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task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task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queue</a:t>
            </a:r>
            <a:endParaRPr lang="de-DE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928-0D8A-9848-89E3-64E349A1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7DB0-93DB-D840-8C57-628F0006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97" y="2902650"/>
            <a:ext cx="5627813" cy="3334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4B5C-6FAC-A64A-B7E8-1E94AD0C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0000"/>
            <a:ext cx="3347903" cy="46173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100% </a:t>
            </a:r>
            <a:r>
              <a:rPr lang="de-DE" dirty="0" err="1"/>
              <a:t>average</a:t>
            </a:r>
            <a:r>
              <a:rPr lang="de-DE" dirty="0"/>
              <a:t> CPU </a:t>
            </a:r>
            <a:r>
              <a:rPr lang="de-DE" dirty="0" err="1"/>
              <a:t>usage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Works in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browsers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Safari </a:t>
            </a:r>
            <a:r>
              <a:rPr lang="de-DE" dirty="0" err="1"/>
              <a:t>detects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after ~8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6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</a:t>
            </a:r>
            <a:r>
              <a:rPr lang="de-DE" dirty="0"/>
              <a:t> 4: 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computations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rendering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spawn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Communication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via </a:t>
            </a:r>
            <a:r>
              <a:rPr lang="de-DE" dirty="0" err="1"/>
              <a:t>messages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8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B47-31FE-5F4B-AA7F-98CB362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86A4-CD1B-0148-8EEF-29EB8B5B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 </a:t>
            </a:r>
            <a:r>
              <a:rPr lang="de-DE" dirty="0" err="1"/>
              <a:t>information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0266-FE4C-8C4B-9B0A-B5E3F003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</a:t>
            </a:r>
            <a:r>
              <a:rPr lang="de-DE" dirty="0"/>
              <a:t> 4: 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3F6095-7011-AC49-8B26-8174233F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worker-timers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Works in all </a:t>
            </a:r>
            <a:r>
              <a:rPr lang="de-DE" dirty="0" err="1"/>
              <a:t>browsers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Safari </a:t>
            </a:r>
            <a:r>
              <a:rPr lang="de-DE" dirty="0" err="1"/>
              <a:t>detects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after ~8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77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browsers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74D64-66F7-BD43-9ED8-7B82AF1F9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724982"/>
              </p:ext>
            </p:extLst>
          </p:nvPr>
        </p:nvGraphicFramePr>
        <p:xfrm>
          <a:off x="251520" y="1484784"/>
          <a:ext cx="8639372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9843">
                  <a:extLst>
                    <a:ext uri="{9D8B030D-6E8A-4147-A177-3AD203B41FA5}">
                      <a16:colId xmlns:a16="http://schemas.microsoft.com/office/drawing/2014/main" val="431964324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517598621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987010720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2854017806"/>
                    </a:ext>
                  </a:extLst>
                </a:gridCol>
              </a:tblGrid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91341"/>
                  </a:ext>
                </a:extLst>
              </a:tr>
              <a:tr h="966946">
                <a:tc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Tasks </a:t>
                      </a:r>
                      <a:r>
                        <a:rPr lang="de-DE" sz="1800" kern="1200" dirty="0" err="1">
                          <a:effectLst/>
                        </a:rPr>
                        <a:t>executed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once</a:t>
                      </a:r>
                      <a:r>
                        <a:rPr lang="de-DE" sz="1800" kern="1200" dirty="0">
                          <a:effectLst/>
                        </a:rPr>
                        <a:t> per </a:t>
                      </a:r>
                      <a:r>
                        <a:rPr lang="de-DE" sz="1800" kern="1200" dirty="0" err="1">
                          <a:effectLst/>
                        </a:rPr>
                        <a:t>second</a:t>
                      </a:r>
                      <a:endParaRPr lang="de-DE" sz="1800" kern="1200" dirty="0"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Budget-</a:t>
                      </a:r>
                      <a:r>
                        <a:rPr lang="de-DE" sz="1800" kern="1200" dirty="0" err="1">
                          <a:effectLst/>
                        </a:rPr>
                        <a:t>based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throttling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to</a:t>
                      </a:r>
                      <a:r>
                        <a:rPr lang="de-DE" sz="1800" kern="1200" dirty="0">
                          <a:effectLst/>
                        </a:rPr>
                        <a:t> 1% </a:t>
                      </a:r>
                      <a:r>
                        <a:rPr lang="de-DE" sz="1800" kern="1200" dirty="0" err="1">
                          <a:effectLst/>
                        </a:rPr>
                        <a:t>avg</a:t>
                      </a:r>
                      <a:r>
                        <a:rPr lang="de-DE" sz="1800" kern="1200" dirty="0">
                          <a:effectLst/>
                        </a:rPr>
                        <a:t>. CPU </a:t>
                      </a:r>
                      <a:r>
                        <a:rPr lang="de-DE" sz="1800" kern="1200" dirty="0" err="1">
                          <a:effectLst/>
                        </a:rPr>
                        <a:t>usage</a:t>
                      </a:r>
                      <a:r>
                        <a:rPr lang="de-DE" sz="1800" kern="1200" dirty="0">
                          <a:effectLst/>
                        </a:rPr>
                        <a:t> after 10 </a:t>
                      </a:r>
                      <a:r>
                        <a:rPr lang="de-DE" sz="1800" kern="1200" dirty="0" err="1">
                          <a:effectLst/>
                        </a:rPr>
                        <a:t>secs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Max. 1 Hz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Budget-</a:t>
                      </a:r>
                      <a:r>
                        <a:rPr lang="de-DE" sz="1800" kern="1200" dirty="0" err="1">
                          <a:effectLst/>
                        </a:rPr>
                        <a:t>based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throttling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to</a:t>
                      </a:r>
                      <a:r>
                        <a:rPr lang="de-DE" sz="1800" kern="1200" dirty="0">
                          <a:effectLst/>
                        </a:rPr>
                        <a:t> 1% </a:t>
                      </a:r>
                      <a:r>
                        <a:rPr lang="de-DE" sz="1800" kern="1200" dirty="0" err="1">
                          <a:effectLst/>
                        </a:rPr>
                        <a:t>avg</a:t>
                      </a:r>
                      <a:r>
                        <a:rPr lang="de-DE" sz="1800" kern="1200" dirty="0">
                          <a:effectLst/>
                        </a:rPr>
                        <a:t>. CPU </a:t>
                      </a:r>
                      <a:r>
                        <a:rPr lang="de-DE" sz="1800" kern="1200" dirty="0" err="1">
                          <a:effectLst/>
                        </a:rPr>
                        <a:t>usage</a:t>
                      </a:r>
                      <a:r>
                        <a:rPr lang="de-DE" sz="1800" kern="1200" dirty="0">
                          <a:effectLst/>
                        </a:rPr>
                        <a:t> after 30 </a:t>
                      </a:r>
                      <a:r>
                        <a:rPr lang="de-DE" sz="1800" kern="1200" dirty="0" err="1">
                          <a:effectLst/>
                        </a:rPr>
                        <a:t>secs</a:t>
                      </a:r>
                      <a:endParaRPr lang="de-DE" sz="1800" kern="1200" dirty="0"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Budget </a:t>
                      </a:r>
                      <a:r>
                        <a:rPr lang="de-DE" sz="1800" kern="1200" dirty="0" err="1">
                          <a:effectLst/>
                        </a:rPr>
                        <a:t>is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clamped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to</a:t>
                      </a:r>
                      <a:r>
                        <a:rPr lang="de-DE" sz="1800" kern="1200" dirty="0">
                          <a:effectLst/>
                        </a:rPr>
                        <a:t> [50ms, -150ms]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Starts at 1 Hz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decreases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exponentially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0.0055 Hz (3 </a:t>
                      </a:r>
                      <a:r>
                        <a:rPr lang="de-DE" dirty="0" err="1"/>
                        <a:t>minutes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01658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AudioContext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WebSocket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Tasks </a:t>
                      </a:r>
                      <a:r>
                        <a:rPr lang="de-DE" dirty="0" err="1"/>
                        <a:t>executed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once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second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9453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postMessage</a:t>
                      </a:r>
                      <a:r>
                        <a:rPr lang="de-DE" dirty="0"/>
                        <a:t>()</a:t>
                      </a:r>
                      <a:endParaRPr lang="de-DE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detects</a:t>
                      </a:r>
                      <a:r>
                        <a:rPr lang="de-DE" dirty="0"/>
                        <a:t> high </a:t>
                      </a:r>
                      <a:r>
                        <a:rPr lang="de-DE" dirty="0" err="1"/>
                        <a:t>energy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17857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/>
                        <a:t>Web </a:t>
                      </a:r>
                      <a:r>
                        <a:rPr lang="de-DE" dirty="0" err="1"/>
                        <a:t>worker</a:t>
                      </a:r>
                      <a:endParaRPr lang="de-DE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8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1CCB-4376-9846-B250-60B7F18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browsers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0395-190C-D54E-8B20-44B61EF6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Chrome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after 5 </a:t>
            </a:r>
            <a:r>
              <a:rPr lang="de-DE" dirty="0" err="1"/>
              <a:t>minutes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Firefox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visible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counterpart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Mobile Safari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suspends</a:t>
            </a:r>
            <a:r>
              <a:rPr lang="de-DE" dirty="0"/>
              <a:t> all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742017"/>
            <a:ext cx="8533705" cy="3423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circumvented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Chrome </a:t>
            </a:r>
            <a:r>
              <a:rPr lang="de-DE" dirty="0" err="1"/>
              <a:t>and</a:t>
            </a:r>
            <a:r>
              <a:rPr lang="de-DE" dirty="0"/>
              <a:t> Firefox </a:t>
            </a:r>
            <a:r>
              <a:rPr lang="de-DE" dirty="0" err="1"/>
              <a:t>impose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CPU </a:t>
            </a:r>
            <a:r>
              <a:rPr lang="de-DE" dirty="0" err="1"/>
              <a:t>activity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Safari </a:t>
            </a:r>
            <a:r>
              <a:rPr lang="de-DE" dirty="0" err="1"/>
              <a:t>stops</a:t>
            </a:r>
            <a:r>
              <a:rPr lang="de-DE" dirty="0"/>
              <a:t> after ~ 8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5AA38-3D57-154A-B7FA-364121B00C75}"/>
              </a:ext>
            </a:extLst>
          </p:cNvPr>
          <p:cNvSpPr txBox="1"/>
          <p:nvPr/>
        </p:nvSpPr>
        <p:spPr>
          <a:xfrm>
            <a:off x="251520" y="161908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Do </a:t>
            </a:r>
            <a:r>
              <a:rPr lang="de-DE" sz="2400" b="1" dirty="0" err="1"/>
              <a:t>browser</a:t>
            </a:r>
            <a:r>
              <a:rPr lang="de-DE" sz="2400" b="1" dirty="0"/>
              <a:t> </a:t>
            </a:r>
            <a:r>
              <a:rPr lang="de-DE" sz="2400" b="1" dirty="0" err="1"/>
              <a:t>throttling</a:t>
            </a:r>
            <a:r>
              <a:rPr lang="de-DE" sz="2400" b="1" dirty="0"/>
              <a:t> </a:t>
            </a:r>
            <a:r>
              <a:rPr lang="de-DE" sz="2400" b="1" dirty="0" err="1"/>
              <a:t>measures</a:t>
            </a:r>
            <a:r>
              <a:rPr lang="de-DE" sz="2400" b="1" dirty="0"/>
              <a:t> </a:t>
            </a:r>
            <a:r>
              <a:rPr lang="de-DE" sz="2400" b="1" dirty="0" err="1"/>
              <a:t>prevent</a:t>
            </a:r>
            <a:r>
              <a:rPr lang="de-DE" sz="2400" b="1" dirty="0"/>
              <a:t> </a:t>
            </a:r>
            <a:r>
              <a:rPr lang="de-DE" sz="2400" b="1" dirty="0" err="1"/>
              <a:t>malicous</a:t>
            </a:r>
            <a:r>
              <a:rPr lang="de-DE" sz="2400" b="1" dirty="0"/>
              <a:t> CPU </a:t>
            </a:r>
            <a:r>
              <a:rPr lang="de-DE" sz="2400" b="1" dirty="0" err="1"/>
              <a:t>usage</a:t>
            </a:r>
            <a:r>
              <a:rPr lang="de-DE" sz="2400" b="1" dirty="0"/>
              <a:t>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34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96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~ 1500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Puppeteer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remote </a:t>
            </a:r>
            <a:r>
              <a:rPr lang="de-DE" dirty="0" err="1"/>
              <a:t>control</a:t>
            </a:r>
            <a:r>
              <a:rPr lang="de-DE" dirty="0"/>
              <a:t> Chrome </a:t>
            </a:r>
            <a:r>
              <a:rPr lang="de-DE" dirty="0" err="1"/>
              <a:t>instance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internal Chrome </a:t>
            </a:r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Hooks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Web Worker </a:t>
            </a:r>
            <a:r>
              <a:rPr lang="de-DE" dirty="0" err="1"/>
              <a:t>creation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Records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minutes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Outputs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0" indent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92161-2F85-8446-BBCD-B6012E06C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3573016"/>
                <a:ext cx="8532480" cy="266429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Compute CPU usage score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5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𝑑𝑢𝑟𝑎𝑡𝑖𝑜𝑛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𝑡𝑎𝑠𝑘𝑠</m:t>
                            </m:r>
                          </m:e>
                        </m:nary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𝑟𝑒𝑐𝑜𝑟𝑑𝑖𝑛𝑔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Trace file contains begin and end events for all JavaScript tasks in all execution context in the browser window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Score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compare</a:t>
                </a:r>
                <a:r>
                  <a:rPr lang="de-DE" dirty="0"/>
                  <a:t> different web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CPU </a:t>
                </a:r>
                <a:r>
                  <a:rPr lang="de-DE" dirty="0" err="1"/>
                  <a:t>usage</a:t>
                </a:r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92161-2F85-8446-BBCD-B6012E06C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3573016"/>
                <a:ext cx="8532480" cy="2664296"/>
              </a:xfrm>
              <a:blipFill>
                <a:blip r:embed="rId3"/>
                <a:stretch>
                  <a:fillRect l="-1486" t="-8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9B9EBC-EDAE-9E4B-AABB-9AA9A1D0B22D}"/>
              </a:ext>
            </a:extLst>
          </p:cNvPr>
          <p:cNvSpPr txBox="1"/>
          <p:nvPr/>
        </p:nvSpPr>
        <p:spPr>
          <a:xfrm>
            <a:off x="358775" y="1607752"/>
            <a:ext cx="853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How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compare</a:t>
            </a:r>
            <a:r>
              <a:rPr lang="de-DE" sz="2000" b="1" dirty="0"/>
              <a:t> </a:t>
            </a:r>
            <a:r>
              <a:rPr lang="de-DE" sz="2000" b="1" dirty="0" err="1"/>
              <a:t>traces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different web </a:t>
            </a:r>
            <a:r>
              <a:rPr lang="de-DE" sz="2000" b="1" dirty="0" err="1"/>
              <a:t>sites</a:t>
            </a:r>
            <a:r>
              <a:rPr lang="de-DE" sz="2000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FF337-8F4A-DF4E-BB31-0118798C0BA0}"/>
              </a:ext>
            </a:extLst>
          </p:cNvPr>
          <p:cNvSpPr txBox="1"/>
          <p:nvPr/>
        </p:nvSpPr>
        <p:spPr>
          <a:xfrm>
            <a:off x="1683155" y="2262471"/>
            <a:ext cx="588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Compare</a:t>
            </a:r>
            <a:r>
              <a:rPr lang="de-DE" sz="2000" dirty="0"/>
              <a:t> </a:t>
            </a:r>
            <a:r>
              <a:rPr lang="de-DE" sz="2000" dirty="0" err="1"/>
              <a:t>average</a:t>
            </a:r>
            <a:r>
              <a:rPr lang="de-DE" sz="2000" dirty="0"/>
              <a:t> CPU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caused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scripting</a:t>
            </a:r>
            <a:endParaRPr lang="de-DE" sz="20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0A02C199-ED55-C648-B348-5FD440A7079E}"/>
              </a:ext>
            </a:extLst>
          </p:cNvPr>
          <p:cNvSpPr/>
          <p:nvPr/>
        </p:nvSpPr>
        <p:spPr>
          <a:xfrm rot="16200000">
            <a:off x="566868" y="1918032"/>
            <a:ext cx="576064" cy="973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488E-8F70-6F40-9532-1BDD3E5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7E080-43D1-7A4A-A155-F78FC9E2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7644"/>
            <a:ext cx="4429249" cy="3515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AD74A-5957-674A-90C2-FD8C89CE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87644"/>
            <a:ext cx="4175979" cy="351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55A68-E10F-674B-96A4-44BBFD770E86}"/>
              </a:ext>
            </a:extLst>
          </p:cNvPr>
          <p:cNvSpPr txBox="1"/>
          <p:nvPr/>
        </p:nvSpPr>
        <p:spPr>
          <a:xfrm>
            <a:off x="413916" y="51493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All </a:t>
            </a:r>
            <a:r>
              <a:rPr lang="de-DE" dirty="0" err="1"/>
              <a:t>traces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DB134-17D1-1640-8469-125038DE0AD2}"/>
              </a:ext>
            </a:extLst>
          </p:cNvPr>
          <p:cNvSpPr txBox="1"/>
          <p:nvPr/>
        </p:nvSpPr>
        <p:spPr>
          <a:xfrm>
            <a:off x="4967801" y="51493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Only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circumvention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714EC-249C-314C-8F55-EEEDA7F2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49662" cy="3456384"/>
          </a:xfrm>
        </p:spPr>
      </p:pic>
    </p:spTree>
    <p:extLst>
      <p:ext uri="{BB962C8B-B14F-4D97-AF65-F5344CB8AC3E}">
        <p14:creationId xmlns:p14="http://schemas.microsoft.com/office/powerpoint/2010/main" val="249991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307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F27BC-C9EC-7D41-B95A-FFCD21320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1" y="3677460"/>
            <a:ext cx="4464496" cy="2558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2ECCF5-BC8D-C44B-984F-A34F2977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07444-014B-0248-9670-A32BEBA2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breaking</a:t>
            </a:r>
            <a:r>
              <a:rPr lang="de-DE" dirty="0"/>
              <a:t> </a:t>
            </a:r>
            <a:r>
              <a:rPr lang="de-DE" dirty="0" err="1"/>
              <a:t>legitimate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Proposals</a:t>
            </a:r>
            <a:r>
              <a:rPr lang="de-DE" dirty="0"/>
              <a:t>:</a:t>
            </a:r>
          </a:p>
          <a:p>
            <a:pPr marL="701675" lvl="2" indent="-342900">
              <a:buFont typeface="+mj-lt"/>
              <a:buAutoNum type="arabicPeriod"/>
            </a:pPr>
            <a:r>
              <a:rPr lang="de-DE" dirty="0"/>
              <a:t>Explicit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de-DE" dirty="0"/>
          </a:p>
          <a:p>
            <a:pPr marL="701675" lvl="2" indent="-342900">
              <a:buFont typeface="+mj-lt"/>
              <a:buAutoNum type="arabicPeriod"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pinned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permission</a:t>
            </a:r>
            <a:endParaRPr lang="de-DE" dirty="0"/>
          </a:p>
          <a:p>
            <a:pPr marL="457200" lvl="1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5659E-48B0-564B-83D9-2257F5900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2056086"/>
            <a:ext cx="4075076" cy="3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3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6F239-B599-7649-A80C-BCB302EC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EB60E-C115-B142-92EF-466E6BAF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32491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Malicious</a:t>
            </a:r>
            <a:r>
              <a:rPr lang="de-DE" sz="2400" dirty="0"/>
              <a:t> </a:t>
            </a:r>
            <a:r>
              <a:rPr lang="de-DE" sz="2400" dirty="0" err="1"/>
              <a:t>entities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abuse</a:t>
            </a:r>
            <a:r>
              <a:rPr lang="de-DE" sz="2400" dirty="0"/>
              <a:t> CPU </a:t>
            </a:r>
            <a:r>
              <a:rPr lang="de-DE" sz="2400" dirty="0" err="1"/>
              <a:t>resources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background</a:t>
            </a:r>
            <a:r>
              <a:rPr lang="de-DE" sz="2400" dirty="0"/>
              <a:t> </a:t>
            </a:r>
            <a:r>
              <a:rPr lang="de-DE" sz="2400" dirty="0" err="1"/>
              <a:t>tabs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Current</a:t>
            </a:r>
            <a:r>
              <a:rPr lang="de-DE" sz="2400" dirty="0"/>
              <a:t> </a:t>
            </a:r>
            <a:r>
              <a:rPr lang="de-DE" sz="2400" dirty="0" err="1"/>
              <a:t>browser</a:t>
            </a:r>
            <a:r>
              <a:rPr lang="de-DE" sz="2400" dirty="0"/>
              <a:t> </a:t>
            </a:r>
            <a:r>
              <a:rPr lang="de-DE" sz="2400" dirty="0" err="1"/>
              <a:t>throttling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limitations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easily</a:t>
            </a:r>
            <a:r>
              <a:rPr lang="de-DE" sz="2400" dirty="0"/>
              <a:t> </a:t>
            </a:r>
            <a:r>
              <a:rPr lang="de-DE" sz="2400" dirty="0" err="1"/>
              <a:t>circumvented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Background </a:t>
            </a:r>
            <a:r>
              <a:rPr lang="de-DE" sz="2400" dirty="0" err="1"/>
              <a:t>tabs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suspended</a:t>
            </a:r>
            <a:r>
              <a:rPr lang="de-DE" sz="2400" dirty="0"/>
              <a:t> </a:t>
            </a:r>
            <a:r>
              <a:rPr lang="de-DE" sz="2400" dirty="0" err="1"/>
              <a:t>completely</a:t>
            </a:r>
            <a:r>
              <a:rPr lang="de-DE" sz="2400" dirty="0"/>
              <a:t> </a:t>
            </a:r>
            <a:r>
              <a:rPr lang="de-DE" sz="2400" dirty="0" err="1"/>
              <a:t>unless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special</a:t>
            </a:r>
            <a:r>
              <a:rPr lang="de-DE" sz="2400" dirty="0"/>
              <a:t> </a:t>
            </a:r>
            <a:r>
              <a:rPr lang="de-DE" sz="2400" dirty="0" err="1"/>
              <a:t>permission</a:t>
            </a:r>
            <a:endParaRPr lang="de-DE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5ED38A-6EA2-4245-B077-11CEDB8DE01A}"/>
              </a:ext>
            </a:extLst>
          </p:cNvPr>
          <p:cNvSpPr txBox="1">
            <a:spLocks/>
          </p:cNvSpPr>
          <p:nvPr/>
        </p:nvSpPr>
        <p:spPr bwMode="auto">
          <a:xfrm>
            <a:off x="358775" y="5301208"/>
            <a:ext cx="8533705" cy="78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kern="0" dirty="0" err="1"/>
              <a:t>Thanks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your</a:t>
            </a:r>
            <a:r>
              <a:rPr lang="de-DE" kern="0" dirty="0"/>
              <a:t> </a:t>
            </a:r>
            <a:r>
              <a:rPr lang="de-DE" kern="0" dirty="0" err="1"/>
              <a:t>attention</a:t>
            </a:r>
            <a:r>
              <a:rPr lang="de-DE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79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9F0-891D-744F-90B4-B2B3515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264A-A49F-2A48-8885-A00F82A6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2553">
            <a:off x="404827" y="1959972"/>
            <a:ext cx="2051720" cy="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289D-A64B-6549-8484-2290AA1D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2194445"/>
            <a:ext cx="1265560" cy="126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A600-16FB-DB4C-A2DF-1A046F625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638">
            <a:off x="369248" y="3997674"/>
            <a:ext cx="3132336" cy="40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7E7CE-F72E-1C41-B079-6573D5FD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84">
            <a:off x="3874927" y="4845920"/>
            <a:ext cx="2715358" cy="110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E5198-C211-F743-A2D4-857F2A60A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90">
            <a:off x="5121605" y="2005674"/>
            <a:ext cx="3563888" cy="818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6FC04-AB81-384B-886B-7CF38838C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699">
            <a:off x="4385104" y="3154945"/>
            <a:ext cx="3431642" cy="113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52B7D-DFBB-5D4D-AB47-20A6C7DCD2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7" y="4753573"/>
            <a:ext cx="1016661" cy="1016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AAC1-BEAA-ED41-995A-961537B87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2" y="4554045"/>
            <a:ext cx="1502531" cy="1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1411A-3EAC-6A4B-8420-DFC7A791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75" y="1529268"/>
            <a:ext cx="3048000" cy="1003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02C1-BD98-5943-AB82-F2DDFD9F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861296" cy="45061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Browser-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br>
              <a:rPr lang="de-DE" dirty="0"/>
            </a:br>
            <a:r>
              <a:rPr lang="de-DE" dirty="0"/>
              <a:t>(Grossmann et al. 2013)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Hash </a:t>
            </a:r>
            <a:r>
              <a:rPr lang="de-DE" sz="2000" dirty="0" err="1"/>
              <a:t>cracking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DDoS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Gray </a:t>
            </a:r>
            <a:r>
              <a:rPr lang="de-DE" dirty="0" err="1"/>
              <a:t>computing</a:t>
            </a:r>
            <a:r>
              <a:rPr lang="de-DE" dirty="0"/>
              <a:t> (Yao Pan et al. 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Website </a:t>
            </a:r>
            <a:r>
              <a:rPr lang="de-DE" sz="2000" dirty="0" err="1"/>
              <a:t>fingerprinting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Information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web </a:t>
            </a:r>
            <a:r>
              <a:rPr lang="de-DE" sz="2000" dirty="0" err="1"/>
              <a:t>sites</a:t>
            </a:r>
            <a:r>
              <a:rPr lang="de-DE" sz="2000" dirty="0"/>
              <a:t> (</a:t>
            </a:r>
            <a:r>
              <a:rPr lang="de-DE" sz="2000" dirty="0" err="1"/>
              <a:t>Spectre</a:t>
            </a:r>
            <a:r>
              <a:rPr lang="de-DE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92E2-EED7-A048-8FA0-959DE25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D0F675-27A3-9642-B8D0-47183BE1D0AD}"/>
              </a:ext>
            </a:extLst>
          </p:cNvPr>
          <p:cNvGrpSpPr/>
          <p:nvPr/>
        </p:nvGrpSpPr>
        <p:grpSpPr>
          <a:xfrm>
            <a:off x="5106216" y="2874503"/>
            <a:ext cx="4000872" cy="3251660"/>
            <a:chOff x="5142317" y="1499775"/>
            <a:chExt cx="4000872" cy="32516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BA8BC-5223-3649-9BC4-F7B3EFAE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317" y="1499775"/>
              <a:ext cx="4000872" cy="2909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928E0F-1AA6-D943-A362-FD5618F9B7F0}"/>
                </a:ext>
              </a:extLst>
            </p:cNvPr>
            <p:cNvSpPr txBox="1"/>
            <p:nvPr/>
          </p:nvSpPr>
          <p:spPr>
            <a:xfrm>
              <a:off x="5486569" y="4412881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Image </a:t>
              </a:r>
              <a:r>
                <a:rPr lang="de-DE" sz="1600" dirty="0" err="1"/>
                <a:t>by</a:t>
              </a:r>
              <a:r>
                <a:rPr lang="de-DE" sz="1600" dirty="0"/>
                <a:t> Erin Gallagher @3r1nG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9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BD478-29DC-AF41-80F6-EF2EB022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4706"/>
            <a:ext cx="3588100" cy="2336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86AE-9C9B-4F41-A077-AE03C566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717280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conserving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Do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measures</a:t>
            </a:r>
            <a:r>
              <a:rPr lang="de-DE" b="1" dirty="0"/>
              <a:t> </a:t>
            </a:r>
            <a:r>
              <a:rPr lang="de-DE" b="1" dirty="0" err="1"/>
              <a:t>prevent</a:t>
            </a:r>
            <a:r>
              <a:rPr lang="de-DE" b="1" dirty="0"/>
              <a:t> </a:t>
            </a:r>
            <a:r>
              <a:rPr lang="de-DE" b="1" dirty="0" err="1"/>
              <a:t>malicous</a:t>
            </a:r>
            <a:r>
              <a:rPr lang="de-DE" b="1" dirty="0"/>
              <a:t> </a:t>
            </a:r>
            <a:r>
              <a:rPr lang="de-DE" b="1" dirty="0" err="1"/>
              <a:t>background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? </a:t>
            </a: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yes</a:t>
            </a:r>
            <a:r>
              <a:rPr lang="de-DE" b="1" dirty="0"/>
              <a:t>,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they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circumvented</a:t>
            </a:r>
            <a:r>
              <a:rPr lang="de-DE" b="1" dirty="0"/>
              <a:t>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A8C30-DEFC-0749-8101-36B51C0D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ED4-C9E5-DA4E-B1D0-BD6C1B83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620000"/>
            <a:ext cx="3168352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per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origin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frame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E8DB21-DA93-B247-9F5A-EFFEA59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FE307F-ADED-1940-9057-F0470228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18" y="1527181"/>
            <a:ext cx="5438378" cy="46918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3FD3D-AB7F-6B40-A772-FA0F072192C4}"/>
              </a:ext>
            </a:extLst>
          </p:cNvPr>
          <p:cNvSpPr txBox="1"/>
          <p:nvPr/>
        </p:nvSpPr>
        <p:spPr>
          <a:xfrm>
            <a:off x="6509569" y="6110131"/>
            <a:ext cx="235192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>
                <a:hlinkClick r:id="rId4"/>
              </a:rPr>
              <a:t>freeCodeCamp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5366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05884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5276</TotalTime>
  <Words>2947</Words>
  <Application>Microsoft Macintosh PowerPoint</Application>
  <PresentationFormat>On-screen Show (4:3)</PresentationFormat>
  <Paragraphs>387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Bitstream Charter</vt:lpstr>
      <vt:lpstr>Cambria Math</vt:lpstr>
      <vt:lpstr>Consolas</vt:lpstr>
      <vt:lpstr>Stafford</vt:lpstr>
      <vt:lpstr>Tahoma</vt:lpstr>
      <vt:lpstr>Wingdings</vt:lpstr>
      <vt:lpstr>Präsentationsvorlage_BWL9</vt:lpstr>
      <vt:lpstr>Analysis of Methods for Background Execution in Modern Web Applications 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Background information</vt:lpstr>
      <vt:lpstr>JavaScript execution model</vt:lpstr>
      <vt:lpstr>Analysis of browser behaviour</vt:lpstr>
      <vt:lpstr>Research questions</vt:lpstr>
      <vt:lpstr>Measurement framework</vt:lpstr>
      <vt:lpstr>Identified methods</vt:lpstr>
      <vt:lpstr>Method 1: Timers</vt:lpstr>
      <vt:lpstr>Method 1: Timers – Results</vt:lpstr>
      <vt:lpstr>Method 2: Timers with open WebSocket</vt:lpstr>
      <vt:lpstr>Method 2: Timers with open WebSocket – Results</vt:lpstr>
      <vt:lpstr>Method 3: postMessage()</vt:lpstr>
      <vt:lpstr>Method 3: postMessage() – Results</vt:lpstr>
      <vt:lpstr>Method 4: Web worker timers</vt:lpstr>
      <vt:lpstr>Method 4: Web worker timers – Results</vt:lpstr>
      <vt:lpstr>Summary for desktop browsers</vt:lpstr>
      <vt:lpstr>Summary for mobile browsers</vt:lpstr>
      <vt:lpstr>Summary</vt:lpstr>
      <vt:lpstr>Dynamic analysis of popular websites</vt:lpstr>
      <vt:lpstr>Tracing process</vt:lpstr>
      <vt:lpstr>Processing</vt:lpstr>
      <vt:lpstr>Distribution of CPU usage score</vt:lpstr>
      <vt:lpstr>Analysis</vt:lpstr>
      <vt:lpstr>Discussion And conclusion</vt:lpstr>
      <vt:lpstr>Discussion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 User</cp:lastModifiedBy>
  <cp:revision>124</cp:revision>
  <dcterms:created xsi:type="dcterms:W3CDTF">2009-12-23T09:42:49Z</dcterms:created>
  <dcterms:modified xsi:type="dcterms:W3CDTF">2019-11-09T16:04:32Z</dcterms:modified>
</cp:coreProperties>
</file>