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79" r:id="rId12"/>
    <p:sldId id="290" r:id="rId13"/>
    <p:sldId id="266" r:id="rId14"/>
    <p:sldId id="280" r:id="rId15"/>
    <p:sldId id="270" r:id="rId16"/>
    <p:sldId id="281" r:id="rId17"/>
    <p:sldId id="272" r:id="rId18"/>
    <p:sldId id="282" r:id="rId19"/>
    <p:sldId id="271" r:id="rId20"/>
    <p:sldId id="283" r:id="rId21"/>
    <p:sldId id="273" r:id="rId22"/>
    <p:sldId id="285" r:id="rId23"/>
    <p:sldId id="284" r:id="rId24"/>
    <p:sldId id="274" r:id="rId25"/>
    <p:sldId id="276" r:id="rId26"/>
    <p:sldId id="277" r:id="rId27"/>
    <p:sldId id="289" r:id="rId28"/>
    <p:sldId id="278" r:id="rId29"/>
    <p:sldId id="286" r:id="rId30"/>
    <p:sldId id="291" r:id="rId31"/>
    <p:sldId id="287" r:id="rId32"/>
    <p:sldId id="288" r:id="rId3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0" autoAdjust="0"/>
    <p:restoredTop sz="68394" autoAdjust="0"/>
  </p:normalViewPr>
  <p:slideViewPr>
    <p:cSldViewPr snapToObjects="1">
      <p:cViewPr>
        <p:scale>
          <a:sx n="88" d="100"/>
          <a:sy n="88" d="100"/>
        </p:scale>
        <p:origin x="2352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7. November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7. November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831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Chrome </a:t>
            </a:r>
            <a:r>
              <a:rPr lang="de-DE" dirty="0" err="1"/>
              <a:t>begins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after 10 </a:t>
            </a:r>
            <a:r>
              <a:rPr lang="de-DE" dirty="0" err="1"/>
              <a:t>seconds</a:t>
            </a:r>
            <a:r>
              <a:rPr lang="de-DE" dirty="0"/>
              <a:t>. After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kicks in </a:t>
            </a:r>
            <a:r>
              <a:rPr lang="de-DE" dirty="0" err="1"/>
              <a:t>limiting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1% </a:t>
            </a:r>
            <a:r>
              <a:rPr lang="de-DE" dirty="0" err="1"/>
              <a:t>of</a:t>
            </a:r>
            <a:r>
              <a:rPr lang="de-DE" dirty="0"/>
              <a:t> CPU time on </a:t>
            </a:r>
            <a:r>
              <a:rPr lang="de-DE" dirty="0" err="1"/>
              <a:t>average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DESCRIBE BUDGET BASED-</a:t>
            </a:r>
            <a:r>
              <a:rPr lang="de-DE" dirty="0" err="1"/>
              <a:t>Throttling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Firefox </a:t>
            </a:r>
            <a:r>
              <a:rPr lang="de-DE" dirty="0" err="1"/>
              <a:t>waits</a:t>
            </a:r>
            <a:r>
              <a:rPr lang="de-DE" dirty="0"/>
              <a:t> additional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invocation</a:t>
            </a:r>
            <a:r>
              <a:rPr lang="de-DE" dirty="0"/>
              <a:t> =&gt; 50% </a:t>
            </a:r>
            <a:r>
              <a:rPr lang="de-DE" dirty="0" err="1"/>
              <a:t>cpu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. After 30 </a:t>
            </a:r>
            <a:r>
              <a:rPr lang="de-DE" dirty="0" err="1"/>
              <a:t>seconds</a:t>
            </a:r>
            <a:r>
              <a:rPr lang="de-DE" dirty="0"/>
              <a:t>,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145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WebSocket</a:t>
            </a:r>
            <a:r>
              <a:rPr lang="de-DE" dirty="0"/>
              <a:t>: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 err="1"/>
              <a:t>Bidirectional</a:t>
            </a:r>
            <a:r>
              <a:rPr lang="de-DE" sz="1200" dirty="0"/>
              <a:t> </a:t>
            </a:r>
            <a:r>
              <a:rPr lang="de-DE" sz="1200" dirty="0" err="1"/>
              <a:t>communication</a:t>
            </a:r>
            <a:r>
              <a:rPr lang="de-DE" sz="1200" dirty="0"/>
              <a:t> </a:t>
            </a:r>
            <a:r>
              <a:rPr lang="de-DE" sz="1200" dirty="0" err="1"/>
              <a:t>channel</a:t>
            </a:r>
            <a:endParaRPr lang="de-DE" sz="1200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 err="1"/>
              <a:t>Used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realtime</a:t>
            </a:r>
            <a:r>
              <a:rPr lang="de-DE" sz="1200" dirty="0"/>
              <a:t> </a:t>
            </a:r>
            <a:r>
              <a:rPr lang="de-DE" sz="1200" dirty="0" err="1"/>
              <a:t>notifications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communication</a:t>
            </a:r>
            <a:endParaRPr lang="de-DE" sz="1200" dirty="0"/>
          </a:p>
          <a:p>
            <a:endParaRPr lang="de-DE" dirty="0"/>
          </a:p>
          <a:p>
            <a:r>
              <a:rPr lang="de-DE" dirty="0" err="1"/>
              <a:t>AudioContext</a:t>
            </a:r>
            <a:r>
              <a:rPr lang="de-DE" dirty="0"/>
              <a:t>: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Audio </a:t>
            </a:r>
            <a:r>
              <a:rPr lang="de-DE" sz="2000" dirty="0" err="1"/>
              <a:t>routing</a:t>
            </a:r>
            <a:r>
              <a:rPr lang="de-DE" sz="2000" dirty="0"/>
              <a:t> </a:t>
            </a:r>
            <a:r>
              <a:rPr lang="de-DE" sz="2000" dirty="0" err="1"/>
              <a:t>graph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Canvas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WebGL</a:t>
            </a: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Play </a:t>
            </a:r>
            <a:r>
              <a:rPr lang="de-DE" sz="2000" dirty="0" err="1"/>
              <a:t>sound</a:t>
            </a:r>
            <a:r>
              <a:rPr lang="de-DE" sz="2000" dirty="0"/>
              <a:t> in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events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593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1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boring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right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64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Worker </a:t>
            </a:r>
            <a:r>
              <a:rPr lang="de-DE" dirty="0" err="1"/>
              <a:t>timers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via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fire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398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Again</a:t>
            </a:r>
            <a:r>
              <a:rPr lang="de-DE" dirty="0"/>
              <a:t>, same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postmessage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.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partly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API (</a:t>
            </a:r>
            <a:r>
              <a:rPr lang="de-DE" dirty="0" err="1"/>
              <a:t>postmessage</a:t>
            </a:r>
            <a:r>
              <a:rPr lang="de-DE" dirty="0"/>
              <a:t>) But </a:t>
            </a:r>
            <a:r>
              <a:rPr lang="de-DE" dirty="0" err="1"/>
              <a:t>finer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timers</a:t>
            </a:r>
            <a:r>
              <a:rPr lang="de-DE" dirty="0"/>
              <a:t> </a:t>
            </a:r>
            <a:r>
              <a:rPr lang="de-DE" dirty="0" err="1"/>
              <a:t>fire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timers</a:t>
            </a:r>
            <a:r>
              <a:rPr lang="de-DE" dirty="0"/>
              <a:t> in web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throttled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otherwise</a:t>
            </a:r>
            <a:r>
              <a:rPr lang="de-DE" dirty="0"/>
              <a:t> limited</a:t>
            </a:r>
          </a:p>
          <a:p>
            <a:endParaRPr lang="de-DE" dirty="0"/>
          </a:p>
          <a:p>
            <a:endParaRPr lang="de-DE"/>
          </a:p>
          <a:p>
            <a:r>
              <a:rPr lang="de-DE"/>
              <a:t>Replace full saturation with up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380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666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</a:t>
            </a:r>
            <a:r>
              <a:rPr lang="de-DE" dirty="0" err="1"/>
              <a:t>shorten</a:t>
            </a:r>
            <a:r>
              <a:rPr lang="de-DE" dirty="0"/>
              <a:t> </a:t>
            </a:r>
            <a:r>
              <a:rPr lang="de-DE" dirty="0" err="1"/>
              <a:t>sentences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172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Integrate</a:t>
            </a:r>
            <a:r>
              <a:rPr lang="de-DE" dirty="0"/>
              <a:t> mobile </a:t>
            </a:r>
            <a:r>
              <a:rPr lang="de-DE" dirty="0" err="1"/>
              <a:t>browsers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400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findings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circumvention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websites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out, WHAT </a:t>
            </a:r>
            <a:r>
              <a:rPr lang="de-DE" dirty="0" err="1"/>
              <a:t>they</a:t>
            </a:r>
            <a:r>
              <a:rPr lang="de-DE" dirty="0"/>
              <a:t> do, but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IF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circumvent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mechanisms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8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70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trace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analysed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Chrome </a:t>
            </a:r>
            <a:r>
              <a:rPr lang="de-DE" dirty="0" err="1"/>
              <a:t>profiler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a </a:t>
            </a:r>
            <a:r>
              <a:rPr lang="de-DE" dirty="0" err="1"/>
              <a:t>flame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stack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663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Restucture</a:t>
            </a:r>
            <a:r>
              <a:rPr lang="de-DE" dirty="0"/>
              <a:t>, </a:t>
            </a:r>
            <a:r>
              <a:rPr lang="de-DE" dirty="0" err="1"/>
              <a:t>question</a:t>
            </a:r>
            <a:r>
              <a:rPr lang="de-DE" dirty="0"/>
              <a:t> =&gt; </a:t>
            </a:r>
            <a:r>
              <a:rPr lang="de-DE" dirty="0" err="1"/>
              <a:t>answer</a:t>
            </a:r>
            <a:endParaRPr lang="de-DE" dirty="0"/>
          </a:p>
          <a:p>
            <a:endParaRPr lang="de-DE" dirty="0"/>
          </a:p>
          <a:p>
            <a:r>
              <a:rPr lang="de-DE" dirty="0"/>
              <a:t>TODO: Add </a:t>
            </a:r>
            <a:r>
              <a:rPr lang="de-DE" dirty="0" err="1"/>
              <a:t>pseude</a:t>
            </a:r>
            <a:r>
              <a:rPr lang="de-DE" dirty="0"/>
              <a:t> </a:t>
            </a:r>
            <a:r>
              <a:rPr lang="de-DE" dirty="0" err="1"/>
              <a:t>formular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85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indicating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indeed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CPU </a:t>
            </a:r>
            <a:r>
              <a:rPr lang="de-DE" dirty="0" err="1"/>
              <a:t>activity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952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described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CPU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rest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web </a:t>
            </a:r>
            <a:r>
              <a:rPr lang="de-DE" dirty="0" err="1"/>
              <a:t>site</a:t>
            </a:r>
            <a:endParaRPr lang="de-DE" dirty="0"/>
          </a:p>
          <a:p>
            <a:endParaRPr lang="de-DE" dirty="0"/>
          </a:p>
          <a:p>
            <a:r>
              <a:rPr lang="de-DE" dirty="0"/>
              <a:t>Heavy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postmessage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ad </a:t>
            </a:r>
            <a:r>
              <a:rPr lang="de-DE" dirty="0" err="1"/>
              <a:t>networks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Ad Script </a:t>
            </a:r>
            <a:r>
              <a:rPr lang="de-DE" dirty="0" err="1"/>
              <a:t>injected</a:t>
            </a:r>
            <a:r>
              <a:rPr lang="de-DE" dirty="0"/>
              <a:t> in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communicates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ads</a:t>
            </a:r>
            <a:r>
              <a:rPr lang="de-DE" dirty="0"/>
              <a:t> in </a:t>
            </a:r>
            <a:r>
              <a:rPr lang="de-DE" dirty="0" err="1"/>
              <a:t>iframe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periodically</a:t>
            </a:r>
            <a:r>
              <a:rPr lang="de-DE" dirty="0"/>
              <a:t> </a:t>
            </a:r>
            <a:r>
              <a:rPr lang="de-DE" dirty="0" err="1"/>
              <a:t>reload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. </a:t>
            </a:r>
            <a:r>
              <a:rPr lang="de-DE" dirty="0" err="1"/>
              <a:t>Resetting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limits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136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Explicit </a:t>
            </a:r>
            <a:r>
              <a:rPr lang="de-DE" dirty="0" err="1"/>
              <a:t>permissions</a:t>
            </a:r>
            <a:r>
              <a:rPr lang="de-DE" dirty="0"/>
              <a:t> </a:t>
            </a:r>
            <a:r>
              <a:rPr lang="de-DE" dirty="0" err="1"/>
              <a:t>raises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asked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permissions</a:t>
            </a:r>
            <a:r>
              <a:rPr lang="de-DE" dirty="0"/>
              <a:t>. 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dialog</a:t>
            </a:r>
            <a:r>
              <a:rPr lang="de-DE" dirty="0"/>
              <a:t> </a:t>
            </a:r>
            <a:r>
              <a:rPr lang="de-DE" dirty="0" err="1"/>
              <a:t>fatiguee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blindly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dialog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shown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permission</a:t>
            </a:r>
            <a:r>
              <a:rPr lang="de-DE" dirty="0"/>
              <a:t> </a:t>
            </a:r>
            <a:r>
              <a:rPr lang="de-DE" dirty="0" err="1"/>
              <a:t>dialog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.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? This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,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. New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permission</a:t>
            </a:r>
            <a:r>
              <a:rPr lang="de-DE" dirty="0"/>
              <a:t>? Needs update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. On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time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reopens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compromise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Pinned</a:t>
            </a:r>
            <a:r>
              <a:rPr lang="de-DE" dirty="0"/>
              <a:t> </a:t>
            </a:r>
            <a:r>
              <a:rPr lang="de-DE" dirty="0" err="1"/>
              <a:t>tabs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like </a:t>
            </a:r>
            <a:r>
              <a:rPr lang="de-DE" dirty="0" err="1"/>
              <a:t>applications</a:t>
            </a:r>
            <a:r>
              <a:rPr lang="de-DE" dirty="0"/>
              <a:t>.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contenders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Gmail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Slack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time. These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.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permission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pinned</a:t>
            </a:r>
            <a:r>
              <a:rPr lang="de-DE" dirty="0"/>
              <a:t> </a:t>
            </a:r>
            <a:r>
              <a:rPr lang="de-DE" dirty="0" err="1"/>
              <a:t>tabs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sense.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5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wide</a:t>
            </a:r>
            <a:r>
              <a:rPr lang="de-DE" dirty="0"/>
              <a:t> web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nowadays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just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publishing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.</a:t>
            </a:r>
          </a:p>
          <a:p>
            <a:r>
              <a:rPr lang="de-DE" b="1" dirty="0"/>
              <a:t>These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primarily</a:t>
            </a:r>
            <a:r>
              <a:rPr lang="de-DE" b="1" dirty="0"/>
              <a:t> </a:t>
            </a:r>
            <a:r>
              <a:rPr lang="de-DE" b="1" dirty="0" err="1"/>
              <a:t>made</a:t>
            </a:r>
            <a:r>
              <a:rPr lang="de-DE" b="1" dirty="0"/>
              <a:t> </a:t>
            </a:r>
            <a:r>
              <a:rPr lang="de-DE" b="1" dirty="0" err="1"/>
              <a:t>possible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powerful </a:t>
            </a:r>
            <a:r>
              <a:rPr lang="de-DE" b="1" dirty="0" err="1"/>
              <a:t>scripting</a:t>
            </a:r>
            <a:r>
              <a:rPr lang="de-DE" b="1" dirty="0"/>
              <a:t> </a:t>
            </a:r>
            <a:r>
              <a:rPr lang="de-DE" b="1" dirty="0" err="1"/>
              <a:t>capabilities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modern </a:t>
            </a:r>
            <a:r>
              <a:rPr lang="de-DE" b="1" dirty="0" err="1"/>
              <a:t>browsers</a:t>
            </a:r>
            <a:r>
              <a:rPr lang="de-DE" b="1" dirty="0"/>
              <a:t>.</a:t>
            </a:r>
          </a:p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JavaScript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in </a:t>
            </a:r>
            <a:r>
              <a:rPr lang="de-DE" dirty="0" err="1"/>
              <a:t>addition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opened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possiblity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rich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. But </a:t>
            </a:r>
            <a:r>
              <a:rPr lang="de-DE" dirty="0" err="1"/>
              <a:t>every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capabilites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rich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.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JavaScript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visited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lucrative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on a heavy </a:t>
            </a:r>
            <a:r>
              <a:rPr lang="de-DE" dirty="0" err="1"/>
              <a:t>traficked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.</a:t>
            </a:r>
          </a:p>
          <a:p>
            <a:r>
              <a:rPr lang="de-DE" dirty="0" err="1"/>
              <a:t>Somd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on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Cross-Site-Scripting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MitM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Malvertising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an </a:t>
            </a:r>
            <a:r>
              <a:rPr lang="de-DE" dirty="0" err="1"/>
              <a:t>adversary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after </a:t>
            </a:r>
            <a:r>
              <a:rPr lang="de-DE" dirty="0" err="1"/>
              <a:t>gaining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in a heavy </a:t>
            </a:r>
            <a:r>
              <a:rPr lang="de-DE" dirty="0" err="1"/>
              <a:t>traficked</a:t>
            </a:r>
            <a:r>
              <a:rPr lang="de-DE" dirty="0"/>
              <a:t> web </a:t>
            </a:r>
            <a:r>
              <a:rPr lang="de-DE" dirty="0" err="1"/>
              <a:t>site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Cryptocurrency</a:t>
            </a:r>
            <a:r>
              <a:rPr lang="de-DE" dirty="0"/>
              <a:t> Mining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power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earn</a:t>
            </a:r>
            <a:r>
              <a:rPr lang="de-DE" dirty="0"/>
              <a:t>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. </a:t>
            </a:r>
            <a:r>
              <a:rPr lang="de-DE" dirty="0" err="1"/>
              <a:t>Monero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mining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earn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CPUs. (High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improfitable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Asics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GPUs)</a:t>
            </a:r>
            <a:br>
              <a:rPr lang="de-DE" dirty="0"/>
            </a:br>
            <a:r>
              <a:rPr lang="de-DE" dirty="0" err="1"/>
              <a:t>Monero</a:t>
            </a:r>
            <a:r>
              <a:rPr lang="de-DE" dirty="0"/>
              <a:t> </a:t>
            </a:r>
            <a:r>
              <a:rPr lang="de-DE" dirty="0" err="1"/>
              <a:t>Miners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computes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,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web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The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botnet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Grossmann et al. Communication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Command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via HTTP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WebSocket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Grey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termed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Yao Pan et al </a:t>
            </a:r>
            <a:r>
              <a:rPr lang="de-DE" dirty="0" err="1"/>
              <a:t>uses</a:t>
            </a:r>
            <a:r>
              <a:rPr lang="de-DE" dirty="0"/>
              <a:t> CPU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visitors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alternative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Side </a:t>
            </a:r>
            <a:r>
              <a:rPr lang="de-DE" dirty="0" err="1"/>
              <a:t>or</a:t>
            </a:r>
            <a:r>
              <a:rPr lang="de-DE" dirty="0"/>
              <a:t> covert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adversaries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vicitims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. Side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fingerprinting</a:t>
            </a:r>
            <a:r>
              <a:rPr lang="de-DE" dirty="0"/>
              <a:t> i.e.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visiting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. </a:t>
            </a:r>
            <a:r>
              <a:rPr lang="de-DE" dirty="0" err="1"/>
              <a:t>Spectre</a:t>
            </a:r>
            <a:r>
              <a:rPr lang="de-DE" dirty="0"/>
              <a:t>-like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exfiltrade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banking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All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  <a:r>
              <a:rPr lang="de-DE" b="1" dirty="0" err="1"/>
              <a:t>benefit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a </a:t>
            </a:r>
            <a:r>
              <a:rPr lang="de-DE" b="1" dirty="0" err="1"/>
              <a:t>long</a:t>
            </a:r>
            <a:r>
              <a:rPr lang="de-DE" b="1" dirty="0"/>
              <a:t> </a:t>
            </a:r>
            <a:r>
              <a:rPr lang="de-DE" b="1" dirty="0" err="1"/>
              <a:t>timespan</a:t>
            </a:r>
            <a:r>
              <a:rPr lang="de-DE" b="1" dirty="0"/>
              <a:t> in </a:t>
            </a: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they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execute</a:t>
            </a:r>
            <a:r>
              <a:rPr lang="de-DE" b="1" dirty="0"/>
              <a:t> </a:t>
            </a:r>
            <a:r>
              <a:rPr lang="de-DE" b="1" dirty="0" err="1"/>
              <a:t>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7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.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miners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gray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profitable, Browser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browsers</a:t>
            </a:r>
            <a:r>
              <a:rPr lang="de-DE" dirty="0"/>
              <a:t>,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continously</a:t>
            </a:r>
            <a:r>
              <a:rPr lang="de-DE" dirty="0"/>
              <a:t> </a:t>
            </a:r>
            <a:r>
              <a:rPr lang="de-DE" dirty="0" err="1"/>
              <a:t>monitor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/ </a:t>
            </a:r>
            <a:r>
              <a:rPr lang="de-DE" dirty="0" err="1"/>
              <a:t>memory</a:t>
            </a:r>
            <a:endParaRPr lang="de-DE" dirty="0"/>
          </a:p>
          <a:p>
            <a:endParaRPr lang="de-DE" dirty="0"/>
          </a:p>
          <a:p>
            <a:r>
              <a:rPr lang="de-DE" dirty="0"/>
              <a:t>HOWEVER, Browsers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reasons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13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.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heap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global </a:t>
            </a:r>
            <a:r>
              <a:rPr lang="de-DE" dirty="0" err="1"/>
              <a:t>object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exeuction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loop</a:t>
            </a:r>
            <a:endParaRPr lang="de-DE" dirty="0"/>
          </a:p>
          <a:p>
            <a:endParaRPr lang="de-DE" dirty="0"/>
          </a:p>
          <a:p>
            <a:r>
              <a:rPr lang="de-DE" dirty="0"/>
              <a:t>Event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. Tasks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(e.g. </a:t>
            </a:r>
            <a:r>
              <a:rPr lang="de-DE" dirty="0" err="1"/>
              <a:t>button</a:t>
            </a:r>
            <a:r>
              <a:rPr lang="de-DE" dirty="0"/>
              <a:t> was </a:t>
            </a:r>
            <a:r>
              <a:rPr lang="de-DE" dirty="0" err="1"/>
              <a:t>clicked</a:t>
            </a:r>
            <a:r>
              <a:rPr lang="de-DE" dirty="0"/>
              <a:t>, form was </a:t>
            </a:r>
            <a:r>
              <a:rPr lang="de-DE" dirty="0" err="1"/>
              <a:t>submitted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(e.g.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, </a:t>
            </a:r>
            <a:r>
              <a:rPr lang="de-DE" dirty="0" err="1"/>
              <a:t>geolocation</a:t>
            </a:r>
            <a:r>
              <a:rPr lang="de-DE" dirty="0"/>
              <a:t>, etc.)</a:t>
            </a:r>
          </a:p>
          <a:p>
            <a:endParaRPr lang="de-DE" dirty="0"/>
          </a:p>
          <a:p>
            <a:r>
              <a:rPr lang="de-DE" dirty="0"/>
              <a:t>Tasks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in a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manner</a:t>
            </a:r>
            <a:r>
              <a:rPr lang="de-DE" dirty="0"/>
              <a:t>.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82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browsers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85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Add </a:t>
            </a:r>
            <a:r>
              <a:rPr lang="de-DE" dirty="0" err="1"/>
              <a:t>caption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Restructure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breaks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It‘s</a:t>
            </a:r>
            <a:r>
              <a:rPr lang="de-DE" dirty="0"/>
              <a:t> an extensible </a:t>
            </a:r>
            <a:r>
              <a:rPr lang="de-DE" dirty="0" err="1"/>
              <a:t>framework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41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straightforward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queue</a:t>
            </a:r>
            <a:r>
              <a:rPr lang="de-DE" dirty="0"/>
              <a:t> </a:t>
            </a:r>
            <a:r>
              <a:rPr lang="de-DE" dirty="0" err="1"/>
              <a:t>programmatically</a:t>
            </a:r>
            <a:r>
              <a:rPr lang="de-DE" dirty="0"/>
              <a:t> via </a:t>
            </a:r>
            <a:r>
              <a:rPr lang="de-DE" dirty="0" err="1"/>
              <a:t>setInterval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setTimeout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throttled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all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reasons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additional time. </a:t>
            </a:r>
            <a:r>
              <a:rPr lang="de-DE" dirty="0" err="1"/>
              <a:t>Minumum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4ms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November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7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07.11.19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Security Engineering Group  |  Yannick Reifschneider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60A75-B21B-044C-A707-F183A55657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50" y="6332565"/>
            <a:ext cx="788730" cy="5460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07.11.19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Security Engineering Group  |  Yannick Reifschneider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835FA-BDB2-874C-AF8A-D700F605F03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88" y="6332565"/>
            <a:ext cx="788730" cy="5460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.spec.whatwg.org/multipage/timers-and-user-prompts.html#time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uide.freecodecamp.org/javascript/concurrency-model-and-event-loo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628800"/>
            <a:ext cx="6642117" cy="765150"/>
          </a:xfrm>
        </p:spPr>
        <p:txBody>
          <a:bodyPr/>
          <a:lstStyle/>
          <a:p>
            <a:r>
              <a:rPr lang="de-DE" dirty="0"/>
              <a:t>Analyse von Verfahren </a:t>
            </a:r>
            <a:r>
              <a:rPr lang="de-DE" dirty="0" err="1"/>
              <a:t>für</a:t>
            </a:r>
            <a:r>
              <a:rPr lang="de-DE" dirty="0"/>
              <a:t> </a:t>
            </a:r>
            <a:r>
              <a:rPr lang="de-DE" dirty="0" err="1"/>
              <a:t>Hintergrundausführung</a:t>
            </a:r>
            <a:r>
              <a:rPr lang="de-DE" dirty="0"/>
              <a:t> in modernen Webanwendungen 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1139850"/>
          </a:xfrm>
        </p:spPr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Background </a:t>
            </a:r>
            <a:r>
              <a:rPr lang="de-DE" dirty="0" err="1"/>
              <a:t>Execution</a:t>
            </a:r>
            <a:r>
              <a:rPr lang="de-DE" dirty="0"/>
              <a:t> in Modern Web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7966D-F0DB-6C43-BF03-13DFDE6420CE}"/>
              </a:ext>
            </a:extLst>
          </p:cNvPr>
          <p:cNvSpPr txBox="1"/>
          <p:nvPr/>
        </p:nvSpPr>
        <p:spPr>
          <a:xfrm>
            <a:off x="251520" y="2636912"/>
            <a:ext cx="8389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Bachelors </a:t>
            </a:r>
            <a:r>
              <a:rPr lang="de-DE" sz="3200" dirty="0" err="1"/>
              <a:t>thesis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endParaRPr lang="de-DE" sz="3200" dirty="0"/>
          </a:p>
          <a:p>
            <a:r>
              <a:rPr lang="de-DE" sz="3200" dirty="0"/>
              <a:t>Yannick Reifschneider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84B23-4AC8-F14E-AFDF-21205E0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48601-F1B0-1A49-B7B0-45D960DE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programmatically</a:t>
            </a:r>
            <a:r>
              <a:rPr lang="de-DE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throttle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?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Chrome, Firefox </a:t>
            </a:r>
            <a:r>
              <a:rPr lang="de-DE" dirty="0" err="1"/>
              <a:t>and</a:t>
            </a:r>
            <a:r>
              <a:rPr lang="de-DE" dirty="0"/>
              <a:t> Safari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Chrome </a:t>
            </a:r>
            <a:r>
              <a:rPr lang="de-DE" dirty="0" err="1"/>
              <a:t>for</a:t>
            </a:r>
            <a:r>
              <a:rPr lang="de-DE" dirty="0"/>
              <a:t> Android, Firefox </a:t>
            </a:r>
            <a:r>
              <a:rPr lang="de-DE" dirty="0" err="1"/>
              <a:t>for</a:t>
            </a:r>
            <a:r>
              <a:rPr lang="de-DE" dirty="0"/>
              <a:t> Android </a:t>
            </a:r>
            <a:r>
              <a:rPr lang="de-DE" dirty="0" err="1"/>
              <a:t>and</a:t>
            </a:r>
            <a:r>
              <a:rPr lang="de-DE" dirty="0"/>
              <a:t> Mobile Safari </a:t>
            </a:r>
            <a:r>
              <a:rPr lang="de-DE" dirty="0" err="1"/>
              <a:t>for</a:t>
            </a:r>
            <a:r>
              <a:rPr lang="de-DE" dirty="0"/>
              <a:t> mobile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5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32F5-31A8-C94D-A88B-37FE2D42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Measurement </a:t>
            </a:r>
            <a:r>
              <a:rPr lang="de-DE" dirty="0" err="1"/>
              <a:t>framework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334BB8-765D-4D41-B9E7-29C2E038C8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536104"/>
            <a:ext cx="6261772" cy="477321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240E-40A8-D44A-9F2E-652626B19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19" y="1592263"/>
            <a:ext cx="2664297" cy="4551381"/>
          </a:xfrm>
        </p:spPr>
        <p:txBody>
          <a:bodyPr/>
          <a:lstStyle/>
          <a:p>
            <a:r>
              <a:rPr lang="de-DE" sz="1600" dirty="0"/>
              <a:t>Framework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measurment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comparison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scheduling</a:t>
            </a:r>
            <a:r>
              <a:rPr lang="de-DE" sz="1600" dirty="0"/>
              <a:t> </a:t>
            </a:r>
            <a:r>
              <a:rPr lang="de-DE" sz="1600" dirty="0" err="1"/>
              <a:t>methods</a:t>
            </a:r>
            <a:r>
              <a:rPr lang="de-DE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simulates</a:t>
            </a:r>
            <a:r>
              <a:rPr lang="de-DE" sz="1600" dirty="0"/>
              <a:t> </a:t>
            </a:r>
            <a:r>
              <a:rPr lang="de-DE" sz="1600" dirty="0" err="1"/>
              <a:t>work</a:t>
            </a:r>
            <a:r>
              <a:rPr lang="de-DE" sz="1600" dirty="0"/>
              <a:t> </a:t>
            </a:r>
            <a:r>
              <a:rPr lang="de-DE" sz="1600" dirty="0" err="1"/>
              <a:t>load</a:t>
            </a:r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collects</a:t>
            </a:r>
            <a:r>
              <a:rPr lang="de-DE" sz="1600" dirty="0"/>
              <a:t> time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invocations</a:t>
            </a:r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calculates</a:t>
            </a:r>
            <a:r>
              <a:rPr lang="de-DE" sz="1600" dirty="0"/>
              <a:t> </a:t>
            </a:r>
            <a:r>
              <a:rPr lang="de-DE" sz="1600" dirty="0" err="1"/>
              <a:t>average</a:t>
            </a:r>
            <a:r>
              <a:rPr lang="de-DE" sz="1600" dirty="0"/>
              <a:t> CPU </a:t>
            </a:r>
            <a:r>
              <a:rPr lang="de-DE" sz="1600" dirty="0" err="1"/>
              <a:t>usage</a:t>
            </a:r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creates</a:t>
            </a:r>
            <a:r>
              <a:rPr lang="de-DE" sz="1600" dirty="0"/>
              <a:t>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CSV </a:t>
            </a:r>
            <a:r>
              <a:rPr lang="de-DE" sz="1600" dirty="0" err="1"/>
              <a:t>export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processing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027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35E325-4AF9-A04A-B6F4-A9C3E27F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FF338-572A-1E4E-8618-4ACF7DF4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programmatically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609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86B3-58F0-2E49-A60E-87CD4041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5396-2EA7-EE46-9D4E-5EE9E3D87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245" y="1772816"/>
            <a:ext cx="8410516" cy="540060"/>
          </a:xfrm>
        </p:spPr>
        <p:txBody>
          <a:bodyPr/>
          <a:lstStyle/>
          <a:p>
            <a:pPr algn="ctr"/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window.setInterval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2600" dirty="0">
                <a:cs typeface="Consolas" panose="020B0609020204030204" pitchFamily="49" charset="0"/>
              </a:rPr>
              <a:t> </a:t>
            </a:r>
            <a:r>
              <a:rPr lang="de-DE" sz="2600" dirty="0" err="1">
                <a:cs typeface="Consolas" panose="020B0609020204030204" pitchFamily="49" charset="0"/>
              </a:rPr>
              <a:t>and</a:t>
            </a:r>
            <a:r>
              <a:rPr lang="de-DE" sz="2600" dirty="0">
                <a:cs typeface="Consolas" panose="020B0609020204030204" pitchFamily="49" charset="0"/>
              </a:rPr>
              <a:t> </a:t>
            </a:r>
            <a:r>
              <a:rPr lang="de-DE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window.setTimeout</a:t>
            </a:r>
            <a:r>
              <a:rPr lang="de-DE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34A79-A75E-5945-BBC3-F6DEC04F3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3" y="2636912"/>
            <a:ext cx="7734300" cy="307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E2B03-B3CD-A841-8D6F-81A297816261}"/>
              </a:ext>
            </a:extLst>
          </p:cNvPr>
          <p:cNvSpPr txBox="1"/>
          <p:nvPr/>
        </p:nvSpPr>
        <p:spPr>
          <a:xfrm>
            <a:off x="2988407" y="5710312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4"/>
              </a:rPr>
              <a:t>HTML5 </a:t>
            </a:r>
            <a:r>
              <a:rPr lang="de-DE" dirty="0" err="1">
                <a:hlinkClick r:id="rId4"/>
              </a:rPr>
              <a:t>Specification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Timers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5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C747C-6B3A-7949-9630-B4B97AA3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31B8C6-1A29-D942-9848-1C088FC60C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9" y="1628800"/>
            <a:ext cx="4593795" cy="273630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116D50-254D-404B-9F07-9F2D39951C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34978"/>
            <a:ext cx="4374091" cy="273630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D55C41-1F90-054C-A501-F7871C43AC2F}"/>
              </a:ext>
            </a:extLst>
          </p:cNvPr>
          <p:cNvSpPr txBox="1"/>
          <p:nvPr/>
        </p:nvSpPr>
        <p:spPr>
          <a:xfrm>
            <a:off x="1650925" y="4365104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CD364-7E2E-DD48-9456-D3EF33B82A43}"/>
              </a:ext>
            </a:extLst>
          </p:cNvPr>
          <p:cNvSpPr txBox="1"/>
          <p:nvPr/>
        </p:nvSpPr>
        <p:spPr>
          <a:xfrm>
            <a:off x="5952929" y="436510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1000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638959A-6BF1-184F-A922-65DAB26CECDA}"/>
              </a:ext>
            </a:extLst>
          </p:cNvPr>
          <p:cNvSpPr txBox="1">
            <a:spLocks/>
          </p:cNvSpPr>
          <p:nvPr/>
        </p:nvSpPr>
        <p:spPr bwMode="auto">
          <a:xfrm>
            <a:off x="358775" y="4941168"/>
            <a:ext cx="8482524" cy="141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cs typeface="Consolas" panose="020B0609020204030204" pitchFamily="49" charset="0"/>
              </a:rPr>
              <a:t>Chrome </a:t>
            </a:r>
            <a:r>
              <a:rPr lang="de-DE" kern="0" dirty="0" err="1">
                <a:cs typeface="Consolas" panose="020B0609020204030204" pitchFamily="49" charset="0"/>
              </a:rPr>
              <a:t>and</a:t>
            </a:r>
            <a:r>
              <a:rPr lang="de-DE" kern="0" dirty="0">
                <a:cs typeface="Consolas" panose="020B0609020204030204" pitchFamily="49" charset="0"/>
              </a:rPr>
              <a:t> Firefox </a:t>
            </a:r>
            <a:r>
              <a:rPr lang="de-DE" kern="0" dirty="0" err="1">
                <a:cs typeface="Consolas" panose="020B0609020204030204" pitchFamily="49" charset="0"/>
              </a:rPr>
              <a:t>limit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invocations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to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once</a:t>
            </a:r>
            <a:r>
              <a:rPr lang="de-DE" kern="0" dirty="0">
                <a:cs typeface="Consolas" panose="020B0609020204030204" pitchFamily="49" charset="0"/>
              </a:rPr>
              <a:t> a per </a:t>
            </a:r>
            <a:r>
              <a:rPr lang="de-DE" kern="0" dirty="0" err="1">
                <a:cs typeface="Consolas" panose="020B0609020204030204" pitchFamily="49" charset="0"/>
              </a:rPr>
              <a:t>second</a:t>
            </a:r>
            <a:endParaRPr lang="de-DE" kern="0" dirty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cs typeface="Consolas" panose="020B0609020204030204" pitchFamily="49" charset="0"/>
              </a:rPr>
              <a:t>Chrome </a:t>
            </a:r>
            <a:r>
              <a:rPr lang="de-DE" kern="0" dirty="0" err="1">
                <a:cs typeface="Consolas" panose="020B0609020204030204" pitchFamily="49" charset="0"/>
              </a:rPr>
              <a:t>and</a:t>
            </a:r>
            <a:r>
              <a:rPr lang="de-DE" kern="0" dirty="0">
                <a:cs typeface="Consolas" panose="020B0609020204030204" pitchFamily="49" charset="0"/>
              </a:rPr>
              <a:t> Firefox </a:t>
            </a:r>
            <a:r>
              <a:rPr lang="de-DE" kern="0" dirty="0" err="1">
                <a:cs typeface="Consolas" panose="020B0609020204030204" pitchFamily="49" charset="0"/>
              </a:rPr>
              <a:t>use</a:t>
            </a:r>
            <a:r>
              <a:rPr lang="de-DE" kern="0" dirty="0">
                <a:cs typeface="Consolas" panose="020B0609020204030204" pitchFamily="49" charset="0"/>
              </a:rPr>
              <a:t> budget-</a:t>
            </a:r>
            <a:r>
              <a:rPr lang="de-DE" kern="0" dirty="0" err="1">
                <a:cs typeface="Consolas" panose="020B0609020204030204" pitchFamily="49" charset="0"/>
              </a:rPr>
              <a:t>based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throttling</a:t>
            </a:r>
            <a:endParaRPr lang="de-DE" kern="0" dirty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cs typeface="Consolas" panose="020B0609020204030204" pitchFamily="49" charset="0"/>
              </a:rPr>
              <a:t>Safari: </a:t>
            </a:r>
            <a:r>
              <a:rPr lang="de-DE" kern="0" dirty="0" err="1">
                <a:cs typeface="Consolas" panose="020B0609020204030204" pitchFamily="49" charset="0"/>
              </a:rPr>
              <a:t>waiting</a:t>
            </a:r>
            <a:r>
              <a:rPr lang="de-DE" kern="0" dirty="0">
                <a:cs typeface="Consolas" panose="020B0609020204030204" pitchFamily="49" charset="0"/>
              </a:rPr>
              <a:t> time </a:t>
            </a:r>
            <a:r>
              <a:rPr lang="de-DE" kern="0" dirty="0" err="1">
                <a:cs typeface="Consolas" panose="020B0609020204030204" pitchFamily="49" charset="0"/>
              </a:rPr>
              <a:t>increases</a:t>
            </a:r>
            <a:r>
              <a:rPr lang="de-DE" kern="0" dirty="0">
                <a:cs typeface="Consolas" panose="020B0609020204030204" pitchFamily="49" charset="0"/>
              </a:rPr>
              <a:t> </a:t>
            </a:r>
            <a:r>
              <a:rPr lang="de-DE" kern="0" dirty="0" err="1">
                <a:cs typeface="Consolas" panose="020B0609020204030204" pitchFamily="49" charset="0"/>
              </a:rPr>
              <a:t>exponentially</a:t>
            </a:r>
            <a:endParaRPr lang="de-DE" kern="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WebSocket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AudioContext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Browsers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backward-compatibility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Heuristics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web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additional </a:t>
            </a:r>
            <a:r>
              <a:rPr lang="de-DE" dirty="0" err="1"/>
              <a:t>execution</a:t>
            </a:r>
            <a:r>
              <a:rPr lang="de-DE" dirty="0"/>
              <a:t> time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WebSocket</a:t>
            </a:r>
            <a:r>
              <a:rPr lang="de-DE" sz="2000" dirty="0"/>
              <a:t> </a:t>
            </a:r>
            <a:r>
              <a:rPr lang="de-DE" sz="2000" dirty="0" err="1"/>
              <a:t>connection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active</a:t>
            </a:r>
            <a:endParaRPr lang="de-DE" sz="2000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AudioContext</a:t>
            </a:r>
            <a:r>
              <a:rPr lang="de-DE" sz="2000" dirty="0"/>
              <a:t> was </a:t>
            </a:r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active</a:t>
            </a:r>
            <a:endParaRPr lang="de-DE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Both</a:t>
            </a:r>
            <a:r>
              <a:rPr lang="de-DE" dirty="0"/>
              <a:t> APIs </a:t>
            </a:r>
            <a:r>
              <a:rPr lang="de-DE" dirty="0" err="1"/>
              <a:t>are</a:t>
            </a:r>
            <a:r>
              <a:rPr lang="de-DE" dirty="0"/>
              <a:t> invisible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visitor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does</a:t>
            </a:r>
            <a:r>
              <a:rPr lang="de-DE" b="1" dirty="0"/>
              <a:t> </a:t>
            </a:r>
            <a:r>
              <a:rPr lang="de-DE" b="1" dirty="0" err="1"/>
              <a:t>throttling</a:t>
            </a:r>
            <a:r>
              <a:rPr lang="de-DE" b="1" dirty="0"/>
              <a:t> </a:t>
            </a:r>
            <a:r>
              <a:rPr lang="de-DE" b="1" dirty="0" err="1"/>
              <a:t>change</a:t>
            </a:r>
            <a:r>
              <a:rPr lang="de-DE" b="1" dirty="0"/>
              <a:t> </a:t>
            </a:r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b="1" dirty="0" err="1"/>
              <a:t>using</a:t>
            </a:r>
            <a:r>
              <a:rPr lang="de-DE" b="1" dirty="0"/>
              <a:t> a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AudioContext</a:t>
            </a:r>
            <a:r>
              <a:rPr lang="de-DE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736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6C389-2495-7049-8F04-341020E3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WebSocket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361E51-3C28-3140-A127-9330E75CBD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2" y="1659471"/>
            <a:ext cx="4542305" cy="270563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420E07-6AC0-9D46-A648-ECD3FBF2C0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07" y="1659471"/>
            <a:ext cx="4325065" cy="270563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CF730-F374-264F-9EF1-AC42F3F120DF}"/>
              </a:ext>
            </a:extLst>
          </p:cNvPr>
          <p:cNvSpPr txBox="1"/>
          <p:nvPr/>
        </p:nvSpPr>
        <p:spPr>
          <a:xfrm>
            <a:off x="467544" y="5085184"/>
            <a:ext cx="6800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Budget 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throttling</a:t>
            </a:r>
            <a:r>
              <a:rPr lang="de-DE" sz="2000" dirty="0"/>
              <a:t> </a:t>
            </a:r>
            <a:r>
              <a:rPr lang="de-DE" sz="2000" dirty="0" err="1"/>
              <a:t>disabled</a:t>
            </a:r>
            <a:r>
              <a:rPr lang="de-DE" sz="2000" dirty="0"/>
              <a:t> in Chrome </a:t>
            </a:r>
            <a:r>
              <a:rPr lang="de-DE" sz="2000" dirty="0" err="1"/>
              <a:t>and</a:t>
            </a:r>
            <a:r>
              <a:rPr lang="de-DE" sz="2000" dirty="0"/>
              <a:t>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Safaris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does</a:t>
            </a:r>
            <a:r>
              <a:rPr lang="de-DE" sz="2000" dirty="0"/>
              <a:t> not </a:t>
            </a:r>
            <a:r>
              <a:rPr lang="de-DE" sz="2000" dirty="0" err="1"/>
              <a:t>change</a:t>
            </a:r>
            <a:endParaRPr lang="de-D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7025E-A893-C544-BB5B-B755CD0BB757}"/>
              </a:ext>
            </a:extLst>
          </p:cNvPr>
          <p:cNvSpPr txBox="1"/>
          <p:nvPr/>
        </p:nvSpPr>
        <p:spPr>
          <a:xfrm>
            <a:off x="1650925" y="4365104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52937-188A-5246-A533-E5F5AE5BCF54}"/>
              </a:ext>
            </a:extLst>
          </p:cNvPr>
          <p:cNvSpPr txBox="1"/>
          <p:nvPr/>
        </p:nvSpPr>
        <p:spPr>
          <a:xfrm>
            <a:off x="5952929" y="436510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1000 </a:t>
            </a:r>
            <a:r>
              <a:rPr lang="de-DE" sz="1400" b="1" dirty="0" err="1"/>
              <a:t>ms</a:t>
            </a:r>
            <a:r>
              <a:rPr lang="de-DE" sz="1400" b="1" dirty="0"/>
              <a:t> </a:t>
            </a:r>
            <a:r>
              <a:rPr lang="de-DE" sz="1400" b="1" dirty="0" err="1"/>
              <a:t>workload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7881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provides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safe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cross-origin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communication</a:t>
            </a:r>
            <a:endParaRPr lang="de-DE" dirty="0">
              <a:latin typeface="+mj-lt"/>
              <a:cs typeface="Consolas" panose="020B0609020204030204" pitchFamily="49" charset="0"/>
            </a:endParaRP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Allows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communication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between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web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site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and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iframe</a:t>
            </a: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Allows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communication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between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web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site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and</a:t>
            </a:r>
            <a:r>
              <a:rPr lang="de-DE" sz="2000" dirty="0">
                <a:latin typeface="+mj-lt"/>
                <a:cs typeface="Consolas" panose="020B0609020204030204" pitchFamily="49" charset="0"/>
              </a:rPr>
              <a:t> web </a:t>
            </a:r>
            <a:r>
              <a:rPr lang="de-DE" sz="2000" dirty="0" err="1">
                <a:latin typeface="+mj-lt"/>
                <a:cs typeface="Consolas" panose="020B0609020204030204" pitchFamily="49" charset="0"/>
              </a:rPr>
              <a:t>worker</a:t>
            </a: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cs typeface="Consolas" panose="020B0609020204030204" pitchFamily="49" charset="0"/>
              </a:rPr>
              <a:t>Can also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be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used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to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send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messages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to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own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window</a:t>
            </a:r>
            <a:endParaRPr lang="de-DE" dirty="0">
              <a:latin typeface="+mj-lt"/>
              <a:cs typeface="Consolas" panose="020B0609020204030204" pitchFamily="49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+mj-lt"/>
                <a:cs typeface="Consolas" panose="020B0609020204030204" pitchFamily="49" charset="0"/>
              </a:rPr>
              <a:t>Receiving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a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message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schedules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a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task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in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task</a:t>
            </a:r>
            <a:r>
              <a:rPr lang="de-DE" dirty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+mj-lt"/>
                <a:cs typeface="Consolas" panose="020B0609020204030204" pitchFamily="49" charset="0"/>
              </a:rPr>
              <a:t>queue</a:t>
            </a:r>
            <a:endParaRPr lang="de-DE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3928-0D8A-9848-89E3-64E349A1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37DB0-93DB-D840-8C57-628F00069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97" y="2902650"/>
            <a:ext cx="5627813" cy="33346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4B5C-6FAC-A64A-B7E8-1E94AD0C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1" y="1620000"/>
            <a:ext cx="3347903" cy="461731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saturation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thread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active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Works in all </a:t>
            </a:r>
            <a:r>
              <a:rPr lang="de-DE" dirty="0" err="1"/>
              <a:t>browsers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Safari </a:t>
            </a:r>
            <a:r>
              <a:rPr lang="de-DE" dirty="0" err="1"/>
              <a:t>detects</a:t>
            </a:r>
            <a:r>
              <a:rPr lang="de-DE" dirty="0"/>
              <a:t> high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kills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after ~8 </a:t>
            </a:r>
            <a:r>
              <a:rPr lang="de-DE" dirty="0" err="1"/>
              <a:t>minutes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67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Web </a:t>
            </a:r>
            <a:r>
              <a:rPr lang="de-DE" dirty="0" err="1"/>
              <a:t>workers</a:t>
            </a:r>
            <a:r>
              <a:rPr lang="de-DE" dirty="0"/>
              <a:t> </a:t>
            </a:r>
            <a:r>
              <a:rPr lang="de-DE" dirty="0" err="1"/>
              <a:t>spawn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Communication </a:t>
            </a:r>
            <a:r>
              <a:rPr lang="de-DE" dirty="0" err="1"/>
              <a:t>with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via </a:t>
            </a:r>
            <a:r>
              <a:rPr lang="de-DE" dirty="0" err="1"/>
              <a:t>messages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computations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rendering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8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8B47-31FE-5F4B-AA7F-98CB362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86A4-CD1B-0148-8EEF-29EB8B5B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Background </a:t>
            </a:r>
            <a:r>
              <a:rPr lang="de-DE" dirty="0" err="1"/>
              <a:t>information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Dynamic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Discussion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Conclusion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1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0266-FE4C-8C4B-9B0A-B5E3F003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3F6095-7011-AC49-8B26-8174233F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worker-timers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saturation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thread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active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Works in all </a:t>
            </a:r>
            <a:r>
              <a:rPr lang="de-DE" dirty="0" err="1"/>
              <a:t>browsers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Safari </a:t>
            </a:r>
            <a:r>
              <a:rPr lang="de-DE" dirty="0" err="1"/>
              <a:t>detects</a:t>
            </a:r>
            <a:r>
              <a:rPr lang="de-DE" dirty="0"/>
              <a:t> high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kills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after ~8 </a:t>
            </a:r>
            <a:r>
              <a:rPr lang="de-DE" dirty="0" err="1"/>
              <a:t>minutes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577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browsers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674D64-66F7-BD43-9ED8-7B82AF1F9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954141"/>
              </p:ext>
            </p:extLst>
          </p:nvPr>
        </p:nvGraphicFramePr>
        <p:xfrm>
          <a:off x="251520" y="1484784"/>
          <a:ext cx="8639372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9843">
                  <a:extLst>
                    <a:ext uri="{9D8B030D-6E8A-4147-A177-3AD203B41FA5}">
                      <a16:colId xmlns:a16="http://schemas.microsoft.com/office/drawing/2014/main" val="431964324"/>
                    </a:ext>
                  </a:extLst>
                </a:gridCol>
                <a:gridCol w="2159843">
                  <a:extLst>
                    <a:ext uri="{9D8B030D-6E8A-4147-A177-3AD203B41FA5}">
                      <a16:colId xmlns:a16="http://schemas.microsoft.com/office/drawing/2014/main" val="517598621"/>
                    </a:ext>
                  </a:extLst>
                </a:gridCol>
                <a:gridCol w="2159843">
                  <a:extLst>
                    <a:ext uri="{9D8B030D-6E8A-4147-A177-3AD203B41FA5}">
                      <a16:colId xmlns:a16="http://schemas.microsoft.com/office/drawing/2014/main" val="987010720"/>
                    </a:ext>
                  </a:extLst>
                </a:gridCol>
                <a:gridCol w="2159843">
                  <a:extLst>
                    <a:ext uri="{9D8B030D-6E8A-4147-A177-3AD203B41FA5}">
                      <a16:colId xmlns:a16="http://schemas.microsoft.com/office/drawing/2014/main" val="2854017806"/>
                    </a:ext>
                  </a:extLst>
                </a:gridCol>
              </a:tblGrid>
              <a:tr h="342224">
                <a:tc>
                  <a:txBody>
                    <a:bodyPr/>
                    <a:lstStyle/>
                    <a:p>
                      <a:r>
                        <a:rPr lang="de-DE" dirty="0" err="1"/>
                        <a:t>Method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Safari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91341"/>
                  </a:ext>
                </a:extLst>
              </a:tr>
              <a:tr h="966946">
                <a:tc>
                  <a:txBody>
                    <a:bodyPr/>
                    <a:lstStyle/>
                    <a:p>
                      <a:r>
                        <a:rPr lang="de-DE" dirty="0" err="1"/>
                        <a:t>Timer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Max. 1 Hz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Budget-</a:t>
                      </a:r>
                      <a:r>
                        <a:rPr lang="de-DE" sz="1800" kern="1200" dirty="0" err="1">
                          <a:effectLst/>
                        </a:rPr>
                        <a:t>based</a:t>
                      </a:r>
                      <a:r>
                        <a:rPr lang="de-DE" sz="1800" kern="1200" dirty="0">
                          <a:effectLst/>
                        </a:rPr>
                        <a:t> </a:t>
                      </a:r>
                      <a:r>
                        <a:rPr lang="de-DE" sz="1800" kern="1200" dirty="0" err="1">
                          <a:effectLst/>
                        </a:rPr>
                        <a:t>throttling</a:t>
                      </a:r>
                      <a:r>
                        <a:rPr lang="de-DE" sz="1800" kern="1200" dirty="0">
                          <a:effectLst/>
                        </a:rPr>
                        <a:t> </a:t>
                      </a:r>
                      <a:r>
                        <a:rPr lang="de-DE" sz="1800" kern="1200" dirty="0" err="1">
                          <a:effectLst/>
                        </a:rPr>
                        <a:t>to</a:t>
                      </a:r>
                      <a:r>
                        <a:rPr lang="de-DE" sz="1800" kern="1200" dirty="0">
                          <a:effectLst/>
                        </a:rPr>
                        <a:t> 1% </a:t>
                      </a:r>
                      <a:r>
                        <a:rPr lang="de-DE" sz="1800" kern="1200" dirty="0" err="1">
                          <a:effectLst/>
                        </a:rPr>
                        <a:t>avg</a:t>
                      </a:r>
                      <a:r>
                        <a:rPr lang="de-DE" sz="1800" kern="1200" dirty="0">
                          <a:effectLst/>
                        </a:rPr>
                        <a:t>. CPU </a:t>
                      </a:r>
                      <a:r>
                        <a:rPr lang="de-DE" sz="1800" kern="1200" dirty="0" err="1">
                          <a:effectLst/>
                        </a:rPr>
                        <a:t>usage</a:t>
                      </a:r>
                      <a:r>
                        <a:rPr lang="de-DE" sz="1800" kern="1200" dirty="0">
                          <a:effectLst/>
                        </a:rPr>
                        <a:t> after 10 </a:t>
                      </a:r>
                      <a:r>
                        <a:rPr lang="de-DE" sz="1800" kern="1200" dirty="0" err="1">
                          <a:effectLst/>
                        </a:rPr>
                        <a:t>secs</a:t>
                      </a: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Max. 1 Hz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Budget-</a:t>
                      </a:r>
                      <a:r>
                        <a:rPr lang="de-DE" sz="1800" kern="1200" dirty="0" err="1">
                          <a:effectLst/>
                        </a:rPr>
                        <a:t>based</a:t>
                      </a:r>
                      <a:r>
                        <a:rPr lang="de-DE" sz="1800" kern="1200" dirty="0">
                          <a:effectLst/>
                        </a:rPr>
                        <a:t> </a:t>
                      </a:r>
                      <a:r>
                        <a:rPr lang="de-DE" sz="1800" kern="1200" dirty="0" err="1">
                          <a:effectLst/>
                        </a:rPr>
                        <a:t>throttling</a:t>
                      </a:r>
                      <a:r>
                        <a:rPr lang="de-DE" sz="1800" kern="1200" dirty="0">
                          <a:effectLst/>
                        </a:rPr>
                        <a:t> </a:t>
                      </a:r>
                      <a:r>
                        <a:rPr lang="de-DE" sz="1800" kern="1200" dirty="0" err="1">
                          <a:effectLst/>
                        </a:rPr>
                        <a:t>to</a:t>
                      </a:r>
                      <a:r>
                        <a:rPr lang="de-DE" sz="1800" kern="1200" dirty="0">
                          <a:effectLst/>
                        </a:rPr>
                        <a:t> 1% </a:t>
                      </a:r>
                      <a:r>
                        <a:rPr lang="de-DE" sz="1800" kern="1200" dirty="0" err="1">
                          <a:effectLst/>
                        </a:rPr>
                        <a:t>avg</a:t>
                      </a:r>
                      <a:r>
                        <a:rPr lang="de-DE" sz="1800" kern="1200" dirty="0">
                          <a:effectLst/>
                        </a:rPr>
                        <a:t>. CPU </a:t>
                      </a:r>
                      <a:r>
                        <a:rPr lang="de-DE" sz="1800" kern="1200" dirty="0" err="1">
                          <a:effectLst/>
                        </a:rPr>
                        <a:t>usage</a:t>
                      </a:r>
                      <a:r>
                        <a:rPr lang="de-DE" sz="1800" kern="1200" dirty="0">
                          <a:effectLst/>
                        </a:rPr>
                        <a:t> after 30 </a:t>
                      </a:r>
                      <a:r>
                        <a:rPr lang="de-DE" sz="1800" kern="1200" dirty="0" err="1">
                          <a:effectLst/>
                        </a:rPr>
                        <a:t>secs</a:t>
                      </a:r>
                      <a:endParaRPr lang="de-DE" sz="1800" kern="1200" dirty="0">
                        <a:effectLst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Budget </a:t>
                      </a:r>
                      <a:r>
                        <a:rPr lang="de-DE" sz="1800" kern="1200" dirty="0" err="1">
                          <a:effectLst/>
                        </a:rPr>
                        <a:t>is</a:t>
                      </a:r>
                      <a:r>
                        <a:rPr lang="de-DE" sz="1800" kern="1200" dirty="0">
                          <a:effectLst/>
                        </a:rPr>
                        <a:t> </a:t>
                      </a:r>
                      <a:r>
                        <a:rPr lang="de-DE" sz="1800" kern="1200" dirty="0" err="1">
                          <a:effectLst/>
                        </a:rPr>
                        <a:t>clamped</a:t>
                      </a:r>
                      <a:r>
                        <a:rPr lang="de-DE" sz="1800" kern="1200" dirty="0">
                          <a:effectLst/>
                        </a:rPr>
                        <a:t> </a:t>
                      </a:r>
                      <a:r>
                        <a:rPr lang="de-DE" sz="1800" kern="1200" dirty="0" err="1">
                          <a:effectLst/>
                        </a:rPr>
                        <a:t>to</a:t>
                      </a:r>
                      <a:r>
                        <a:rPr lang="de-DE" sz="1800" kern="1200" dirty="0">
                          <a:effectLst/>
                        </a:rPr>
                        <a:t> [50ms, -150ms]</a:t>
                      </a: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Starts at 1 Hz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decreases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exponentially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0.0055 Hz (3 </a:t>
                      </a:r>
                      <a:r>
                        <a:rPr lang="de-DE" dirty="0" err="1"/>
                        <a:t>minutes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01658"/>
                  </a:ext>
                </a:extLst>
              </a:tr>
              <a:tr h="342224">
                <a:tc>
                  <a:txBody>
                    <a:bodyPr/>
                    <a:lstStyle/>
                    <a:p>
                      <a:r>
                        <a:rPr lang="de-DE" dirty="0" err="1"/>
                        <a:t>Timer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AudioContext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WebSocket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Max. 1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1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See </a:t>
                      </a:r>
                      <a:r>
                        <a:rPr lang="de-DE" dirty="0" err="1"/>
                        <a:t>above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9453"/>
                  </a:ext>
                </a:extLst>
              </a:tr>
              <a:tr h="342224">
                <a:tc>
                  <a:txBody>
                    <a:bodyPr/>
                    <a:lstStyle/>
                    <a:p>
                      <a:r>
                        <a:rPr lang="de-DE" dirty="0" err="1"/>
                        <a:t>postMessage</a:t>
                      </a:r>
                      <a:r>
                        <a:rPr lang="de-DE" dirty="0"/>
                        <a:t>()</a:t>
                      </a:r>
                      <a:endParaRPr lang="de-DE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limits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detects</a:t>
                      </a:r>
                      <a:r>
                        <a:rPr lang="de-DE" dirty="0"/>
                        <a:t> high </a:t>
                      </a:r>
                      <a:r>
                        <a:rPr lang="de-DE" dirty="0" err="1"/>
                        <a:t>energy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usage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17857"/>
                  </a:ext>
                </a:extLst>
              </a:tr>
              <a:tr h="342224">
                <a:tc>
                  <a:txBody>
                    <a:bodyPr/>
                    <a:lstStyle/>
                    <a:p>
                      <a:r>
                        <a:rPr lang="de-DE" dirty="0"/>
                        <a:t>Web </a:t>
                      </a:r>
                      <a:r>
                        <a:rPr lang="de-DE" dirty="0" err="1"/>
                        <a:t>worker</a:t>
                      </a:r>
                      <a:endParaRPr lang="de-DE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See </a:t>
                      </a:r>
                      <a:r>
                        <a:rPr lang="de-DE" dirty="0" err="1"/>
                        <a:t>above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482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1CCB-4376-9846-B250-60B7F186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for</a:t>
            </a:r>
            <a:r>
              <a:rPr lang="de-DE" dirty="0"/>
              <a:t> mobile </a:t>
            </a:r>
            <a:r>
              <a:rPr lang="de-DE" dirty="0" err="1"/>
              <a:t>browsers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0395-190C-D54E-8B20-44B61EF6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Chrome </a:t>
            </a:r>
            <a:r>
              <a:rPr lang="de-DE" dirty="0" err="1"/>
              <a:t>for</a:t>
            </a:r>
            <a:r>
              <a:rPr lang="de-DE" dirty="0"/>
              <a:t> Android </a:t>
            </a:r>
            <a:r>
              <a:rPr lang="de-DE" dirty="0" err="1"/>
              <a:t>limits</a:t>
            </a:r>
            <a:r>
              <a:rPr lang="de-DE" dirty="0"/>
              <a:t> all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after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Mobile Safari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suspends</a:t>
            </a:r>
            <a:r>
              <a:rPr lang="de-DE" dirty="0"/>
              <a:t> all </a:t>
            </a:r>
            <a:r>
              <a:rPr lang="de-DE" dirty="0" err="1"/>
              <a:t>tasks</a:t>
            </a:r>
            <a:r>
              <a:rPr lang="de-DE" dirty="0"/>
              <a:t> after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Firefox </a:t>
            </a:r>
            <a:r>
              <a:rPr lang="de-DE" dirty="0" err="1"/>
              <a:t>for</a:t>
            </a:r>
            <a:r>
              <a:rPr lang="de-DE" dirty="0"/>
              <a:t> Android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visible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counterpart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1B6A-0DE4-4A4D-BC3A-E9FBA4B2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FAC8-5659-504C-9B53-14788E75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2742017"/>
            <a:ext cx="8533705" cy="34232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Browser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circumvented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Chrome </a:t>
            </a:r>
            <a:r>
              <a:rPr lang="de-DE" dirty="0" err="1"/>
              <a:t>and</a:t>
            </a:r>
            <a:r>
              <a:rPr lang="de-DE" dirty="0"/>
              <a:t> Firefox </a:t>
            </a:r>
            <a:r>
              <a:rPr lang="de-DE" dirty="0" err="1"/>
              <a:t>impose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CPU </a:t>
            </a:r>
            <a:r>
              <a:rPr lang="de-DE" dirty="0" err="1"/>
              <a:t>activity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Safari </a:t>
            </a:r>
            <a:r>
              <a:rPr lang="de-DE" dirty="0" err="1"/>
              <a:t>stops</a:t>
            </a:r>
            <a:r>
              <a:rPr lang="de-DE" dirty="0"/>
              <a:t> after ~ 8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5AA38-3D57-154A-B7FA-364121B00C75}"/>
              </a:ext>
            </a:extLst>
          </p:cNvPr>
          <p:cNvSpPr txBox="1"/>
          <p:nvPr/>
        </p:nvSpPr>
        <p:spPr>
          <a:xfrm>
            <a:off x="251520" y="1619085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Do </a:t>
            </a:r>
            <a:r>
              <a:rPr lang="de-DE" sz="2400" b="1" dirty="0" err="1"/>
              <a:t>browser</a:t>
            </a:r>
            <a:r>
              <a:rPr lang="de-DE" sz="2400" b="1" dirty="0"/>
              <a:t> </a:t>
            </a:r>
            <a:r>
              <a:rPr lang="de-DE" sz="2400" b="1" dirty="0" err="1"/>
              <a:t>throttling</a:t>
            </a:r>
            <a:r>
              <a:rPr lang="de-DE" sz="2400" b="1" dirty="0"/>
              <a:t> </a:t>
            </a:r>
            <a:r>
              <a:rPr lang="de-DE" sz="2400" b="1" dirty="0" err="1"/>
              <a:t>measures</a:t>
            </a:r>
            <a:r>
              <a:rPr lang="de-DE" sz="2400" b="1" dirty="0"/>
              <a:t> </a:t>
            </a:r>
            <a:r>
              <a:rPr lang="de-DE" sz="2400" b="1" dirty="0" err="1"/>
              <a:t>prevent</a:t>
            </a:r>
            <a:r>
              <a:rPr lang="de-DE" sz="2400" b="1" dirty="0"/>
              <a:t> </a:t>
            </a:r>
            <a:r>
              <a:rPr lang="de-DE" sz="2400" b="1" dirty="0" err="1"/>
              <a:t>malicous</a:t>
            </a:r>
            <a:r>
              <a:rPr lang="de-DE" sz="2400" b="1" dirty="0"/>
              <a:t> CPU </a:t>
            </a:r>
            <a:r>
              <a:rPr lang="de-DE" sz="2400" b="1" dirty="0" err="1"/>
              <a:t>usage</a:t>
            </a:r>
            <a:r>
              <a:rPr lang="de-DE" sz="2400" b="1" dirty="0"/>
              <a:t>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348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D59F-1220-E242-A0F1-5A9C1907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websites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5007D-583C-A74B-8C18-278C9C985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969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CB-9050-A847-9458-D356771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Tracing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2161-2F85-8446-BBCD-B6012E06C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~ 1500 </a:t>
            </a:r>
            <a:r>
              <a:rPr lang="de-DE" dirty="0" err="1"/>
              <a:t>popular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Puppeteer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remote </a:t>
            </a:r>
            <a:r>
              <a:rPr lang="de-DE" dirty="0" err="1"/>
              <a:t>control</a:t>
            </a:r>
            <a:r>
              <a:rPr lang="de-DE" dirty="0"/>
              <a:t> Chrome </a:t>
            </a:r>
            <a:r>
              <a:rPr lang="de-DE" dirty="0" err="1"/>
              <a:t>browser</a:t>
            </a:r>
            <a:endParaRPr lang="de-DE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internal Chrome </a:t>
            </a:r>
            <a:r>
              <a:rPr lang="de-DE" dirty="0" err="1"/>
              <a:t>profiling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Hook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monitor</a:t>
            </a:r>
            <a:r>
              <a:rPr lang="de-DE" dirty="0"/>
              <a:t> </a:t>
            </a:r>
            <a:r>
              <a:rPr lang="de-DE" dirty="0" err="1"/>
              <a:t>WebSockets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,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Web Worker </a:t>
            </a:r>
            <a:r>
              <a:rPr lang="de-DE" dirty="0" err="1"/>
              <a:t>creation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15 </a:t>
            </a:r>
            <a:r>
              <a:rPr lang="de-DE" dirty="0" err="1"/>
              <a:t>minutes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Output an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trace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0" indent="0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15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CB-9050-A847-9458-D356771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2161-2F85-8446-BBCD-B6012E06C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traces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web </a:t>
            </a:r>
            <a:r>
              <a:rPr lang="de-DE" dirty="0" err="1"/>
              <a:t>sites</a:t>
            </a:r>
            <a:r>
              <a:rPr lang="de-DE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CPU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recording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Trace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duration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JavaScript </a:t>
            </a:r>
            <a:r>
              <a:rPr lang="de-DE" dirty="0" err="1"/>
              <a:t>tasks</a:t>
            </a:r>
            <a:r>
              <a:rPr lang="de-DE" dirty="0"/>
              <a:t> in all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recording</a:t>
            </a:r>
            <a:r>
              <a:rPr lang="de-DE" dirty="0"/>
              <a:t> time</a:t>
            </a: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recording</a:t>
            </a:r>
            <a:r>
              <a:rPr lang="de-DE" dirty="0"/>
              <a:t> time</a:t>
            </a: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web socket was </a:t>
            </a:r>
            <a:r>
              <a:rPr lang="de-DE" dirty="0" err="1"/>
              <a:t>opened</a:t>
            </a:r>
            <a:endParaRPr lang="de-DE" dirty="0"/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Score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different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CPU </a:t>
            </a:r>
            <a:r>
              <a:rPr lang="de-DE" dirty="0" err="1"/>
              <a:t>usage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488E-8F70-6F40-9532-1BDD3E52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CPU </a:t>
            </a:r>
            <a:r>
              <a:rPr lang="de-DE" dirty="0" err="1"/>
              <a:t>usage</a:t>
            </a:r>
            <a:r>
              <a:rPr lang="de-DE" dirty="0"/>
              <a:t>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7E080-43D1-7A4A-A155-F78FC9E24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87644"/>
            <a:ext cx="4429249" cy="35155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AD74A-5957-674A-90C2-FD8C89CE4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87644"/>
            <a:ext cx="4175979" cy="3515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755A68-E10F-674B-96A4-44BBFD770E86}"/>
              </a:ext>
            </a:extLst>
          </p:cNvPr>
          <p:cNvSpPr txBox="1"/>
          <p:nvPr/>
        </p:nvSpPr>
        <p:spPr>
          <a:xfrm>
            <a:off x="413916" y="51493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All </a:t>
            </a:r>
            <a:r>
              <a:rPr lang="de-DE" dirty="0" err="1"/>
              <a:t>traces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DB134-17D1-1640-8469-125038DE0AD2}"/>
              </a:ext>
            </a:extLst>
          </p:cNvPr>
          <p:cNvSpPr txBox="1"/>
          <p:nvPr/>
        </p:nvSpPr>
        <p:spPr>
          <a:xfrm>
            <a:off x="4967801" y="514937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Only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circumvention</a:t>
            </a:r>
            <a:r>
              <a:rPr lang="de-DE" dirty="0"/>
              <a:t> </a:t>
            </a:r>
            <a:r>
              <a:rPr lang="de-DE" dirty="0" err="1"/>
              <a:t>technique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4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D7CB-9050-A847-9458-D356771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714EC-249C-314C-8F55-EEEDA7F2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649662" cy="3456384"/>
          </a:xfrm>
        </p:spPr>
      </p:pic>
    </p:spTree>
    <p:extLst>
      <p:ext uri="{BB962C8B-B14F-4D97-AF65-F5344CB8AC3E}">
        <p14:creationId xmlns:p14="http://schemas.microsoft.com/office/powerpoint/2010/main" val="249991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089-5D38-C14B-B7FF-9F61CE7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6874023" cy="1362075"/>
          </a:xfrm>
        </p:spPr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74EB-3801-6F4F-8537-D05188F7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74023" cy="15001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0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D59F-1220-E242-A0F1-5A9C1907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5007D-583C-A74B-8C18-278C9C985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307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B695-531E-BB42-A5A1-014BD040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FD87-7FD7-F54A-8ECA-736E7271B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999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F27BC-C9EC-7D41-B95A-FFCD21320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1" y="3677460"/>
            <a:ext cx="4464496" cy="2558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2ECCF5-BC8D-C44B-984F-A34F2977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E07444-014B-0248-9670-A32BEBA2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breaking</a:t>
            </a:r>
            <a:r>
              <a:rPr lang="de-DE" dirty="0"/>
              <a:t> </a:t>
            </a:r>
            <a:r>
              <a:rPr lang="de-DE" dirty="0" err="1"/>
              <a:t>legitimate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Proposals</a:t>
            </a:r>
            <a:r>
              <a:rPr lang="de-DE" dirty="0"/>
              <a:t>:</a:t>
            </a:r>
          </a:p>
          <a:p>
            <a:pPr marL="701675" lvl="2" indent="-342900">
              <a:buFont typeface="+mj-lt"/>
              <a:buAutoNum type="arabicPeriod"/>
            </a:pPr>
            <a:r>
              <a:rPr lang="de-DE" dirty="0"/>
              <a:t>Explicit </a:t>
            </a:r>
            <a:r>
              <a:rPr lang="de-DE" dirty="0" err="1"/>
              <a:t>permission</a:t>
            </a:r>
            <a:r>
              <a:rPr lang="de-DE" dirty="0"/>
              <a:t> </a:t>
            </a:r>
            <a:r>
              <a:rPr lang="de-DE" dirty="0" err="1"/>
              <a:t>dialog</a:t>
            </a:r>
            <a:endParaRPr lang="de-DE" dirty="0"/>
          </a:p>
          <a:p>
            <a:pPr marL="701675" lvl="2" indent="-342900">
              <a:buFont typeface="+mj-lt"/>
              <a:buAutoNum type="arabicPeriod"/>
            </a:pPr>
            <a:r>
              <a:rPr lang="de-DE" dirty="0" err="1"/>
              <a:t>Pinned</a:t>
            </a:r>
            <a:r>
              <a:rPr lang="de-DE" dirty="0"/>
              <a:t>-Tab </a:t>
            </a:r>
            <a:r>
              <a:rPr lang="de-DE" dirty="0" err="1"/>
              <a:t>feature</a:t>
            </a:r>
            <a:endParaRPr lang="de-DE" dirty="0"/>
          </a:p>
          <a:p>
            <a:pPr marL="457200" lvl="1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5659E-48B0-564B-83D9-2257F5900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3" y="2056086"/>
            <a:ext cx="4075076" cy="3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3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048590-4A26-7E45-B805-C41800DB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Attention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CF27AB-554E-114C-B9DE-4D2AAD9A3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68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39F0-891D-744F-90B4-B2B35159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0264A-A49F-2A48-8885-A00F82A63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2553">
            <a:off x="404827" y="1959972"/>
            <a:ext cx="2051720" cy="63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1289D-A64B-6549-8484-2290AA1DD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76" y="2194445"/>
            <a:ext cx="1265560" cy="1265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1A600-16FB-DB4C-A2DF-1A046F625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9638">
            <a:off x="369248" y="3997674"/>
            <a:ext cx="3132336" cy="407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E7E7CE-F72E-1C41-B079-6573D5FD1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684">
            <a:off x="3874927" y="4845920"/>
            <a:ext cx="2715358" cy="1108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2E5198-C211-F743-A2D4-857F2A60A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690">
            <a:off x="5121605" y="2005674"/>
            <a:ext cx="3563888" cy="8180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D6FC04-AB81-384B-886B-7CF38838CD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6699">
            <a:off x="4385104" y="3154945"/>
            <a:ext cx="3431642" cy="1133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52B7D-DFBB-5D4D-AB47-20A6C7DCD2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47" y="4753573"/>
            <a:ext cx="1016661" cy="1016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3AAC1-BEAA-ED41-995A-961537B87F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2" y="4554045"/>
            <a:ext cx="1502531" cy="15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3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01411A-3EAC-6A4B-8420-DFC7A791E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75" y="1529268"/>
            <a:ext cx="3048000" cy="10033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B02C1-BD98-5943-AB82-F2DDFD9F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4861296" cy="45061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miners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Browser-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</a:t>
            </a:r>
            <a:br>
              <a:rPr lang="de-DE" dirty="0"/>
            </a:br>
            <a:r>
              <a:rPr lang="de-DE" dirty="0"/>
              <a:t>(Grossmann et al. 2013)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Hash </a:t>
            </a:r>
            <a:r>
              <a:rPr lang="de-DE" sz="2000" dirty="0" err="1"/>
              <a:t>cracking</a:t>
            </a:r>
            <a:endParaRPr lang="de-DE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DDoS</a:t>
            </a:r>
            <a:endParaRPr lang="de-D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Gray </a:t>
            </a:r>
            <a:r>
              <a:rPr lang="de-DE" dirty="0" err="1"/>
              <a:t>computing</a:t>
            </a:r>
            <a:r>
              <a:rPr lang="de-DE" dirty="0"/>
              <a:t> (Yao Pan et al. 2015)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Side </a:t>
            </a:r>
            <a:r>
              <a:rPr lang="de-DE" dirty="0" err="1"/>
              <a:t>or</a:t>
            </a:r>
            <a:r>
              <a:rPr lang="de-DE" dirty="0"/>
              <a:t> covert </a:t>
            </a:r>
            <a:r>
              <a:rPr lang="de-DE" dirty="0" err="1"/>
              <a:t>channels</a:t>
            </a:r>
            <a:endParaRPr lang="de-D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Website </a:t>
            </a:r>
            <a:r>
              <a:rPr lang="de-DE" sz="2000" dirty="0" err="1"/>
              <a:t>fingerprinting</a:t>
            </a:r>
            <a:endParaRPr lang="de-DE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Information </a:t>
            </a:r>
            <a:r>
              <a:rPr lang="de-DE" sz="2000" dirty="0" err="1"/>
              <a:t>leakage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web </a:t>
            </a:r>
            <a:r>
              <a:rPr lang="de-DE" sz="2000" dirty="0" err="1"/>
              <a:t>sites</a:t>
            </a:r>
            <a:r>
              <a:rPr lang="de-DE" sz="2000" dirty="0"/>
              <a:t> (</a:t>
            </a:r>
            <a:r>
              <a:rPr lang="de-DE" sz="2000" dirty="0" err="1"/>
              <a:t>Spectre</a:t>
            </a:r>
            <a:r>
              <a:rPr lang="de-DE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392E2-EED7-A048-8FA0-959DE25E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D0F675-27A3-9642-B8D0-47183BE1D0AD}"/>
              </a:ext>
            </a:extLst>
          </p:cNvPr>
          <p:cNvGrpSpPr/>
          <p:nvPr/>
        </p:nvGrpSpPr>
        <p:grpSpPr>
          <a:xfrm>
            <a:off x="5106216" y="2874503"/>
            <a:ext cx="4000872" cy="3251660"/>
            <a:chOff x="5142317" y="1499775"/>
            <a:chExt cx="4000872" cy="32516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CBA8BC-5223-3649-9BC4-F7B3EFAE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317" y="1499775"/>
              <a:ext cx="4000872" cy="29097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928E0F-1AA6-D943-A362-FD5618F9B7F0}"/>
                </a:ext>
              </a:extLst>
            </p:cNvPr>
            <p:cNvSpPr txBox="1"/>
            <p:nvPr/>
          </p:nvSpPr>
          <p:spPr>
            <a:xfrm>
              <a:off x="5486569" y="4412881"/>
              <a:ext cx="3312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Image </a:t>
              </a:r>
              <a:r>
                <a:rPr lang="de-DE" sz="1600" dirty="0" err="1"/>
                <a:t>by</a:t>
              </a:r>
              <a:r>
                <a:rPr lang="de-DE" sz="1600" dirty="0"/>
                <a:t> Erin Gallagher @3r1nG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96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4BD478-29DC-AF41-80F6-EF2EB0221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04706"/>
            <a:ext cx="3588100" cy="233675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86AE-9C9B-4F41-A077-AE03C566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4717280" cy="4506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Browsers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conserving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tabs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Do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measures</a:t>
            </a:r>
            <a:r>
              <a:rPr lang="de-DE" b="1" dirty="0"/>
              <a:t> </a:t>
            </a:r>
            <a:r>
              <a:rPr lang="de-DE" b="1" dirty="0" err="1"/>
              <a:t>prevent</a:t>
            </a:r>
            <a:r>
              <a:rPr lang="de-DE" b="1" dirty="0"/>
              <a:t>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? </a:t>
            </a:r>
            <a:r>
              <a:rPr lang="de-DE" b="1" dirty="0" err="1"/>
              <a:t>If</a:t>
            </a:r>
            <a:r>
              <a:rPr lang="de-DE" b="1" dirty="0"/>
              <a:t> </a:t>
            </a:r>
            <a:r>
              <a:rPr lang="de-DE" b="1" dirty="0" err="1"/>
              <a:t>yes</a:t>
            </a:r>
            <a:r>
              <a:rPr lang="de-DE" b="1" dirty="0"/>
              <a:t>, </a:t>
            </a: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they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circumvented</a:t>
            </a:r>
            <a:r>
              <a:rPr lang="de-DE" b="1" dirty="0"/>
              <a:t>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AA8C30-DEFC-0749-8101-36B51C0D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6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089-5D38-C14B-B7FF-9F61CE7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6874023" cy="1362075"/>
          </a:xfrm>
        </p:spPr>
        <p:txBody>
          <a:bodyPr/>
          <a:lstStyle/>
          <a:p>
            <a:r>
              <a:rPr lang="de-DE" dirty="0"/>
              <a:t>Background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74EB-3801-6F4F-8537-D05188F7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74023" cy="15001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71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4ED4-C9E5-DA4E-B1D0-BD6C1B83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1620000"/>
            <a:ext cx="3168352" cy="4506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per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origin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Event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queue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Tasks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in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Tasks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E8DB21-DA93-B247-9F5A-EFFEA59B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FE307F-ADED-1940-9057-F04702289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617520"/>
            <a:ext cx="5438378" cy="46918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E3FD3D-AB7F-6B40-A772-FA0F072192C4}"/>
              </a:ext>
            </a:extLst>
          </p:cNvPr>
          <p:cNvSpPr txBox="1"/>
          <p:nvPr/>
        </p:nvSpPr>
        <p:spPr>
          <a:xfrm>
            <a:off x="6540553" y="1556792"/>
            <a:ext cx="2351927" cy="25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Image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>
                <a:hlinkClick r:id="rId4"/>
              </a:rPr>
              <a:t>freeCodeCamp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5366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089-5D38-C14B-B7FF-9F61CE7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6874023" cy="1362075"/>
          </a:xfrm>
        </p:spPr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74EB-3801-6F4F-8537-D05188F7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74023" cy="15001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05884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2740</TotalTime>
  <Words>1797</Words>
  <Application>Microsoft Macintosh PowerPoint</Application>
  <PresentationFormat>On-screen Show (4:3)</PresentationFormat>
  <Paragraphs>314</Paragraphs>
  <Slides>32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Bitstream Charter</vt:lpstr>
      <vt:lpstr>Consolas</vt:lpstr>
      <vt:lpstr>Stafford</vt:lpstr>
      <vt:lpstr>Tahoma</vt:lpstr>
      <vt:lpstr>Wingdings</vt:lpstr>
      <vt:lpstr>Präsentationsvorlage_BWL9</vt:lpstr>
      <vt:lpstr>Analysis of Methods for Background Execution in Modern Web Applications </vt:lpstr>
      <vt:lpstr>Agenda</vt:lpstr>
      <vt:lpstr>Introduction and motivation</vt:lpstr>
      <vt:lpstr>Introduction and motivation</vt:lpstr>
      <vt:lpstr>Introduction and motivation</vt:lpstr>
      <vt:lpstr>Introduction and motivation</vt:lpstr>
      <vt:lpstr>Background information</vt:lpstr>
      <vt:lpstr>JavaScript execution model</vt:lpstr>
      <vt:lpstr>Analysis of browser behaviour</vt:lpstr>
      <vt:lpstr>Research questions</vt:lpstr>
      <vt:lpstr>Measurement framework</vt:lpstr>
      <vt:lpstr>PowerPoint Presentation</vt:lpstr>
      <vt:lpstr>Timer tasks</vt:lpstr>
      <vt:lpstr>Timer tasks</vt:lpstr>
      <vt:lpstr>Timer tasks with WebSocket or AudioContext</vt:lpstr>
      <vt:lpstr>Timer tasks with WebSocket</vt:lpstr>
      <vt:lpstr>postMessage() tasks</vt:lpstr>
      <vt:lpstr>postMessage() tasks</vt:lpstr>
      <vt:lpstr>Web worker timer tasks</vt:lpstr>
      <vt:lpstr>Web worker timer tasks</vt:lpstr>
      <vt:lpstr>Summary for desktop browsers</vt:lpstr>
      <vt:lpstr>Summary for mobile browsers</vt:lpstr>
      <vt:lpstr>Summary</vt:lpstr>
      <vt:lpstr>Dynamic analysis of popular websites</vt:lpstr>
      <vt:lpstr>Tracing process</vt:lpstr>
      <vt:lpstr>Processing</vt:lpstr>
      <vt:lpstr>Distribution of CPU usage score</vt:lpstr>
      <vt:lpstr>Analysis</vt:lpstr>
      <vt:lpstr>Conclusion and Discussion</vt:lpstr>
      <vt:lpstr>PowerPoint Presentation</vt:lpstr>
      <vt:lpstr>Discussion</vt:lpstr>
      <vt:lpstr>Thanks for your Attention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Microsoft Office User</cp:lastModifiedBy>
  <cp:revision>94</cp:revision>
  <dcterms:created xsi:type="dcterms:W3CDTF">2009-12-23T09:42:49Z</dcterms:created>
  <dcterms:modified xsi:type="dcterms:W3CDTF">2019-11-07T20:23:33Z</dcterms:modified>
</cp:coreProperties>
</file>