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6"/>
  </p:notesMasterIdLst>
  <p:sldIdLst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5460"/>
    <a:srgbClr val="23375B"/>
    <a:srgbClr val="F2F2F2"/>
    <a:srgbClr val="20375B"/>
    <a:srgbClr val="DB5E60"/>
    <a:srgbClr val="0F4C59"/>
    <a:srgbClr val="A9B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C2FE-E116-46A5-9C40-3CB81863FC87}" type="datetimeFigureOut">
              <a:rPr lang="ko-KR" altLang="en-US" smtClean="0"/>
              <a:t>2020-04-15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3BC14-2BC3-4E8E-894C-ED029A161C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A94839-75EB-45CE-B71A-A97B9B6B94E0}"/>
              </a:ext>
            </a:extLst>
          </p:cNvPr>
          <p:cNvSpPr/>
          <p:nvPr userDrawn="1"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299450" cy="765175"/>
          </a:xfrm>
        </p:spPr>
        <p:txBody>
          <a:bodyPr wrap="none" lIns="108000" tIns="0" rIns="0" bIns="0" anchor="b" anchorCtr="0">
            <a:noAutofit/>
          </a:bodyPr>
          <a:lstStyle>
            <a:lvl1pPr>
              <a:defRPr sz="2700" b="0">
                <a:solidFill>
                  <a:srgbClr val="20375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62510" y="6601351"/>
            <a:ext cx="165326" cy="123111"/>
          </a:xfrm>
        </p:spPr>
        <p:txBody>
          <a:bodyPr wrap="none" lIns="0" tIns="0" rIns="0" bIns="0">
            <a:spAutoFit/>
          </a:bodyPr>
          <a:lstStyle>
            <a:lvl1pPr algn="r">
              <a:defRPr sz="800"/>
            </a:lvl1pPr>
          </a:lstStyle>
          <a:p>
            <a:fld id="{E87B0945-E7F7-4BD3-B26D-46D6F8A38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42842B-CDDC-4E28-B69F-62EC6C01A197}"/>
              </a:ext>
            </a:extLst>
          </p:cNvPr>
          <p:cNvSpPr/>
          <p:nvPr userDrawn="1"/>
        </p:nvSpPr>
        <p:spPr>
          <a:xfrm>
            <a:off x="215900" y="0"/>
            <a:ext cx="412750" cy="765175"/>
          </a:xfrm>
          <a:prstGeom prst="rect">
            <a:avLst/>
          </a:prstGeom>
          <a:solidFill>
            <a:srgbClr val="A9BF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099392-1A05-46FB-8AF6-F29E89338930}"/>
              </a:ext>
            </a:extLst>
          </p:cNvPr>
          <p:cNvSpPr/>
          <p:nvPr userDrawn="1"/>
        </p:nvSpPr>
        <p:spPr>
          <a:xfrm>
            <a:off x="215899" y="1"/>
            <a:ext cx="424003" cy="765174"/>
          </a:xfrm>
          <a:custGeom>
            <a:avLst/>
            <a:gdLst>
              <a:gd name="connsiteX0" fmla="*/ 0 w 412750"/>
              <a:gd name="connsiteY0" fmla="*/ 0 h 765175"/>
              <a:gd name="connsiteX1" fmla="*/ 412750 w 412750"/>
              <a:gd name="connsiteY1" fmla="*/ 0 h 765175"/>
              <a:gd name="connsiteX2" fmla="*/ 412750 w 412750"/>
              <a:gd name="connsiteY2" fmla="*/ 765175 h 765175"/>
              <a:gd name="connsiteX3" fmla="*/ 0 w 412750"/>
              <a:gd name="connsiteY3" fmla="*/ 765175 h 765175"/>
              <a:gd name="connsiteX4" fmla="*/ 0 w 412750"/>
              <a:gd name="connsiteY4" fmla="*/ 0 h 765175"/>
              <a:gd name="connsiteX0" fmla="*/ 0 w 412750"/>
              <a:gd name="connsiteY0" fmla="*/ 0 h 765175"/>
              <a:gd name="connsiteX1" fmla="*/ 412750 w 412750"/>
              <a:gd name="connsiteY1" fmla="*/ 0 h 765175"/>
              <a:gd name="connsiteX2" fmla="*/ 0 w 412750"/>
              <a:gd name="connsiteY2" fmla="*/ 765175 h 765175"/>
              <a:gd name="connsiteX3" fmla="*/ 0 w 412750"/>
              <a:gd name="connsiteY3" fmla="*/ 0 h 76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0" h="765175">
                <a:moveTo>
                  <a:pt x="0" y="0"/>
                </a:moveTo>
                <a:lnTo>
                  <a:pt x="412750" y="0"/>
                </a:lnTo>
                <a:lnTo>
                  <a:pt x="0" y="765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14000"/>
                </a:schemeClr>
              </a:gs>
              <a:gs pos="7400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6350">
            <a:gradFill>
              <a:gsLst>
                <a:gs pos="0">
                  <a:schemeClr val="bg1">
                    <a:alpha val="0"/>
                  </a:schemeClr>
                </a:gs>
                <a:gs pos="74000">
                  <a:schemeClr val="bg1">
                    <a:alpha val="4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9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B2C53-732E-47B7-99DA-79502A990A75}"/>
              </a:ext>
            </a:extLst>
          </p:cNvPr>
          <p:cNvSpPr txBox="1"/>
          <p:nvPr userDrawn="1"/>
        </p:nvSpPr>
        <p:spPr>
          <a:xfrm>
            <a:off x="6362114" y="6601351"/>
            <a:ext cx="2257028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>
                <a:solidFill>
                  <a:schemeClr val="bg1">
                    <a:lumMod val="65000"/>
                  </a:schemeClr>
                </a:solidFill>
              </a:rPr>
              <a:t>Korea Institute for Industrial Economics &amp; Trade</a:t>
            </a:r>
            <a:endParaRPr lang="ko-KR" altLang="en-US" sz="8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4871E21-59FB-4772-8A78-E3CC3B9B8EB4}"/>
              </a:ext>
            </a:extLst>
          </p:cNvPr>
          <p:cNvCxnSpPr>
            <a:cxnSpLocks/>
          </p:cNvCxnSpPr>
          <p:nvPr userDrawn="1"/>
        </p:nvCxnSpPr>
        <p:spPr>
          <a:xfrm>
            <a:off x="0" y="6643856"/>
            <a:ext cx="630555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93A6A22-AA21-47D8-9C14-4C3C1F3F1FE4}"/>
              </a:ext>
            </a:extLst>
          </p:cNvPr>
          <p:cNvCxnSpPr/>
          <p:nvPr userDrawn="1"/>
        </p:nvCxnSpPr>
        <p:spPr>
          <a:xfrm>
            <a:off x="8690826" y="6601351"/>
            <a:ext cx="0" cy="1231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28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9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517DCF-69FC-40C7-8085-EE747DF59023}"/>
              </a:ext>
            </a:extLst>
          </p:cNvPr>
          <p:cNvSpPr/>
          <p:nvPr userDrawn="1"/>
        </p:nvSpPr>
        <p:spPr>
          <a:xfrm>
            <a:off x="0" y="0"/>
            <a:ext cx="9144000" cy="11420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9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581" y="0"/>
            <a:ext cx="7528018" cy="1142040"/>
          </a:xfrm>
        </p:spPr>
        <p:txBody>
          <a:bodyPr wrap="none" lIns="144000" tIns="0" rIns="0" bIns="0" anchor="b" anchorCtr="0">
            <a:noAutofit/>
          </a:bodyPr>
          <a:lstStyle>
            <a:lvl1pPr>
              <a:defRPr sz="2737">
                <a:solidFill>
                  <a:srgbClr val="0A386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459306" y="6555772"/>
            <a:ext cx="225387" cy="239077"/>
          </a:xfrm>
          <a:prstGeom prst="ellipse">
            <a:avLst/>
          </a:prstGeom>
          <a:solidFill>
            <a:srgbClr val="0A386A"/>
          </a:solidFill>
        </p:spPr>
        <p:txBody>
          <a:bodyPr/>
          <a:lstStyle>
            <a:lvl1pPr algn="ctr">
              <a:defRPr sz="684">
                <a:solidFill>
                  <a:srgbClr val="FFFFFF"/>
                </a:solidFill>
              </a:defRPr>
            </a:lvl1pPr>
          </a:lstStyle>
          <a:p>
            <a:fld id="{94724CF3-17ED-4BFB-A699-B1D22FA01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0DEA47-8F71-4868-91C5-7F19A93C51F3}"/>
              </a:ext>
            </a:extLst>
          </p:cNvPr>
          <p:cNvSpPr/>
          <p:nvPr userDrawn="1"/>
        </p:nvSpPr>
        <p:spPr>
          <a:xfrm>
            <a:off x="468403" y="0"/>
            <a:ext cx="679178" cy="1207972"/>
          </a:xfrm>
          <a:prstGeom prst="rect">
            <a:avLst/>
          </a:prstGeom>
          <a:gradFill>
            <a:gsLst>
              <a:gs pos="0">
                <a:srgbClr val="27B58F"/>
              </a:gs>
              <a:gs pos="100000">
                <a:srgbClr val="18769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9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B12B294-5221-4BDB-9C1D-D70498EF6F5F}"/>
              </a:ext>
            </a:extLst>
          </p:cNvPr>
          <p:cNvSpPr/>
          <p:nvPr userDrawn="1"/>
        </p:nvSpPr>
        <p:spPr>
          <a:xfrm flipV="1">
            <a:off x="1147580" y="1142040"/>
            <a:ext cx="49679" cy="65931"/>
          </a:xfrm>
          <a:prstGeom prst="triangle">
            <a:avLst>
              <a:gd name="adj" fmla="val 0"/>
            </a:avLst>
          </a:prstGeom>
          <a:solidFill>
            <a:srgbClr val="135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9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258F030B-7ACF-4FD9-8CE7-B4841A14C9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401" y="0"/>
            <a:ext cx="678842" cy="1142040"/>
          </a:xfrm>
        </p:spPr>
        <p:txBody>
          <a:bodyPr wrap="none" lIns="0" tIns="0" rIns="0" bIns="0" anchor="b" anchorCtr="0">
            <a:noAutofit/>
          </a:bodyPr>
          <a:lstStyle>
            <a:lvl1pPr marL="0" indent="0" algn="ctr">
              <a:buNone/>
              <a:defRPr sz="3079">
                <a:solidFill>
                  <a:schemeClr val="bg1"/>
                </a:solidFill>
                <a:latin typeface="+mj-lt"/>
              </a:defRPr>
            </a:lvl1pPr>
            <a:lvl2pPr marL="430996" indent="0">
              <a:buNone/>
              <a:defRPr/>
            </a:lvl2pPr>
            <a:lvl3pPr marL="861993" indent="0">
              <a:buNone/>
              <a:defRPr/>
            </a:lvl3pPr>
            <a:lvl4pPr marL="1292989" indent="0">
              <a:buNone/>
              <a:defRPr/>
            </a:lvl4pPr>
            <a:lvl5pPr marL="1723986" indent="0">
              <a:buNone/>
              <a:defRPr/>
            </a:lvl5pPr>
          </a:lstStyle>
          <a:p>
            <a:pPr lvl="0"/>
            <a:r>
              <a:rPr lang="en-US" altLang="ko-KR"/>
              <a:t>NO</a:t>
            </a:r>
            <a:endParaRPr lang="ko-KR" altLang="en-US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F65A38D-95C6-439A-BB43-AE85462DCE5F}"/>
              </a:ext>
            </a:extLst>
          </p:cNvPr>
          <p:cNvCxnSpPr/>
          <p:nvPr userDrawn="1"/>
        </p:nvCxnSpPr>
        <p:spPr>
          <a:xfrm>
            <a:off x="712395" y="603985"/>
            <a:ext cx="1911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438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3">
          <p15:clr>
            <a:srgbClr val="FBAE40"/>
          </p15:clr>
        </p15:guide>
        <p15:guide id="2" pos="345">
          <p15:clr>
            <a:srgbClr val="FBAE40"/>
          </p15:clr>
        </p15:guide>
        <p15:guide id="3" pos="6390">
          <p15:clr>
            <a:srgbClr val="FBAE40"/>
          </p15:clr>
        </p15:guide>
        <p15:guide id="4" orient="horz" pos="451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05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64528-EBA4-464D-BD22-2484E557981A}" type="datetimeFigureOut">
              <a:rPr lang="ko-KR" altLang="en-US" smtClean="0"/>
              <a:pPr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B0945-E7F7-4BD3-B26D-46D6F8A38CF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52E58F-67A7-42DB-8743-1E8927FCDD56}"/>
              </a:ext>
            </a:extLst>
          </p:cNvPr>
          <p:cNvGrpSpPr/>
          <p:nvPr userDrawn="1"/>
        </p:nvGrpSpPr>
        <p:grpSpPr>
          <a:xfrm>
            <a:off x="-942960" y="0"/>
            <a:ext cx="819135" cy="2809239"/>
            <a:chOff x="-1266545" y="1"/>
            <a:chExt cx="819135" cy="280923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1CB50BE-B35E-430F-81B2-A9A8F36343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2261597" y="1193306"/>
              <a:ext cx="2809239" cy="4226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E3519C-560D-4508-B567-7AD87DDCD66C}"/>
                </a:ext>
              </a:extLst>
            </p:cNvPr>
            <p:cNvSpPr txBox="1"/>
            <p:nvPr userDrawn="1"/>
          </p:nvSpPr>
          <p:spPr>
            <a:xfrm>
              <a:off x="-1143915" y="205692"/>
              <a:ext cx="57387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38100">
                <a:bevelT w="1270" h="38100"/>
                <a:contourClr>
                  <a:srgbClr val="20375B"/>
                </a:contourClr>
              </a:sp3d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32,55,91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D5DA27-77A7-4FFC-B9C6-739B31FB5E48}"/>
                </a:ext>
              </a:extLst>
            </p:cNvPr>
            <p:cNvSpPr txBox="1"/>
            <p:nvPr userDrawn="1"/>
          </p:nvSpPr>
          <p:spPr>
            <a:xfrm>
              <a:off x="-1184792" y="812379"/>
              <a:ext cx="655629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38100">
                <a:bevelT w="1270" h="38100"/>
                <a:contourClr>
                  <a:srgbClr val="DB5E60"/>
                </a:contourClr>
              </a:sp3d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219,94,96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4CB141-35A3-4CC8-8BD7-95F467BF1EB9}"/>
                </a:ext>
              </a:extLst>
            </p:cNvPr>
            <p:cNvSpPr txBox="1"/>
            <p:nvPr userDrawn="1"/>
          </p:nvSpPr>
          <p:spPr>
            <a:xfrm>
              <a:off x="-1266545" y="1400015"/>
              <a:ext cx="81913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38100">
                <a:bevelT w="1270" h="38100"/>
                <a:contourClr>
                  <a:srgbClr val="F2F2F2"/>
                </a:contourClr>
              </a:sp3d>
            </a:bodyPr>
            <a:lstStyle/>
            <a:p>
              <a:pPr algn="ctr"/>
              <a:r>
                <a:rPr lang="en-US" altLang="ko-KR" sz="1100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242,242,242</a:t>
              </a:r>
              <a:endPara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6EEB06A-E78E-4568-B089-1935ACDD27E5}"/>
                </a:ext>
              </a:extLst>
            </p:cNvPr>
            <p:cNvSpPr txBox="1"/>
            <p:nvPr userDrawn="1"/>
          </p:nvSpPr>
          <p:spPr>
            <a:xfrm>
              <a:off x="-1143915" y="1986679"/>
              <a:ext cx="57387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38100">
                <a:bevelT w="1270" h="38100"/>
                <a:contourClr>
                  <a:srgbClr val="0F4C59"/>
                </a:contourClr>
              </a:sp3d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14,76,89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9E8E4D-01D2-4592-9D23-28B5B687E8FD}"/>
                </a:ext>
              </a:extLst>
            </p:cNvPr>
            <p:cNvSpPr txBox="1"/>
            <p:nvPr userDrawn="1"/>
          </p:nvSpPr>
          <p:spPr>
            <a:xfrm>
              <a:off x="-1266545" y="2603004"/>
              <a:ext cx="81913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  <a:scene3d>
                <a:camera prst="orthographicFront"/>
                <a:lightRig rig="threePt" dir="t"/>
              </a:scene3d>
              <a:sp3d contourW="38100">
                <a:bevelT w="1270" h="38100"/>
                <a:contourClr>
                  <a:srgbClr val="A9BF78"/>
                </a:contourClr>
              </a:sp3d>
            </a:bodyPr>
            <a:lstStyle/>
            <a:p>
              <a:pPr algn="ctr"/>
              <a:r>
                <a:rPr lang="en-US" altLang="ko-KR" sz="1100" b="1">
                  <a:solidFill>
                    <a:schemeClr val="bg1"/>
                  </a:solidFill>
                </a:rPr>
                <a:t>169,191,120</a:t>
              </a:r>
              <a:endParaRPr lang="ko-KR" altLang="en-US" sz="11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30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ln>
            <a:solidFill>
              <a:schemeClr val="accent1">
                <a:shade val="50000"/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1D4E8-88D4-4E40-B45B-8E5F0554E7AA}" type="datetimeFigureOut">
              <a:rPr lang="ko-KR" altLang="en-US" smtClean="0"/>
              <a:pPr/>
              <a:t>2020-04-15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24CF3-17ED-4BFB-A699-B1D22FA01BE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 hidden="1">
            <a:extLst>
              <a:ext uri="{FF2B5EF4-FFF2-40B4-BE49-F238E27FC236}">
                <a16:creationId xmlns:a16="http://schemas.microsoft.com/office/drawing/2014/main" id="{B58F4544-DDD7-4C04-AC7C-65C7061669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7101" t="48418" r="51809" b="45423"/>
          <a:stretch/>
        </p:blipFill>
        <p:spPr>
          <a:xfrm rot="5400000">
            <a:off x="-1236204" y="758343"/>
            <a:ext cx="1898400" cy="38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861993" rtl="0" eaLnBrk="1" latinLnBrk="1" hangingPunct="1">
        <a:lnSpc>
          <a:spcPct val="90000"/>
        </a:lnSpc>
        <a:spcBef>
          <a:spcPct val="0"/>
        </a:spcBef>
        <a:buNone/>
        <a:defRPr sz="4148" kern="120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498" indent="-215498" algn="l" defTabSz="861993" rtl="0" eaLnBrk="1" latinLnBrk="1" hangingPunct="1">
        <a:lnSpc>
          <a:spcPct val="90000"/>
        </a:lnSpc>
        <a:spcBef>
          <a:spcPts val="942"/>
        </a:spcBef>
        <a:buFont typeface="Arial" panose="020B0604020202020204" pitchFamily="34" charset="0"/>
        <a:buChar char="•"/>
        <a:defRPr sz="2639" kern="120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1pPr>
      <a:lvl2pPr marL="646494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2263" kern="120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2pPr>
      <a:lvl3pPr marL="1077491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886" kern="120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3pPr>
      <a:lvl4pPr marL="1508487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7" kern="120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4pPr>
      <a:lvl5pPr marL="1939484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7" kern="1200">
          <a:ln>
            <a:solidFill>
              <a:schemeClr val="tx1">
                <a:alpha val="0"/>
              </a:schemeClr>
            </a:solidFill>
          </a:ln>
          <a:solidFill>
            <a:schemeClr val="tx1"/>
          </a:solidFill>
          <a:latin typeface="+mn-lt"/>
          <a:ea typeface="+mn-ea"/>
          <a:cs typeface="+mn-cs"/>
        </a:defRPr>
      </a:lvl5pPr>
      <a:lvl6pPr marL="2370481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1477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2474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3470" indent="-215498" algn="l" defTabSz="861993" rtl="0" eaLnBrk="1" latinLnBrk="1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0997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1993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2990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3986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4983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5979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6975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971" algn="l" defTabSz="861993" rtl="0" eaLnBrk="1" latinLnBrk="1" hangingPunct="1">
        <a:defRPr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powerpoint/12615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A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E04BBD9-534E-4955-9BAC-AB27D198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301" y="1243470"/>
            <a:ext cx="3097091" cy="3133589"/>
          </a:xfrm>
          <a:prstGeom prst="rect">
            <a:avLst/>
          </a:prstGeom>
        </p:spPr>
      </p:pic>
      <p:pic>
        <p:nvPicPr>
          <p:cNvPr id="17" name="그림 16">
            <a:hlinkClick r:id="rId3"/>
            <a:extLst>
              <a:ext uri="{FF2B5EF4-FFF2-40B4-BE49-F238E27FC236}">
                <a16:creationId xmlns:a16="http://schemas.microsoft.com/office/drawing/2014/main" id="{987797A5-4424-4F73-A23C-7CBAE3236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736" y="4973904"/>
            <a:ext cx="4082529" cy="64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4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45">
            <a:extLst>
              <a:ext uri="{FF2B5EF4-FFF2-40B4-BE49-F238E27FC236}">
                <a16:creationId xmlns:a16="http://schemas.microsoft.com/office/drawing/2014/main" id="{07C2ADD3-033E-4CE3-BC40-F8F1CB59B88F}"/>
              </a:ext>
            </a:extLst>
          </p:cNvPr>
          <p:cNvGrpSpPr/>
          <p:nvPr/>
        </p:nvGrpSpPr>
        <p:grpSpPr>
          <a:xfrm>
            <a:off x="107504" y="476672"/>
            <a:ext cx="8928992" cy="288032"/>
            <a:chOff x="107504" y="476672"/>
            <a:chExt cx="8928992" cy="2880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7D3C5-C386-4E85-9A0B-44931B8254D5}"/>
                </a:ext>
              </a:extLst>
            </p:cNvPr>
            <p:cNvSpPr txBox="1"/>
            <p:nvPr/>
          </p:nvSpPr>
          <p:spPr>
            <a:xfrm>
              <a:off x="107504" y="518483"/>
              <a:ext cx="6048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bg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돋움" pitchFamily="18" charset="-127"/>
                </a:rPr>
                <a:t>Korea Institute for Industrial Economics &amp; Trade</a:t>
              </a:r>
              <a:endParaRPr lang="ko-KR" altLang="en-US" sz="10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endParaRPr>
            </a:p>
          </p:txBody>
        </p:sp>
        <p:pic>
          <p:nvPicPr>
            <p:cNvPr id="9" name="Picture 3" descr="C:\Users\admin\Desktop\1.PNG">
              <a:extLst>
                <a:ext uri="{FF2B5EF4-FFF2-40B4-BE49-F238E27FC236}">
                  <a16:creationId xmlns:a16="http://schemas.microsoft.com/office/drawing/2014/main" id="{47B457DF-DC7A-4F6A-A380-2AF186F8E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7504" y="476672"/>
              <a:ext cx="8928992" cy="89649"/>
            </a:xfrm>
            <a:prstGeom prst="rect">
              <a:avLst/>
            </a:prstGeom>
            <a:noFill/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23D834-621B-42AE-A8F7-1FF3796BE492}"/>
              </a:ext>
            </a:extLst>
          </p:cNvPr>
          <p:cNvSpPr txBox="1"/>
          <p:nvPr/>
        </p:nvSpPr>
        <p:spPr>
          <a:xfrm>
            <a:off x="107504" y="117793"/>
            <a:ext cx="432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rPr>
              <a:t>Ⅱ-1. </a:t>
            </a:r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rPr>
              <a:t>기존에너지 이슈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B6D2B1-0D16-4017-888B-1FBD119AE69B}"/>
              </a:ext>
            </a:extLst>
          </p:cNvPr>
          <p:cNvSpPr/>
          <p:nvPr/>
        </p:nvSpPr>
        <p:spPr>
          <a:xfrm>
            <a:off x="395536" y="1700808"/>
            <a:ext cx="4320480" cy="432048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원전 등 에너지 시설에 대한 안전수준의 강화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61C52B-6AC8-41DF-8806-FD9E8D9AF2F4}"/>
              </a:ext>
            </a:extLst>
          </p:cNvPr>
          <p:cNvSpPr/>
          <p:nvPr/>
        </p:nvSpPr>
        <p:spPr>
          <a:xfrm>
            <a:off x="251520" y="2204864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원전 부지 안전성 점검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가동 원전 핵심서리 내진성능 보강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대피요령 교육 체험시설 건립 등 추진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전력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•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석유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•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가스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시설에 대한 내진기준 정비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지진 발생 등에 대비한 에너지 수급 비상공급 시스템 강화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원전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•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가스저장소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•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발전소 등 에너지시설에 대한 해킹 대응체제 보강 및 정보보안 인력과 예산 확대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전통시장 등 노후 설비에 대한 안전관리 강화를 위한 지원확대</a:t>
            </a:r>
            <a:endParaRPr lang="en-US" altLang="ko-KR" sz="1100" b="1" spc="-50" dirty="0">
              <a:ln w="12700">
                <a:solidFill>
                  <a:prstClr val="white">
                    <a:alpha val="0"/>
                  </a:prst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돋움" panose="02030504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65708E-CDB3-4579-80EB-2F0855F2AAFF}"/>
              </a:ext>
            </a:extLst>
          </p:cNvPr>
          <p:cNvSpPr/>
          <p:nvPr/>
        </p:nvSpPr>
        <p:spPr>
          <a:xfrm>
            <a:off x="395536" y="3573016"/>
            <a:ext cx="4320480" cy="432048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친환경적 에너지 수급기반 구축 및 제도 개선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C752E6-5598-41E6-9F69-D7C93EC51851}"/>
              </a:ext>
            </a:extLst>
          </p:cNvPr>
          <p:cNvSpPr/>
          <p:nvPr/>
        </p:nvSpPr>
        <p:spPr>
          <a:xfrm>
            <a:off x="251520" y="414908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新기후체제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유가변동 등에 대응한 친환경적 에너지 생산을 지속 확대하는 중장기 수급안정대책마련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산업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•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수송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•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공공</a:t>
            </a: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등 특화된 에너지 소비 효율화 강화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자원개발 공기업의 구조조정을 통해 영업이익 흑자전화 등의 성과를 창출하기 위한 지원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에너지시장 활성화를 위한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에너지원별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 제도개선을 추진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6DDADF-3C6D-49D6-97E6-047B266C76F3}"/>
              </a:ext>
            </a:extLst>
          </p:cNvPr>
          <p:cNvSpPr/>
          <p:nvPr/>
        </p:nvSpPr>
        <p:spPr>
          <a:xfrm>
            <a:off x="395536" y="5517232"/>
            <a:ext cx="4320480" cy="432048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에너지복지 확대 및 사각지대 최소화</a:t>
            </a:r>
            <a:endParaRPr lang="ko-KR" altLang="en-US" sz="16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2D1E57-CDB4-47A6-9CD0-EE1A5643200C}"/>
              </a:ext>
            </a:extLst>
          </p:cNvPr>
          <p:cNvSpPr/>
          <p:nvPr/>
        </p:nvSpPr>
        <p:spPr>
          <a:xfrm>
            <a:off x="251520" y="6021288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에너지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바우처와</a:t>
            </a: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 전기요금 할인 등을 통하여 에너지복지 수급대상 및 지원수준의 지속확대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  <a:p>
            <a:pPr marL="8001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rPr>
              <a:t>저소득 가수 실태조사를 통해 지원대상의 추가 확대 검토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함초롬바탕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579F73-D706-4817-96F6-88461515B2EE}"/>
              </a:ext>
            </a:extLst>
          </p:cNvPr>
          <p:cNvSpPr txBox="1"/>
          <p:nvPr/>
        </p:nvSpPr>
        <p:spPr>
          <a:xfrm>
            <a:off x="8783960" y="6611779"/>
            <a:ext cx="360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0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45">
            <a:extLst>
              <a:ext uri="{FF2B5EF4-FFF2-40B4-BE49-F238E27FC236}">
                <a16:creationId xmlns:a16="http://schemas.microsoft.com/office/drawing/2014/main" id="{AE2A4585-C9CE-4461-9B03-47C123066DCB}"/>
              </a:ext>
            </a:extLst>
          </p:cNvPr>
          <p:cNvGrpSpPr/>
          <p:nvPr/>
        </p:nvGrpSpPr>
        <p:grpSpPr>
          <a:xfrm>
            <a:off x="323528" y="887353"/>
            <a:ext cx="2547492" cy="582042"/>
            <a:chOff x="998653" y="1311052"/>
            <a:chExt cx="2547492" cy="582042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9270D4B-4D09-421E-ACEF-8733752B3ABA}"/>
                </a:ext>
              </a:extLst>
            </p:cNvPr>
            <p:cNvSpPr/>
            <p:nvPr/>
          </p:nvSpPr>
          <p:spPr>
            <a:xfrm>
              <a:off x="998653" y="1354485"/>
              <a:ext cx="2547492" cy="5386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/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다</a:t>
              </a: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. </a:t>
              </a:r>
              <a:r>
                <a:rPr lang="ko-KR" altLang="en-US" b="1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최근 에너지정책방향</a:t>
              </a:r>
              <a:endParaRPr lang="en-US" altLang="ko-KR" b="1" dirty="0">
                <a:solidFill>
                  <a:schemeClr val="tx2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endParaRPr>
            </a:p>
            <a:p>
              <a:pPr marL="0" lvl="1" algn="ctr"/>
              <a:r>
                <a:rPr lang="en-US" altLang="ko-KR" sz="1100" b="1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(`17 </a:t>
              </a:r>
              <a:r>
                <a:rPr lang="ko-KR" altLang="en-US" sz="1100" b="1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산업통상자원부 업무보고</a:t>
              </a:r>
              <a:r>
                <a:rPr lang="en-US" altLang="ko-KR" sz="1100" b="1" dirty="0">
                  <a:solidFill>
                    <a:schemeClr val="tx2">
                      <a:lumMod val="7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)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1D8AC8D-A6D0-4EED-9075-CAF41F6D372B}"/>
                </a:ext>
              </a:extLst>
            </p:cNvPr>
            <p:cNvCxnSpPr/>
            <p:nvPr/>
          </p:nvCxnSpPr>
          <p:spPr>
            <a:xfrm>
              <a:off x="1108761" y="1311052"/>
              <a:ext cx="432000" cy="0"/>
            </a:xfrm>
            <a:prstGeom prst="line">
              <a:avLst/>
            </a:prstGeom>
            <a:ln w="50800">
              <a:solidFill>
                <a:srgbClr val="191D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0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평행 사변형 113">
            <a:extLst>
              <a:ext uri="{FF2B5EF4-FFF2-40B4-BE49-F238E27FC236}">
                <a16:creationId xmlns:a16="http://schemas.microsoft.com/office/drawing/2014/main" id="{FA8F8E24-EC21-4AD2-A1B3-CDF4EC982230}"/>
              </a:ext>
            </a:extLst>
          </p:cNvPr>
          <p:cNvSpPr/>
          <p:nvPr/>
        </p:nvSpPr>
        <p:spPr>
          <a:xfrm>
            <a:off x="7851222" y="212658"/>
            <a:ext cx="1634266" cy="215444"/>
          </a:xfrm>
          <a:prstGeom prst="parallelogram">
            <a:avLst/>
          </a:prstGeom>
          <a:solidFill>
            <a:srgbClr val="DB54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타원 1052">
            <a:extLst>
              <a:ext uri="{FF2B5EF4-FFF2-40B4-BE49-F238E27FC236}">
                <a16:creationId xmlns:a16="http://schemas.microsoft.com/office/drawing/2014/main" id="{FBEAD475-80DD-4CAE-96CF-6A8A88D4173E}"/>
              </a:ext>
            </a:extLst>
          </p:cNvPr>
          <p:cNvSpPr/>
          <p:nvPr/>
        </p:nvSpPr>
        <p:spPr>
          <a:xfrm>
            <a:off x="727075" y="1056897"/>
            <a:ext cx="1762125" cy="1762125"/>
          </a:xfrm>
          <a:prstGeom prst="ellipse">
            <a:avLst/>
          </a:prstGeom>
          <a:solidFill>
            <a:srgbClr val="F2F2F2"/>
          </a:solidFill>
          <a:ln w="88900">
            <a:solidFill>
              <a:srgbClr val="233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A29CB7C4-FDC7-4404-B3AB-77AB224AB97F}"/>
              </a:ext>
            </a:extLst>
          </p:cNvPr>
          <p:cNvSpPr/>
          <p:nvPr/>
        </p:nvSpPr>
        <p:spPr>
          <a:xfrm>
            <a:off x="854073" y="1183896"/>
            <a:ext cx="1508128" cy="15081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23375B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B06FCEF8-9260-43E9-B726-8EA54ECB1279}"/>
              </a:ext>
            </a:extLst>
          </p:cNvPr>
          <p:cNvSpPr/>
          <p:nvPr/>
        </p:nvSpPr>
        <p:spPr>
          <a:xfrm>
            <a:off x="3685059" y="1056897"/>
            <a:ext cx="1762125" cy="1762125"/>
          </a:xfrm>
          <a:prstGeom prst="ellipse">
            <a:avLst/>
          </a:prstGeom>
          <a:solidFill>
            <a:srgbClr val="F2F2F2"/>
          </a:solidFill>
          <a:ln w="88900">
            <a:solidFill>
              <a:srgbClr val="233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4EA57A6E-1A7F-49F4-99CA-1F922D3D9CB5}"/>
              </a:ext>
            </a:extLst>
          </p:cNvPr>
          <p:cNvSpPr/>
          <p:nvPr/>
        </p:nvSpPr>
        <p:spPr>
          <a:xfrm>
            <a:off x="3812057" y="1183895"/>
            <a:ext cx="1508128" cy="15081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23375B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06CAC8A-5C7D-4D57-8C8A-F3F476181D80}"/>
              </a:ext>
            </a:extLst>
          </p:cNvPr>
          <p:cNvSpPr/>
          <p:nvPr/>
        </p:nvSpPr>
        <p:spPr>
          <a:xfrm>
            <a:off x="6643043" y="1056897"/>
            <a:ext cx="1762125" cy="1762125"/>
          </a:xfrm>
          <a:prstGeom prst="ellipse">
            <a:avLst/>
          </a:prstGeom>
          <a:solidFill>
            <a:srgbClr val="F2F2F2"/>
          </a:solidFill>
          <a:ln w="88900">
            <a:solidFill>
              <a:srgbClr val="233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6075D7FD-552A-4857-A140-6CD6A2459F73}"/>
              </a:ext>
            </a:extLst>
          </p:cNvPr>
          <p:cNvSpPr/>
          <p:nvPr/>
        </p:nvSpPr>
        <p:spPr>
          <a:xfrm>
            <a:off x="6770041" y="1183896"/>
            <a:ext cx="1508128" cy="1508128"/>
          </a:xfrm>
          <a:prstGeom prst="ellipse">
            <a:avLst/>
          </a:prstGeom>
          <a:solidFill>
            <a:schemeClr val="bg1"/>
          </a:solidFill>
          <a:ln w="12700">
            <a:solidFill>
              <a:srgbClr val="23375B">
                <a:alpha val="2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D41389-8693-4610-A25A-D9BAC4D8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</a:t>
            </a:r>
            <a:r>
              <a:rPr lang="en-US" altLang="ko-KR"/>
              <a:t>. </a:t>
            </a:r>
            <a:r>
              <a:rPr lang="ko-KR" altLang="en-US"/>
              <a:t>최근 에너지정책방향</a:t>
            </a:r>
            <a:r>
              <a:rPr lang="en-US" altLang="ko-KR" sz="1600"/>
              <a:t>(’17 </a:t>
            </a:r>
            <a:r>
              <a:rPr lang="ko-KR" altLang="en-US" sz="1600"/>
              <a:t>산업통상자원부 업무보고</a:t>
            </a:r>
            <a:r>
              <a:rPr lang="en-US" altLang="ko-KR" sz="1600"/>
              <a:t>)</a:t>
            </a:r>
            <a:endParaRPr lang="ko-KR" altLang="en-US" sz="16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13AF78-E721-462C-9C80-E0EE201C32CC}"/>
              </a:ext>
            </a:extLst>
          </p:cNvPr>
          <p:cNvSpPr txBox="1"/>
          <p:nvPr/>
        </p:nvSpPr>
        <p:spPr>
          <a:xfrm>
            <a:off x="7896332" y="212658"/>
            <a:ext cx="12831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rPr>
              <a:t>Ⅱ-1.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itchFamily="18" charset="-127"/>
              </a:rPr>
              <a:t>기존에너지 이슈</a:t>
            </a:r>
          </a:p>
        </p:txBody>
      </p:sp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FFDD87F9-84A7-4115-9CDB-548F4036C9CF}"/>
              </a:ext>
            </a:extLst>
          </p:cNvPr>
          <p:cNvGrpSpPr/>
          <p:nvPr/>
        </p:nvGrpSpPr>
        <p:grpSpPr>
          <a:xfrm>
            <a:off x="215900" y="2571750"/>
            <a:ext cx="2784475" cy="3748907"/>
            <a:chOff x="215900" y="2324100"/>
            <a:chExt cx="2784475" cy="3748907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293AF0F-E036-4299-9BBD-4C1478392A7E}"/>
                </a:ext>
              </a:extLst>
            </p:cNvPr>
            <p:cNvSpPr/>
            <p:nvPr/>
          </p:nvSpPr>
          <p:spPr>
            <a:xfrm>
              <a:off x="215900" y="3195296"/>
              <a:ext cx="2784475" cy="28777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원전 부지 안전성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점검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,</a:t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가동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원전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핵심서리 내진성능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보강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,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대피요령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교육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체험시설 건립 등 추진</a:t>
              </a:r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endParaRP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전력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•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석유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•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가스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시설에 대한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내진기준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정비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,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지진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발생 등에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대비한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에너지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수급 비상공급 시스템 강화</a:t>
              </a:r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endParaRP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원전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•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가스저장소</a:t>
              </a:r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•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발전소 등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에너지시설에 대한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해킹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대응체제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보강 및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정보보안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인력과 예산 확대</a:t>
              </a:r>
              <a:endPara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endParaRP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전통시장 등 노후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설비에 대한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/>
              </a:r>
              <a:b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</a:b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안전관리 </a:t>
              </a:r>
              <a:r>
                <a:rPr lang="ko-KR" alt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강화를 위한 지원확대</a:t>
              </a:r>
              <a:endParaRPr lang="en-US" altLang="ko-KR" sz="1100" b="1" spc="-50" dirty="0">
                <a:ln w="1270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1048" name="사각형: 둥근 모서리 1047">
              <a:extLst>
                <a:ext uri="{FF2B5EF4-FFF2-40B4-BE49-F238E27FC236}">
                  <a16:creationId xmlns:a16="http://schemas.microsoft.com/office/drawing/2014/main" id="{0E28008B-A5BC-46E1-9D59-6EC7DC0E81F7}"/>
                </a:ext>
              </a:extLst>
            </p:cNvPr>
            <p:cNvSpPr/>
            <p:nvPr/>
          </p:nvSpPr>
          <p:spPr>
            <a:xfrm>
              <a:off x="215900" y="2324100"/>
              <a:ext cx="2784475" cy="536525"/>
            </a:xfrm>
            <a:prstGeom prst="roundRect">
              <a:avLst>
                <a:gd name="adj" fmla="val 13228"/>
              </a:avLst>
            </a:prstGeom>
            <a:solidFill>
              <a:srgbClr val="233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9" name="이등변 삼각형 1048">
              <a:extLst>
                <a:ext uri="{FF2B5EF4-FFF2-40B4-BE49-F238E27FC236}">
                  <a16:creationId xmlns:a16="http://schemas.microsoft.com/office/drawing/2014/main" id="{B0D62D88-E1DA-4A74-88AF-927E4F7DA138}"/>
                </a:ext>
              </a:extLst>
            </p:cNvPr>
            <p:cNvSpPr/>
            <p:nvPr/>
          </p:nvSpPr>
          <p:spPr>
            <a:xfrm rot="10800000">
              <a:off x="1503362" y="2805276"/>
              <a:ext cx="209550" cy="180647"/>
            </a:xfrm>
            <a:prstGeom prst="triangle">
              <a:avLst/>
            </a:prstGeom>
            <a:solidFill>
              <a:srgbClr val="233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E83BC-B887-4F77-9013-5A2C56165054}"/>
                </a:ext>
              </a:extLst>
            </p:cNvPr>
            <p:cNvSpPr/>
            <p:nvPr/>
          </p:nvSpPr>
          <p:spPr>
            <a:xfrm>
              <a:off x="277713" y="2357288"/>
              <a:ext cx="2660848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원전 등 에너지 시설에 대한</a:t>
              </a:r>
              <a:endParaRPr lang="en-US" altLang="ko-KR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바탕" pitchFamily="18" charset="-127"/>
              </a:endParaRPr>
            </a:p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안전수준의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 강화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8B962692-BF40-42E4-9536-198B2E113DFB}"/>
              </a:ext>
            </a:extLst>
          </p:cNvPr>
          <p:cNvGrpSpPr/>
          <p:nvPr/>
        </p:nvGrpSpPr>
        <p:grpSpPr>
          <a:xfrm>
            <a:off x="3173884" y="2571750"/>
            <a:ext cx="2784475" cy="3194909"/>
            <a:chOff x="3203575" y="2324100"/>
            <a:chExt cx="2784475" cy="3194909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DB317B7-4E00-4DCD-976D-4D7C28966E7A}"/>
                </a:ext>
              </a:extLst>
            </p:cNvPr>
            <p:cNvSpPr/>
            <p:nvPr/>
          </p:nvSpPr>
          <p:spPr>
            <a:xfrm>
              <a:off x="3203575" y="3195296"/>
              <a:ext cx="2784475" cy="23237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新기후체제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, 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유가변동 등에 대응한 친환경적 에너지 생산을 지속 확대하는 중장기 수급안정대책마련</a:t>
              </a: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산업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•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수송</a:t>
              </a:r>
              <a:r>
                <a:rPr lang="en-US" altLang="ko-KR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•</a:t>
              </a: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공공 등 특화된 에너지 소비 효율화 강화</a:t>
              </a: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자원개발 공기업의 구조조정을 통해 영업이익 흑자전화 등의 성과를 창출하기 위한 지원</a:t>
              </a: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에너지시장 활성화를 위한 에너지원별 제도개선을 추진</a:t>
              </a:r>
              <a:endParaRPr lang="en-US" altLang="ko-KR" sz="1100" b="1" spc="-50" dirty="0">
                <a:ln w="1270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4" name="사각형: 둥근 모서리 93">
              <a:extLst>
                <a:ext uri="{FF2B5EF4-FFF2-40B4-BE49-F238E27FC236}">
                  <a16:creationId xmlns:a16="http://schemas.microsoft.com/office/drawing/2014/main" id="{A57B7CE8-C349-47ED-B03D-D051E0B70EC3}"/>
                </a:ext>
              </a:extLst>
            </p:cNvPr>
            <p:cNvSpPr/>
            <p:nvPr/>
          </p:nvSpPr>
          <p:spPr>
            <a:xfrm>
              <a:off x="3203575" y="2324100"/>
              <a:ext cx="2784475" cy="536525"/>
            </a:xfrm>
            <a:prstGeom prst="roundRect">
              <a:avLst>
                <a:gd name="adj" fmla="val 13228"/>
              </a:avLst>
            </a:prstGeom>
            <a:solidFill>
              <a:srgbClr val="233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이등변 삼각형 94">
              <a:extLst>
                <a:ext uri="{FF2B5EF4-FFF2-40B4-BE49-F238E27FC236}">
                  <a16:creationId xmlns:a16="http://schemas.microsoft.com/office/drawing/2014/main" id="{1B96D8FA-611C-45D6-8160-D4069D86E076}"/>
                </a:ext>
              </a:extLst>
            </p:cNvPr>
            <p:cNvSpPr/>
            <p:nvPr/>
          </p:nvSpPr>
          <p:spPr>
            <a:xfrm rot="10800000">
              <a:off x="4491037" y="2805276"/>
              <a:ext cx="209550" cy="180647"/>
            </a:xfrm>
            <a:prstGeom prst="triangle">
              <a:avLst/>
            </a:prstGeom>
            <a:solidFill>
              <a:srgbClr val="233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30F2A91-CBC8-4A50-93CB-6F4A57D1F4A0}"/>
                </a:ext>
              </a:extLst>
            </p:cNvPr>
            <p:cNvSpPr/>
            <p:nvPr/>
          </p:nvSpPr>
          <p:spPr>
            <a:xfrm>
              <a:off x="3265388" y="2357288"/>
              <a:ext cx="2660848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친환경적 에너지 </a:t>
              </a:r>
              <a:r>
                <a:rPr lang="ko-KR" altLang="en-US" sz="1400" b="1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수급기반</a:t>
              </a:r>
              <a:r>
                <a:rPr lang="ko-KR" altLang="en-US" sz="14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 구축 및 제도 개선</a:t>
              </a:r>
              <a:endParaRPr lang="ko-KR" altLang="en-US" sz="14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DC2E8C39-8241-4638-841A-8CC72902C808}"/>
              </a:ext>
            </a:extLst>
          </p:cNvPr>
          <p:cNvGrpSpPr/>
          <p:nvPr/>
        </p:nvGrpSpPr>
        <p:grpSpPr>
          <a:xfrm>
            <a:off x="6131868" y="2571750"/>
            <a:ext cx="2784475" cy="2015099"/>
            <a:chOff x="6131868" y="2324100"/>
            <a:chExt cx="2784475" cy="2015099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F958A8F-9EB6-44AD-BEED-39D99BDB4BA4}"/>
                </a:ext>
              </a:extLst>
            </p:cNvPr>
            <p:cNvSpPr/>
            <p:nvPr/>
          </p:nvSpPr>
          <p:spPr>
            <a:xfrm>
              <a:off x="6131868" y="3195296"/>
              <a:ext cx="2784475" cy="114390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에너지 바우처와 전기요금 할인 등을 통하여 에너지복지 수급대상 및 지원수준의 지속확대</a:t>
              </a:r>
            </a:p>
            <a:p>
              <a:pPr marL="180975" lvl="2" indent="-180975">
                <a:spcBef>
                  <a:spcPts val="1000"/>
                </a:spcBef>
                <a:buFont typeface="Wingdings" panose="05000000000000000000" pitchFamily="2" charset="2"/>
                <a:buChar char="§"/>
                <a:tabLst>
                  <a:tab pos="180975" algn="l"/>
                </a:tabLst>
              </a:pPr>
              <a:r>
                <a:rPr lang="ko-KR" altLang="en-US" sz="12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저소득 가구 실태조사를 통해 지원대상의 추가 확대 검토</a:t>
              </a:r>
              <a:endParaRPr lang="en-US" altLang="ko-KR" sz="1100" b="1" spc="-50" dirty="0">
                <a:ln w="12700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함초롬돋움" panose="02030504000101010101" pitchFamily="18" charset="-127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77D09EE9-E6F2-49B5-9F16-F1007EF04063}"/>
                </a:ext>
              </a:extLst>
            </p:cNvPr>
            <p:cNvSpPr/>
            <p:nvPr/>
          </p:nvSpPr>
          <p:spPr>
            <a:xfrm>
              <a:off x="6131868" y="2324100"/>
              <a:ext cx="2784475" cy="536525"/>
            </a:xfrm>
            <a:prstGeom prst="roundRect">
              <a:avLst>
                <a:gd name="adj" fmla="val 13228"/>
              </a:avLst>
            </a:prstGeom>
            <a:solidFill>
              <a:srgbClr val="233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98" name="이등변 삼각형 97">
              <a:extLst>
                <a:ext uri="{FF2B5EF4-FFF2-40B4-BE49-F238E27FC236}">
                  <a16:creationId xmlns:a16="http://schemas.microsoft.com/office/drawing/2014/main" id="{F6C46196-3B48-4D35-95D6-DF190BE2A9C8}"/>
                </a:ext>
              </a:extLst>
            </p:cNvPr>
            <p:cNvSpPr/>
            <p:nvPr/>
          </p:nvSpPr>
          <p:spPr>
            <a:xfrm rot="10800000">
              <a:off x="7419330" y="2805276"/>
              <a:ext cx="209550" cy="180647"/>
            </a:xfrm>
            <a:prstGeom prst="triangle">
              <a:avLst/>
            </a:prstGeom>
            <a:solidFill>
              <a:srgbClr val="2337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3D0ED09-6A5B-4966-83E2-6835E9810337}"/>
                </a:ext>
              </a:extLst>
            </p:cNvPr>
            <p:cNvSpPr/>
            <p:nvPr/>
          </p:nvSpPr>
          <p:spPr>
            <a:xfrm>
              <a:off x="6193681" y="2357288"/>
              <a:ext cx="2660848" cy="4320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함초롬바탕" pitchFamily="18" charset="-127"/>
                </a:rPr>
                <a:t>에너지복지 확대 및 사각지대 최소화</a:t>
              </a:r>
              <a:endParaRPr lang="ko-KR" altLang="en-US" sz="16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D703477-C454-421A-AC0E-F6B7E852BD61}"/>
              </a:ext>
            </a:extLst>
          </p:cNvPr>
          <p:cNvGrpSpPr/>
          <p:nvPr/>
        </p:nvGrpSpPr>
        <p:grpSpPr>
          <a:xfrm>
            <a:off x="1198200" y="1396364"/>
            <a:ext cx="812488" cy="960213"/>
            <a:chOff x="1198200" y="1385863"/>
            <a:chExt cx="812488" cy="960213"/>
          </a:xfrm>
        </p:grpSpPr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ADCAD49-1048-482B-BE3D-6508C8196CD8}"/>
                </a:ext>
              </a:extLst>
            </p:cNvPr>
            <p:cNvSpPr/>
            <p:nvPr/>
          </p:nvSpPr>
          <p:spPr>
            <a:xfrm>
              <a:off x="1198200" y="1385863"/>
              <a:ext cx="576128" cy="280678"/>
            </a:xfrm>
            <a:custGeom>
              <a:avLst/>
              <a:gdLst>
                <a:gd name="connsiteX0" fmla="*/ 498573 w 576128"/>
                <a:gd name="connsiteY0" fmla="*/ 129259 h 280677"/>
                <a:gd name="connsiteX1" fmla="*/ 451315 w 576128"/>
                <a:gd name="connsiteY1" fmla="*/ 146809 h 280677"/>
                <a:gd name="connsiteX2" fmla="*/ 454255 w 576128"/>
                <a:gd name="connsiteY2" fmla="*/ 129259 h 280677"/>
                <a:gd name="connsiteX3" fmla="*/ 395165 w 576128"/>
                <a:gd name="connsiteY3" fmla="*/ 70169 h 280677"/>
                <a:gd name="connsiteX4" fmla="*/ 363256 w 576128"/>
                <a:gd name="connsiteY4" fmla="*/ 79653 h 280677"/>
                <a:gd name="connsiteX5" fmla="*/ 276985 w 576128"/>
                <a:gd name="connsiteY5" fmla="*/ 11079 h 280677"/>
                <a:gd name="connsiteX6" fmla="*/ 199370 w 576128"/>
                <a:gd name="connsiteY6" fmla="*/ 56933 h 280677"/>
                <a:gd name="connsiteX7" fmla="*/ 158805 w 576128"/>
                <a:gd name="connsiteY7" fmla="*/ 40624 h 280677"/>
                <a:gd name="connsiteX8" fmla="*/ 99715 w 576128"/>
                <a:gd name="connsiteY8" fmla="*/ 99714 h 280677"/>
                <a:gd name="connsiteX9" fmla="*/ 158805 w 576128"/>
                <a:gd name="connsiteY9" fmla="*/ 158804 h 280677"/>
                <a:gd name="connsiteX10" fmla="*/ 199370 w 576128"/>
                <a:gd name="connsiteY10" fmla="*/ 142496 h 280677"/>
                <a:gd name="connsiteX11" fmla="*/ 203462 w 576128"/>
                <a:gd name="connsiteY11" fmla="*/ 149217 h 280677"/>
                <a:gd name="connsiteX12" fmla="*/ 188350 w 576128"/>
                <a:gd name="connsiteY12" fmla="*/ 188349 h 280677"/>
                <a:gd name="connsiteX13" fmla="*/ 247440 w 576128"/>
                <a:gd name="connsiteY13" fmla="*/ 247439 h 280677"/>
                <a:gd name="connsiteX14" fmla="*/ 284120 w 576128"/>
                <a:gd name="connsiteY14" fmla="*/ 234336 h 280677"/>
                <a:gd name="connsiteX15" fmla="*/ 350847 w 576128"/>
                <a:gd name="connsiteY15" fmla="*/ 276984 h 280677"/>
                <a:gd name="connsiteX16" fmla="*/ 424710 w 576128"/>
                <a:gd name="connsiteY16" fmla="*/ 203122 h 280677"/>
                <a:gd name="connsiteX17" fmla="*/ 421283 w 576128"/>
                <a:gd name="connsiteY17" fmla="*/ 182012 h 280677"/>
                <a:gd name="connsiteX18" fmla="*/ 429688 w 576128"/>
                <a:gd name="connsiteY18" fmla="*/ 177019 h 280677"/>
                <a:gd name="connsiteX19" fmla="*/ 424710 w 576128"/>
                <a:gd name="connsiteY19" fmla="*/ 203122 h 280677"/>
                <a:gd name="connsiteX20" fmla="*/ 498573 w 576128"/>
                <a:gd name="connsiteY20" fmla="*/ 276984 h 280677"/>
                <a:gd name="connsiteX21" fmla="*/ 572435 w 576128"/>
                <a:gd name="connsiteY21" fmla="*/ 203122 h 280677"/>
                <a:gd name="connsiteX22" fmla="*/ 498573 w 576128"/>
                <a:gd name="connsiteY22" fmla="*/ 129259 h 280677"/>
                <a:gd name="connsiteX23" fmla="*/ 40624 w 576128"/>
                <a:gd name="connsiteY23" fmla="*/ 129259 h 280677"/>
                <a:gd name="connsiteX24" fmla="*/ 11079 w 576128"/>
                <a:gd name="connsiteY24" fmla="*/ 158804 h 280677"/>
                <a:gd name="connsiteX25" fmla="*/ 40624 w 576128"/>
                <a:gd name="connsiteY25" fmla="*/ 188349 h 280677"/>
                <a:gd name="connsiteX26" fmla="*/ 70169 w 576128"/>
                <a:gd name="connsiteY26" fmla="*/ 158804 h 280677"/>
                <a:gd name="connsiteX27" fmla="*/ 40624 w 576128"/>
                <a:gd name="connsiteY27" fmla="*/ 129259 h 28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128" h="280677">
                  <a:moveTo>
                    <a:pt x="498573" y="129259"/>
                  </a:moveTo>
                  <a:cubicBezTo>
                    <a:pt x="480476" y="129259"/>
                    <a:pt x="464153" y="136010"/>
                    <a:pt x="451315" y="146809"/>
                  </a:cubicBezTo>
                  <a:cubicBezTo>
                    <a:pt x="453044" y="141225"/>
                    <a:pt x="454255" y="135405"/>
                    <a:pt x="454255" y="129259"/>
                  </a:cubicBezTo>
                  <a:cubicBezTo>
                    <a:pt x="454255" y="96627"/>
                    <a:pt x="427797" y="70169"/>
                    <a:pt x="395165" y="70169"/>
                  </a:cubicBezTo>
                  <a:cubicBezTo>
                    <a:pt x="383391" y="70169"/>
                    <a:pt x="372474" y="73700"/>
                    <a:pt x="363256" y="79653"/>
                  </a:cubicBezTo>
                  <a:cubicBezTo>
                    <a:pt x="354156" y="40358"/>
                    <a:pt x="319027" y="11079"/>
                    <a:pt x="276985" y="11079"/>
                  </a:cubicBezTo>
                  <a:cubicBezTo>
                    <a:pt x="243555" y="11079"/>
                    <a:pt x="214482" y="29604"/>
                    <a:pt x="199370" y="56933"/>
                  </a:cubicBezTo>
                  <a:cubicBezTo>
                    <a:pt x="188778" y="46888"/>
                    <a:pt x="174552" y="40624"/>
                    <a:pt x="158805" y="40624"/>
                  </a:cubicBezTo>
                  <a:cubicBezTo>
                    <a:pt x="126172" y="40624"/>
                    <a:pt x="99715" y="67067"/>
                    <a:pt x="99715" y="99714"/>
                  </a:cubicBezTo>
                  <a:cubicBezTo>
                    <a:pt x="99715" y="132347"/>
                    <a:pt x="126172" y="158804"/>
                    <a:pt x="158805" y="158804"/>
                  </a:cubicBezTo>
                  <a:cubicBezTo>
                    <a:pt x="174552" y="158804"/>
                    <a:pt x="188778" y="152541"/>
                    <a:pt x="199370" y="142496"/>
                  </a:cubicBezTo>
                  <a:cubicBezTo>
                    <a:pt x="200640" y="144785"/>
                    <a:pt x="201999" y="147060"/>
                    <a:pt x="203462" y="149217"/>
                  </a:cubicBezTo>
                  <a:cubicBezTo>
                    <a:pt x="194185" y="159676"/>
                    <a:pt x="188350" y="173267"/>
                    <a:pt x="188350" y="188349"/>
                  </a:cubicBezTo>
                  <a:cubicBezTo>
                    <a:pt x="188350" y="220982"/>
                    <a:pt x="214807" y="247439"/>
                    <a:pt x="247440" y="247439"/>
                  </a:cubicBezTo>
                  <a:cubicBezTo>
                    <a:pt x="261370" y="247439"/>
                    <a:pt x="274015" y="242402"/>
                    <a:pt x="284120" y="234336"/>
                  </a:cubicBezTo>
                  <a:cubicBezTo>
                    <a:pt x="295908" y="259464"/>
                    <a:pt x="321243" y="276984"/>
                    <a:pt x="350847" y="276984"/>
                  </a:cubicBezTo>
                  <a:cubicBezTo>
                    <a:pt x="391649" y="276984"/>
                    <a:pt x="424710" y="243924"/>
                    <a:pt x="424710" y="203122"/>
                  </a:cubicBezTo>
                  <a:cubicBezTo>
                    <a:pt x="424710" y="195736"/>
                    <a:pt x="423292" y="188733"/>
                    <a:pt x="421283" y="182012"/>
                  </a:cubicBezTo>
                  <a:cubicBezTo>
                    <a:pt x="424222" y="180550"/>
                    <a:pt x="427059" y="178939"/>
                    <a:pt x="429688" y="177019"/>
                  </a:cubicBezTo>
                  <a:cubicBezTo>
                    <a:pt x="426601" y="185173"/>
                    <a:pt x="424710" y="193904"/>
                    <a:pt x="424710" y="203122"/>
                  </a:cubicBezTo>
                  <a:cubicBezTo>
                    <a:pt x="424710" y="243924"/>
                    <a:pt x="457771" y="276984"/>
                    <a:pt x="498573" y="276984"/>
                  </a:cubicBezTo>
                  <a:cubicBezTo>
                    <a:pt x="539374" y="276984"/>
                    <a:pt x="572435" y="243924"/>
                    <a:pt x="572435" y="203122"/>
                  </a:cubicBezTo>
                  <a:cubicBezTo>
                    <a:pt x="572435" y="162320"/>
                    <a:pt x="539374" y="129259"/>
                    <a:pt x="498573" y="129259"/>
                  </a:cubicBezTo>
                  <a:close/>
                  <a:moveTo>
                    <a:pt x="40624" y="129259"/>
                  </a:moveTo>
                  <a:cubicBezTo>
                    <a:pt x="24316" y="129259"/>
                    <a:pt x="11079" y="142496"/>
                    <a:pt x="11079" y="158804"/>
                  </a:cubicBezTo>
                  <a:cubicBezTo>
                    <a:pt x="11079" y="175113"/>
                    <a:pt x="24316" y="188349"/>
                    <a:pt x="40624" y="188349"/>
                  </a:cubicBezTo>
                  <a:cubicBezTo>
                    <a:pt x="56933" y="188349"/>
                    <a:pt x="70169" y="175113"/>
                    <a:pt x="70169" y="158804"/>
                  </a:cubicBezTo>
                  <a:cubicBezTo>
                    <a:pt x="70169" y="142496"/>
                    <a:pt x="56933" y="129259"/>
                    <a:pt x="40624" y="129259"/>
                  </a:cubicBezTo>
                  <a:close/>
                </a:path>
              </a:pathLst>
            </a:custGeom>
            <a:solidFill>
              <a:srgbClr val="FFCC6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951230ED-5188-4AE5-9571-CF6E9A187A95}"/>
                </a:ext>
              </a:extLst>
            </p:cNvPr>
            <p:cNvSpPr/>
            <p:nvPr/>
          </p:nvSpPr>
          <p:spPr>
            <a:xfrm>
              <a:off x="1286835" y="1681313"/>
              <a:ext cx="664763" cy="546583"/>
            </a:xfrm>
            <a:custGeom>
              <a:avLst/>
              <a:gdLst>
                <a:gd name="connsiteX0" fmla="*/ 545003 w 664763"/>
                <a:gd name="connsiteY0" fmla="*/ 40624 h 546582"/>
                <a:gd name="connsiteX1" fmla="*/ 545003 w 664763"/>
                <a:gd name="connsiteY1" fmla="*/ 11079 h 546582"/>
                <a:gd name="connsiteX2" fmla="*/ 336075 w 664763"/>
                <a:gd name="connsiteY2" fmla="*/ 11079 h 546582"/>
                <a:gd name="connsiteX3" fmla="*/ 127147 w 664763"/>
                <a:gd name="connsiteY3" fmla="*/ 11079 h 546582"/>
                <a:gd name="connsiteX4" fmla="*/ 127147 w 664763"/>
                <a:gd name="connsiteY4" fmla="*/ 40624 h 546582"/>
                <a:gd name="connsiteX5" fmla="*/ 11079 w 664763"/>
                <a:gd name="connsiteY5" fmla="*/ 542889 h 546582"/>
                <a:gd name="connsiteX6" fmla="*/ 336075 w 664763"/>
                <a:gd name="connsiteY6" fmla="*/ 542889 h 546582"/>
                <a:gd name="connsiteX7" fmla="*/ 661070 w 664763"/>
                <a:gd name="connsiteY7" fmla="*/ 542889 h 546582"/>
                <a:gd name="connsiteX8" fmla="*/ 545003 w 664763"/>
                <a:gd name="connsiteY8" fmla="*/ 40624 h 546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4763" h="546582">
                  <a:moveTo>
                    <a:pt x="545003" y="40624"/>
                  </a:moveTo>
                  <a:lnTo>
                    <a:pt x="545003" y="11079"/>
                  </a:lnTo>
                  <a:lnTo>
                    <a:pt x="336075" y="11079"/>
                  </a:lnTo>
                  <a:lnTo>
                    <a:pt x="127147" y="11079"/>
                  </a:lnTo>
                  <a:lnTo>
                    <a:pt x="127147" y="40624"/>
                  </a:lnTo>
                  <a:cubicBezTo>
                    <a:pt x="127147" y="40624"/>
                    <a:pt x="144549" y="373006"/>
                    <a:pt x="11079" y="542889"/>
                  </a:cubicBezTo>
                  <a:lnTo>
                    <a:pt x="336075" y="542889"/>
                  </a:lnTo>
                  <a:lnTo>
                    <a:pt x="661070" y="542889"/>
                  </a:lnTo>
                  <a:cubicBezTo>
                    <a:pt x="527586" y="373006"/>
                    <a:pt x="545003" y="40624"/>
                    <a:pt x="545003" y="4062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946AF5D-495F-4FC2-842D-FCBB6D1A6BE0}"/>
                </a:ext>
              </a:extLst>
            </p:cNvPr>
            <p:cNvSpPr/>
            <p:nvPr/>
          </p:nvSpPr>
          <p:spPr>
            <a:xfrm>
              <a:off x="1227745" y="2213123"/>
              <a:ext cx="782943" cy="132953"/>
            </a:xfrm>
            <a:custGeom>
              <a:avLst/>
              <a:gdLst>
                <a:gd name="connsiteX0" fmla="*/ 720160 w 782943"/>
                <a:gd name="connsiteY0" fmla="*/ 11079 h 132952"/>
                <a:gd name="connsiteX1" fmla="*/ 70169 w 782943"/>
                <a:gd name="connsiteY1" fmla="*/ 11079 h 132952"/>
                <a:gd name="connsiteX2" fmla="*/ 11079 w 782943"/>
                <a:gd name="connsiteY2" fmla="*/ 70169 h 132952"/>
                <a:gd name="connsiteX3" fmla="*/ 70169 w 782943"/>
                <a:gd name="connsiteY3" fmla="*/ 129259 h 132952"/>
                <a:gd name="connsiteX4" fmla="*/ 720160 w 782943"/>
                <a:gd name="connsiteY4" fmla="*/ 129259 h 132952"/>
                <a:gd name="connsiteX5" fmla="*/ 779250 w 782943"/>
                <a:gd name="connsiteY5" fmla="*/ 70169 h 132952"/>
                <a:gd name="connsiteX6" fmla="*/ 720160 w 782943"/>
                <a:gd name="connsiteY6" fmla="*/ 11079 h 1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2943" h="132952">
                  <a:moveTo>
                    <a:pt x="720160" y="11079"/>
                  </a:moveTo>
                  <a:lnTo>
                    <a:pt x="70169" y="11079"/>
                  </a:lnTo>
                  <a:cubicBezTo>
                    <a:pt x="37537" y="11079"/>
                    <a:pt x="11079" y="37537"/>
                    <a:pt x="11079" y="70169"/>
                  </a:cubicBezTo>
                  <a:cubicBezTo>
                    <a:pt x="11079" y="102802"/>
                    <a:pt x="37537" y="129259"/>
                    <a:pt x="70169" y="129259"/>
                  </a:cubicBezTo>
                  <a:lnTo>
                    <a:pt x="720160" y="129259"/>
                  </a:lnTo>
                  <a:cubicBezTo>
                    <a:pt x="752793" y="129259"/>
                    <a:pt x="779250" y="102802"/>
                    <a:pt x="779250" y="70169"/>
                  </a:cubicBezTo>
                  <a:cubicBezTo>
                    <a:pt x="779250" y="37537"/>
                    <a:pt x="752793" y="11079"/>
                    <a:pt x="720160" y="11079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FC33054B-8C6A-4995-A6B2-D43F065B1718}"/>
                </a:ext>
              </a:extLst>
            </p:cNvPr>
            <p:cNvSpPr/>
            <p:nvPr/>
          </p:nvSpPr>
          <p:spPr>
            <a:xfrm>
              <a:off x="1345925" y="1592678"/>
              <a:ext cx="546583" cy="132953"/>
            </a:xfrm>
            <a:custGeom>
              <a:avLst/>
              <a:gdLst>
                <a:gd name="connsiteX0" fmla="*/ 483800 w 546583"/>
                <a:gd name="connsiteY0" fmla="*/ 11079 h 132952"/>
                <a:gd name="connsiteX1" fmla="*/ 70169 w 546583"/>
                <a:gd name="connsiteY1" fmla="*/ 11079 h 132952"/>
                <a:gd name="connsiteX2" fmla="*/ 11079 w 546583"/>
                <a:gd name="connsiteY2" fmla="*/ 70169 h 132952"/>
                <a:gd name="connsiteX3" fmla="*/ 70169 w 546583"/>
                <a:gd name="connsiteY3" fmla="*/ 129259 h 132952"/>
                <a:gd name="connsiteX4" fmla="*/ 483800 w 546583"/>
                <a:gd name="connsiteY4" fmla="*/ 129259 h 132952"/>
                <a:gd name="connsiteX5" fmla="*/ 542890 w 546583"/>
                <a:gd name="connsiteY5" fmla="*/ 70169 h 132952"/>
                <a:gd name="connsiteX6" fmla="*/ 483800 w 546583"/>
                <a:gd name="connsiteY6" fmla="*/ 11079 h 13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6583" h="132952">
                  <a:moveTo>
                    <a:pt x="483800" y="11079"/>
                  </a:moveTo>
                  <a:lnTo>
                    <a:pt x="70169" y="11079"/>
                  </a:lnTo>
                  <a:cubicBezTo>
                    <a:pt x="37537" y="11079"/>
                    <a:pt x="11079" y="37522"/>
                    <a:pt x="11079" y="70169"/>
                  </a:cubicBezTo>
                  <a:cubicBezTo>
                    <a:pt x="11079" y="102802"/>
                    <a:pt x="37537" y="129259"/>
                    <a:pt x="70169" y="129259"/>
                  </a:cubicBezTo>
                  <a:lnTo>
                    <a:pt x="483800" y="129259"/>
                  </a:lnTo>
                  <a:cubicBezTo>
                    <a:pt x="516432" y="129259"/>
                    <a:pt x="542890" y="102802"/>
                    <a:pt x="542890" y="70169"/>
                  </a:cubicBezTo>
                  <a:cubicBezTo>
                    <a:pt x="542890" y="37522"/>
                    <a:pt x="516432" y="11079"/>
                    <a:pt x="483800" y="11079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FF43D19-3B83-4FC0-802E-8B14F397DDD0}"/>
              </a:ext>
            </a:extLst>
          </p:cNvPr>
          <p:cNvGrpSpPr/>
          <p:nvPr/>
        </p:nvGrpSpPr>
        <p:grpSpPr>
          <a:xfrm>
            <a:off x="4199900" y="1310016"/>
            <a:ext cx="881878" cy="1132908"/>
            <a:chOff x="4282760" y="1392322"/>
            <a:chExt cx="799018" cy="1026461"/>
          </a:xfrm>
        </p:grpSpPr>
        <p:grpSp>
          <p:nvGrpSpPr>
            <p:cNvPr id="73" name="그래픽 69">
              <a:extLst>
                <a:ext uri="{FF2B5EF4-FFF2-40B4-BE49-F238E27FC236}">
                  <a16:creationId xmlns:a16="http://schemas.microsoft.com/office/drawing/2014/main" id="{D4043873-8FF9-4EC6-8FF4-9FC8E1EE5F10}"/>
                </a:ext>
              </a:extLst>
            </p:cNvPr>
            <p:cNvGrpSpPr/>
            <p:nvPr/>
          </p:nvGrpSpPr>
          <p:grpSpPr>
            <a:xfrm>
              <a:off x="4282760" y="1618391"/>
              <a:ext cx="578480" cy="800392"/>
              <a:chOff x="3841559" y="1117222"/>
              <a:chExt cx="1278982" cy="1769613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87EA536D-B238-4950-A586-156378B1C5F7}"/>
                  </a:ext>
                </a:extLst>
              </p:cNvPr>
              <p:cNvSpPr/>
              <p:nvPr/>
            </p:nvSpPr>
            <p:spPr>
              <a:xfrm>
                <a:off x="3841559" y="1117222"/>
                <a:ext cx="1278982" cy="1535533"/>
              </a:xfrm>
              <a:custGeom>
                <a:avLst/>
                <a:gdLst>
                  <a:gd name="connsiteX0" fmla="*/ 639785 w 1278982"/>
                  <a:gd name="connsiteY0" fmla="*/ 2830 h 1535533"/>
                  <a:gd name="connsiteX1" fmla="*/ 1276741 w 1278982"/>
                  <a:gd name="connsiteY1" fmla="*/ 639763 h 1535533"/>
                  <a:gd name="connsiteX2" fmla="*/ 949163 w 1278982"/>
                  <a:gd name="connsiteY2" fmla="*/ 1536450 h 1535533"/>
                  <a:gd name="connsiteX3" fmla="*/ 330408 w 1278982"/>
                  <a:gd name="connsiteY3" fmla="*/ 1536450 h 1535533"/>
                  <a:gd name="connsiteX4" fmla="*/ 2830 w 1278982"/>
                  <a:gd name="connsiteY4" fmla="*/ 639763 h 1535533"/>
                  <a:gd name="connsiteX5" fmla="*/ 639785 w 1278982"/>
                  <a:gd name="connsiteY5" fmla="*/ 2830 h 1535533"/>
                  <a:gd name="connsiteX6" fmla="*/ 639785 w 1278982"/>
                  <a:gd name="connsiteY6" fmla="*/ 2830 h 1535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8982" h="1535533">
                    <a:moveTo>
                      <a:pt x="639785" y="2830"/>
                    </a:moveTo>
                    <a:cubicBezTo>
                      <a:pt x="991551" y="2830"/>
                      <a:pt x="1276741" y="287997"/>
                      <a:pt x="1276741" y="639763"/>
                    </a:cubicBezTo>
                    <a:cubicBezTo>
                      <a:pt x="1276741" y="1138966"/>
                      <a:pt x="949163" y="927519"/>
                      <a:pt x="949163" y="1536450"/>
                    </a:cubicBezTo>
                    <a:lnTo>
                      <a:pt x="330408" y="1536450"/>
                    </a:lnTo>
                    <a:cubicBezTo>
                      <a:pt x="330408" y="927519"/>
                      <a:pt x="2830" y="1138966"/>
                      <a:pt x="2830" y="639763"/>
                    </a:cubicBezTo>
                    <a:cubicBezTo>
                      <a:pt x="2830" y="287997"/>
                      <a:pt x="288016" y="2830"/>
                      <a:pt x="639785" y="2830"/>
                    </a:cubicBezTo>
                    <a:lnTo>
                      <a:pt x="639785" y="2830"/>
                    </a:lnTo>
                    <a:close/>
                  </a:path>
                </a:pathLst>
              </a:custGeom>
              <a:solidFill>
                <a:srgbClr val="FEBF1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49F60626-65F8-49EA-8698-4F0A9A641405}"/>
                  </a:ext>
                </a:extLst>
              </p:cNvPr>
              <p:cNvSpPr/>
              <p:nvPr/>
            </p:nvSpPr>
            <p:spPr>
              <a:xfrm>
                <a:off x="4344006" y="2796288"/>
                <a:ext cx="271642" cy="90547"/>
              </a:xfrm>
              <a:custGeom>
                <a:avLst/>
                <a:gdLst>
                  <a:gd name="connsiteX0" fmla="*/ 7459 w 271642"/>
                  <a:gd name="connsiteY0" fmla="*/ 2830 h 90547"/>
                  <a:gd name="connsiteX1" fmla="*/ 267156 w 271642"/>
                  <a:gd name="connsiteY1" fmla="*/ 2830 h 90547"/>
                  <a:gd name="connsiteX2" fmla="*/ 271838 w 271642"/>
                  <a:gd name="connsiteY2" fmla="*/ 7893 h 90547"/>
                  <a:gd name="connsiteX3" fmla="*/ 271838 w 271642"/>
                  <a:gd name="connsiteY3" fmla="*/ 82817 h 90547"/>
                  <a:gd name="connsiteX4" fmla="*/ 267156 w 271642"/>
                  <a:gd name="connsiteY4" fmla="*/ 87929 h 90547"/>
                  <a:gd name="connsiteX5" fmla="*/ 7459 w 271642"/>
                  <a:gd name="connsiteY5" fmla="*/ 87929 h 90547"/>
                  <a:gd name="connsiteX6" fmla="*/ 2830 w 271642"/>
                  <a:gd name="connsiteY6" fmla="*/ 82817 h 90547"/>
                  <a:gd name="connsiteX7" fmla="*/ 2830 w 271642"/>
                  <a:gd name="connsiteY7" fmla="*/ 7893 h 90547"/>
                  <a:gd name="connsiteX8" fmla="*/ 7459 w 271642"/>
                  <a:gd name="connsiteY8" fmla="*/ 2830 h 90547"/>
                  <a:gd name="connsiteX9" fmla="*/ 7459 w 271642"/>
                  <a:gd name="connsiteY9" fmla="*/ 2830 h 90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1642" h="90547">
                    <a:moveTo>
                      <a:pt x="7459" y="2830"/>
                    </a:moveTo>
                    <a:lnTo>
                      <a:pt x="267156" y="2830"/>
                    </a:lnTo>
                    <a:cubicBezTo>
                      <a:pt x="269722" y="2830"/>
                      <a:pt x="271838" y="5108"/>
                      <a:pt x="271838" y="7893"/>
                    </a:cubicBezTo>
                    <a:lnTo>
                      <a:pt x="271838" y="82817"/>
                    </a:lnTo>
                    <a:cubicBezTo>
                      <a:pt x="271838" y="85647"/>
                      <a:pt x="269718" y="87929"/>
                      <a:pt x="267156" y="87929"/>
                    </a:cubicBezTo>
                    <a:lnTo>
                      <a:pt x="7459" y="87929"/>
                    </a:lnTo>
                    <a:cubicBezTo>
                      <a:pt x="4852" y="87929"/>
                      <a:pt x="2830" y="85647"/>
                      <a:pt x="2830" y="82817"/>
                    </a:cubicBezTo>
                    <a:lnTo>
                      <a:pt x="2830" y="7893"/>
                    </a:lnTo>
                    <a:cubicBezTo>
                      <a:pt x="2833" y="5108"/>
                      <a:pt x="4852" y="2830"/>
                      <a:pt x="7459" y="2830"/>
                    </a:cubicBezTo>
                    <a:lnTo>
                      <a:pt x="7459" y="2830"/>
                    </a:lnTo>
                    <a:close/>
                  </a:path>
                </a:pathLst>
              </a:custGeom>
              <a:solidFill>
                <a:srgbClr val="6F757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CA632D7-68AE-4B1C-A5DA-CEFFCE1D9796}"/>
                  </a:ext>
                </a:extLst>
              </p:cNvPr>
              <p:cNvSpPr/>
              <p:nvPr/>
            </p:nvSpPr>
            <p:spPr>
              <a:xfrm>
                <a:off x="4246615" y="2706698"/>
                <a:ext cx="467828" cy="105639"/>
              </a:xfrm>
              <a:custGeom>
                <a:avLst/>
                <a:gdLst>
                  <a:gd name="connsiteX0" fmla="*/ 10798 w 467828"/>
                  <a:gd name="connsiteY0" fmla="*/ 2830 h 105638"/>
                  <a:gd name="connsiteX1" fmla="*/ 458596 w 467828"/>
                  <a:gd name="connsiteY1" fmla="*/ 2830 h 105638"/>
                  <a:gd name="connsiteX2" fmla="*/ 466625 w 467828"/>
                  <a:gd name="connsiteY2" fmla="*/ 9006 h 105638"/>
                  <a:gd name="connsiteX3" fmla="*/ 466625 w 467828"/>
                  <a:gd name="connsiteY3" fmla="*/ 100364 h 105638"/>
                  <a:gd name="connsiteX4" fmla="*/ 458596 w 467828"/>
                  <a:gd name="connsiteY4" fmla="*/ 106563 h 105638"/>
                  <a:gd name="connsiteX5" fmla="*/ 10798 w 467828"/>
                  <a:gd name="connsiteY5" fmla="*/ 106563 h 105638"/>
                  <a:gd name="connsiteX6" fmla="*/ 2830 w 467828"/>
                  <a:gd name="connsiteY6" fmla="*/ 100364 h 105638"/>
                  <a:gd name="connsiteX7" fmla="*/ 2830 w 467828"/>
                  <a:gd name="connsiteY7" fmla="*/ 9006 h 105638"/>
                  <a:gd name="connsiteX8" fmla="*/ 10798 w 467828"/>
                  <a:gd name="connsiteY8" fmla="*/ 2830 h 105638"/>
                  <a:gd name="connsiteX9" fmla="*/ 10798 w 467828"/>
                  <a:gd name="connsiteY9" fmla="*/ 2830 h 105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7828" h="105638">
                    <a:moveTo>
                      <a:pt x="10798" y="2830"/>
                    </a:moveTo>
                    <a:lnTo>
                      <a:pt x="458596" y="2830"/>
                    </a:lnTo>
                    <a:cubicBezTo>
                      <a:pt x="462980" y="2830"/>
                      <a:pt x="466625" y="5606"/>
                      <a:pt x="466625" y="9006"/>
                    </a:cubicBezTo>
                    <a:lnTo>
                      <a:pt x="466625" y="100364"/>
                    </a:lnTo>
                    <a:cubicBezTo>
                      <a:pt x="466625" y="103790"/>
                      <a:pt x="462980" y="106563"/>
                      <a:pt x="458596" y="106563"/>
                    </a:cubicBezTo>
                    <a:lnTo>
                      <a:pt x="10798" y="106563"/>
                    </a:lnTo>
                    <a:cubicBezTo>
                      <a:pt x="6365" y="106563"/>
                      <a:pt x="2830" y="103794"/>
                      <a:pt x="2830" y="100364"/>
                    </a:cubicBezTo>
                    <a:lnTo>
                      <a:pt x="2830" y="9006"/>
                    </a:lnTo>
                    <a:cubicBezTo>
                      <a:pt x="2830" y="5606"/>
                      <a:pt x="6369" y="2830"/>
                      <a:pt x="10798" y="2830"/>
                    </a:cubicBezTo>
                    <a:lnTo>
                      <a:pt x="10798" y="2830"/>
                    </a:lnTo>
                    <a:close/>
                  </a:path>
                </a:pathLst>
              </a:custGeom>
              <a:solidFill>
                <a:srgbClr val="787F8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FDF0772A-0774-448D-B6EB-6DA171B7A15D}"/>
                  </a:ext>
                </a:extLst>
              </p:cNvPr>
              <p:cNvSpPr/>
              <p:nvPr/>
            </p:nvSpPr>
            <p:spPr>
              <a:xfrm>
                <a:off x="4165873" y="2610258"/>
                <a:ext cx="630059" cy="124503"/>
              </a:xfrm>
              <a:custGeom>
                <a:avLst/>
                <a:gdLst>
                  <a:gd name="connsiteX0" fmla="*/ 10658 w 630059"/>
                  <a:gd name="connsiteY0" fmla="*/ 2830 h 124502"/>
                  <a:gd name="connsiteX1" fmla="*/ 620231 w 630059"/>
                  <a:gd name="connsiteY1" fmla="*/ 2830 h 124502"/>
                  <a:gd name="connsiteX2" fmla="*/ 628120 w 630059"/>
                  <a:gd name="connsiteY2" fmla="*/ 10145 h 124502"/>
                  <a:gd name="connsiteX3" fmla="*/ 628120 w 630059"/>
                  <a:gd name="connsiteY3" fmla="*/ 117259 h 124502"/>
                  <a:gd name="connsiteX4" fmla="*/ 620231 w 630059"/>
                  <a:gd name="connsiteY4" fmla="*/ 124574 h 124502"/>
                  <a:gd name="connsiteX5" fmla="*/ 10658 w 630059"/>
                  <a:gd name="connsiteY5" fmla="*/ 124574 h 124502"/>
                  <a:gd name="connsiteX6" fmla="*/ 2830 w 630059"/>
                  <a:gd name="connsiteY6" fmla="*/ 117259 h 124502"/>
                  <a:gd name="connsiteX7" fmla="*/ 2830 w 630059"/>
                  <a:gd name="connsiteY7" fmla="*/ 10145 h 124502"/>
                  <a:gd name="connsiteX8" fmla="*/ 10658 w 630059"/>
                  <a:gd name="connsiteY8" fmla="*/ 2830 h 124502"/>
                  <a:gd name="connsiteX9" fmla="*/ 10658 w 630059"/>
                  <a:gd name="connsiteY9" fmla="*/ 2830 h 124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30059" h="124502">
                    <a:moveTo>
                      <a:pt x="10658" y="2830"/>
                    </a:moveTo>
                    <a:lnTo>
                      <a:pt x="620231" y="2830"/>
                    </a:lnTo>
                    <a:cubicBezTo>
                      <a:pt x="624626" y="2830"/>
                      <a:pt x="628120" y="6078"/>
                      <a:pt x="628120" y="10145"/>
                    </a:cubicBezTo>
                    <a:lnTo>
                      <a:pt x="628120" y="117259"/>
                    </a:lnTo>
                    <a:cubicBezTo>
                      <a:pt x="628120" y="121371"/>
                      <a:pt x="624626" y="124574"/>
                      <a:pt x="620231" y="124574"/>
                    </a:cubicBezTo>
                    <a:lnTo>
                      <a:pt x="10658" y="124574"/>
                    </a:lnTo>
                    <a:cubicBezTo>
                      <a:pt x="6312" y="124574"/>
                      <a:pt x="2830" y="121368"/>
                      <a:pt x="2830" y="117259"/>
                    </a:cubicBezTo>
                    <a:lnTo>
                      <a:pt x="2830" y="10145"/>
                    </a:lnTo>
                    <a:cubicBezTo>
                      <a:pt x="2830" y="6078"/>
                      <a:pt x="6312" y="2830"/>
                      <a:pt x="10658" y="2830"/>
                    </a:cubicBezTo>
                    <a:lnTo>
                      <a:pt x="10658" y="2830"/>
                    </a:lnTo>
                    <a:close/>
                  </a:path>
                </a:pathLst>
              </a:custGeom>
              <a:solidFill>
                <a:srgbClr val="8D959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D30F0818-B75D-4618-A59C-4C19745BFDDB}"/>
                  </a:ext>
                </a:extLst>
              </p:cNvPr>
              <p:cNvSpPr/>
              <p:nvPr/>
            </p:nvSpPr>
            <p:spPr>
              <a:xfrm>
                <a:off x="3946066" y="1270565"/>
                <a:ext cx="354644" cy="754562"/>
              </a:xfrm>
              <a:custGeom>
                <a:avLst/>
                <a:gdLst>
                  <a:gd name="connsiteX0" fmla="*/ 70608 w 354644"/>
                  <a:gd name="connsiteY0" fmla="*/ 330614 h 754561"/>
                  <a:gd name="connsiteX1" fmla="*/ 352621 w 354644"/>
                  <a:gd name="connsiteY1" fmla="*/ 13803 h 754561"/>
                  <a:gd name="connsiteX2" fmla="*/ 337417 w 354644"/>
                  <a:gd name="connsiteY2" fmla="*/ 7329 h 754561"/>
                  <a:gd name="connsiteX3" fmla="*/ 39214 w 354644"/>
                  <a:gd name="connsiteY3" fmla="*/ 320491 h 754561"/>
                  <a:gd name="connsiteX4" fmla="*/ 98115 w 354644"/>
                  <a:gd name="connsiteY4" fmla="*/ 748845 h 754561"/>
                  <a:gd name="connsiteX5" fmla="*/ 114270 w 354644"/>
                  <a:gd name="connsiteY5" fmla="*/ 752519 h 754561"/>
                  <a:gd name="connsiteX6" fmla="*/ 70608 w 354644"/>
                  <a:gd name="connsiteY6" fmla="*/ 330614 h 754561"/>
                  <a:gd name="connsiteX7" fmla="*/ 70608 w 354644"/>
                  <a:gd name="connsiteY7" fmla="*/ 330614 h 7545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644" h="754561">
                    <a:moveTo>
                      <a:pt x="70608" y="330614"/>
                    </a:moveTo>
                    <a:cubicBezTo>
                      <a:pt x="133184" y="136827"/>
                      <a:pt x="256098" y="882"/>
                      <a:pt x="352621" y="13803"/>
                    </a:cubicBezTo>
                    <a:cubicBezTo>
                      <a:pt x="347773" y="11219"/>
                      <a:pt x="342661" y="9046"/>
                      <a:pt x="337417" y="7329"/>
                    </a:cubicBezTo>
                    <a:cubicBezTo>
                      <a:pt x="238792" y="-24476"/>
                      <a:pt x="105318" y="115718"/>
                      <a:pt x="39214" y="320491"/>
                    </a:cubicBezTo>
                    <a:cubicBezTo>
                      <a:pt x="-26814" y="525298"/>
                      <a:pt x="-506" y="717044"/>
                      <a:pt x="98115" y="748845"/>
                    </a:cubicBezTo>
                    <a:cubicBezTo>
                      <a:pt x="103416" y="750580"/>
                      <a:pt x="108804" y="751787"/>
                      <a:pt x="114270" y="752519"/>
                    </a:cubicBezTo>
                    <a:cubicBezTo>
                      <a:pt x="28386" y="706589"/>
                      <a:pt x="8096" y="524396"/>
                      <a:pt x="70608" y="330614"/>
                    </a:cubicBezTo>
                    <a:lnTo>
                      <a:pt x="70608" y="330614"/>
                    </a:lnTo>
                    <a:close/>
                  </a:path>
                </a:pathLst>
              </a:custGeom>
              <a:solidFill>
                <a:srgbClr val="FFD0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pic>
          <p:nvPicPr>
            <p:cNvPr id="72" name="그래픽 71">
              <a:extLst>
                <a:ext uri="{FF2B5EF4-FFF2-40B4-BE49-F238E27FC236}">
                  <a16:creationId xmlns:a16="http://schemas.microsoft.com/office/drawing/2014/main" id="{F6A1319A-0AE1-4F4B-9EBC-31365D993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4419054" y="1392322"/>
              <a:ext cx="662724" cy="662724"/>
            </a:xfrm>
            <a:prstGeom prst="rect">
              <a:avLst/>
            </a:prstGeom>
          </p:spPr>
        </p:pic>
        <p:pic>
          <p:nvPicPr>
            <p:cNvPr id="129" name="그래픽 128">
              <a:extLst>
                <a:ext uri="{FF2B5EF4-FFF2-40B4-BE49-F238E27FC236}">
                  <a16:creationId xmlns:a16="http://schemas.microsoft.com/office/drawing/2014/main" id="{4B738D4A-655A-4D7C-A96F-B44FDFD8F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 rot="20027935">
              <a:off x="4465065" y="1432810"/>
              <a:ext cx="367298" cy="367298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75FB5CC-501D-4636-B246-814D66815D98}"/>
              </a:ext>
            </a:extLst>
          </p:cNvPr>
          <p:cNvGrpSpPr/>
          <p:nvPr/>
        </p:nvGrpSpPr>
        <p:grpSpPr>
          <a:xfrm>
            <a:off x="6978794" y="1341154"/>
            <a:ext cx="1078910" cy="1070632"/>
            <a:chOff x="6978794" y="1396432"/>
            <a:chExt cx="1078910" cy="1070632"/>
          </a:xfrm>
        </p:grpSpPr>
        <p:grpSp>
          <p:nvGrpSpPr>
            <p:cNvPr id="92" name="그래픽 84">
              <a:extLst>
                <a:ext uri="{FF2B5EF4-FFF2-40B4-BE49-F238E27FC236}">
                  <a16:creationId xmlns:a16="http://schemas.microsoft.com/office/drawing/2014/main" id="{DCC1FA10-B667-4834-BC98-17019BA2C637}"/>
                </a:ext>
              </a:extLst>
            </p:cNvPr>
            <p:cNvGrpSpPr/>
            <p:nvPr/>
          </p:nvGrpSpPr>
          <p:grpSpPr>
            <a:xfrm>
              <a:off x="6978794" y="1396432"/>
              <a:ext cx="1078910" cy="1070632"/>
              <a:chOff x="10188416" y="4047649"/>
              <a:chExt cx="744855" cy="739140"/>
            </a:xfrm>
          </p:grpSpPr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26A90251-82FC-4BAF-A703-421A1B0E058F}"/>
                  </a:ext>
                </a:extLst>
              </p:cNvPr>
              <p:cNvSpPr/>
              <p:nvPr/>
            </p:nvSpPr>
            <p:spPr>
              <a:xfrm>
                <a:off x="10204609" y="4066699"/>
                <a:ext cx="704850" cy="704850"/>
              </a:xfrm>
              <a:custGeom>
                <a:avLst/>
                <a:gdLst>
                  <a:gd name="connsiteX0" fmla="*/ 632936 w 704850"/>
                  <a:gd name="connsiteY0" fmla="*/ 75724 h 704850"/>
                  <a:gd name="connsiteX1" fmla="*/ 203359 w 704850"/>
                  <a:gd name="connsiteY1" fmla="*/ 7144 h 704850"/>
                  <a:gd name="connsiteX2" fmla="*/ 7144 w 704850"/>
                  <a:gd name="connsiteY2" fmla="*/ 393859 h 704850"/>
                  <a:gd name="connsiteX3" fmla="*/ 314801 w 704850"/>
                  <a:gd name="connsiteY3" fmla="*/ 701516 h 704850"/>
                  <a:gd name="connsiteX4" fmla="*/ 702469 w 704850"/>
                  <a:gd name="connsiteY4" fmla="*/ 505301 h 704850"/>
                  <a:gd name="connsiteX5" fmla="*/ 632936 w 704850"/>
                  <a:gd name="connsiteY5" fmla="*/ 75724 h 704850"/>
                  <a:gd name="connsiteX6" fmla="*/ 387191 w 704850"/>
                  <a:gd name="connsiteY6" fmla="*/ 295751 h 704850"/>
                  <a:gd name="connsiteX7" fmla="*/ 34766 w 704850"/>
                  <a:gd name="connsiteY7" fmla="*/ 377666 h 704850"/>
                  <a:gd name="connsiteX8" fmla="*/ 207169 w 704850"/>
                  <a:gd name="connsiteY8" fmla="*/ 37624 h 704850"/>
                  <a:gd name="connsiteX9" fmla="*/ 387191 w 704850"/>
                  <a:gd name="connsiteY9" fmla="*/ 295751 h 704850"/>
                  <a:gd name="connsiteX10" fmla="*/ 221456 w 704850"/>
                  <a:gd name="connsiteY10" fmla="*/ 25241 h 704850"/>
                  <a:gd name="connsiteX11" fmla="*/ 607219 w 704850"/>
                  <a:gd name="connsiteY11" fmla="*/ 88106 h 704850"/>
                  <a:gd name="connsiteX12" fmla="*/ 406241 w 704850"/>
                  <a:gd name="connsiteY12" fmla="*/ 290036 h 704850"/>
                  <a:gd name="connsiteX13" fmla="*/ 221456 w 704850"/>
                  <a:gd name="connsiteY13" fmla="*/ 25241 h 704850"/>
                  <a:gd name="connsiteX14" fmla="*/ 395764 w 704850"/>
                  <a:gd name="connsiteY14" fmla="*/ 313849 h 704850"/>
                  <a:gd name="connsiteX15" fmla="*/ 312896 w 704850"/>
                  <a:gd name="connsiteY15" fmla="*/ 671989 h 704850"/>
                  <a:gd name="connsiteX16" fmla="*/ 36671 w 704850"/>
                  <a:gd name="connsiteY16" fmla="*/ 396716 h 704850"/>
                  <a:gd name="connsiteX17" fmla="*/ 395764 w 704850"/>
                  <a:gd name="connsiteY17" fmla="*/ 313849 h 704850"/>
                  <a:gd name="connsiteX18" fmla="*/ 412909 w 704850"/>
                  <a:gd name="connsiteY18" fmla="*/ 322421 h 704850"/>
                  <a:gd name="connsiteX19" fmla="*/ 671036 w 704850"/>
                  <a:gd name="connsiteY19" fmla="*/ 502444 h 704850"/>
                  <a:gd name="connsiteX20" fmla="*/ 330994 w 704850"/>
                  <a:gd name="connsiteY20" fmla="*/ 674846 h 704850"/>
                  <a:gd name="connsiteX21" fmla="*/ 412909 w 704850"/>
                  <a:gd name="connsiteY21" fmla="*/ 322421 h 704850"/>
                  <a:gd name="connsiteX22" fmla="*/ 684371 w 704850"/>
                  <a:gd name="connsiteY22" fmla="*/ 488156 h 704850"/>
                  <a:gd name="connsiteX23" fmla="*/ 419576 w 704850"/>
                  <a:gd name="connsiteY23" fmla="*/ 303371 h 704850"/>
                  <a:gd name="connsiteX24" fmla="*/ 621506 w 704850"/>
                  <a:gd name="connsiteY24" fmla="*/ 101441 h 704850"/>
                  <a:gd name="connsiteX25" fmla="*/ 684371 w 704850"/>
                  <a:gd name="connsiteY25" fmla="*/ 488156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04850" h="704850">
                    <a:moveTo>
                      <a:pt x="632936" y="75724"/>
                    </a:moveTo>
                    <a:lnTo>
                      <a:pt x="203359" y="7144"/>
                    </a:lnTo>
                    <a:lnTo>
                      <a:pt x="7144" y="393859"/>
                    </a:lnTo>
                    <a:lnTo>
                      <a:pt x="314801" y="701516"/>
                    </a:lnTo>
                    <a:lnTo>
                      <a:pt x="702469" y="505301"/>
                    </a:lnTo>
                    <a:lnTo>
                      <a:pt x="632936" y="75724"/>
                    </a:lnTo>
                    <a:close/>
                    <a:moveTo>
                      <a:pt x="387191" y="295751"/>
                    </a:moveTo>
                    <a:lnTo>
                      <a:pt x="34766" y="377666"/>
                    </a:lnTo>
                    <a:lnTo>
                      <a:pt x="207169" y="37624"/>
                    </a:lnTo>
                    <a:lnTo>
                      <a:pt x="387191" y="295751"/>
                    </a:lnTo>
                    <a:close/>
                    <a:moveTo>
                      <a:pt x="221456" y="25241"/>
                    </a:moveTo>
                    <a:lnTo>
                      <a:pt x="607219" y="88106"/>
                    </a:lnTo>
                    <a:lnTo>
                      <a:pt x="406241" y="290036"/>
                    </a:lnTo>
                    <a:lnTo>
                      <a:pt x="221456" y="25241"/>
                    </a:lnTo>
                    <a:close/>
                    <a:moveTo>
                      <a:pt x="395764" y="313849"/>
                    </a:moveTo>
                    <a:lnTo>
                      <a:pt x="312896" y="671989"/>
                    </a:lnTo>
                    <a:lnTo>
                      <a:pt x="36671" y="396716"/>
                    </a:lnTo>
                    <a:lnTo>
                      <a:pt x="395764" y="313849"/>
                    </a:lnTo>
                    <a:close/>
                    <a:moveTo>
                      <a:pt x="412909" y="322421"/>
                    </a:moveTo>
                    <a:lnTo>
                      <a:pt x="671036" y="502444"/>
                    </a:lnTo>
                    <a:lnTo>
                      <a:pt x="330994" y="674846"/>
                    </a:lnTo>
                    <a:lnTo>
                      <a:pt x="412909" y="322421"/>
                    </a:lnTo>
                    <a:close/>
                    <a:moveTo>
                      <a:pt x="684371" y="488156"/>
                    </a:moveTo>
                    <a:lnTo>
                      <a:pt x="419576" y="303371"/>
                    </a:lnTo>
                    <a:lnTo>
                      <a:pt x="621506" y="101441"/>
                    </a:lnTo>
                    <a:lnTo>
                      <a:pt x="684371" y="488156"/>
                    </a:lnTo>
                    <a:close/>
                  </a:path>
                </a:pathLst>
              </a:custGeom>
              <a:solidFill>
                <a:srgbClr val="22313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1" name="자유형: 도형 100">
                <a:extLst>
                  <a:ext uri="{FF2B5EF4-FFF2-40B4-BE49-F238E27FC236}">
                    <a16:creationId xmlns:a16="http://schemas.microsoft.com/office/drawing/2014/main" id="{AB36625D-AC40-4651-9EBE-5DBC5000F1CA}"/>
                  </a:ext>
                </a:extLst>
              </p:cNvPr>
              <p:cNvSpPr/>
              <p:nvPr/>
            </p:nvSpPr>
            <p:spPr>
              <a:xfrm>
                <a:off x="10780871" y="411527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solidFill>
                <a:srgbClr val="E67E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2" name="자유형: 도형 101">
                <a:extLst>
                  <a:ext uri="{FF2B5EF4-FFF2-40B4-BE49-F238E27FC236}">
                    <a16:creationId xmlns:a16="http://schemas.microsoft.com/office/drawing/2014/main" id="{35A61330-4617-46DF-9F2C-657DE439AA06}"/>
                  </a:ext>
                </a:extLst>
              </p:cNvPr>
              <p:cNvSpPr/>
              <p:nvPr/>
            </p:nvSpPr>
            <p:spPr>
              <a:xfrm>
                <a:off x="10847546" y="4519136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solidFill>
                <a:srgbClr val="26A6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3" name="자유형: 도형 102">
                <a:extLst>
                  <a:ext uri="{FF2B5EF4-FFF2-40B4-BE49-F238E27FC236}">
                    <a16:creationId xmlns:a16="http://schemas.microsoft.com/office/drawing/2014/main" id="{2CF9B6D7-AC3D-4B34-9266-AF81EBBEFCC6}"/>
                  </a:ext>
                </a:extLst>
              </p:cNvPr>
              <p:cNvSpPr/>
              <p:nvPr/>
            </p:nvSpPr>
            <p:spPr>
              <a:xfrm>
                <a:off x="10477976" y="4701064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solidFill>
                <a:srgbClr val="E67E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636E629E-170C-4874-BA3B-175D8F71E66C}"/>
                  </a:ext>
                </a:extLst>
              </p:cNvPr>
              <p:cNvSpPr/>
              <p:nvPr/>
            </p:nvSpPr>
            <p:spPr>
              <a:xfrm>
                <a:off x="10188416" y="4411504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solidFill>
                <a:srgbClr val="26A65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0" name="자유형: 도형 109">
                <a:extLst>
                  <a:ext uri="{FF2B5EF4-FFF2-40B4-BE49-F238E27FC236}">
                    <a16:creationId xmlns:a16="http://schemas.microsoft.com/office/drawing/2014/main" id="{18298C9C-2863-40C3-88FC-FCD4C28A38EA}"/>
                  </a:ext>
                </a:extLst>
              </p:cNvPr>
              <p:cNvSpPr/>
              <p:nvPr/>
            </p:nvSpPr>
            <p:spPr>
              <a:xfrm>
                <a:off x="10377011" y="4047649"/>
                <a:ext cx="85725" cy="85725"/>
              </a:xfrm>
              <a:custGeom>
                <a:avLst/>
                <a:gdLst>
                  <a:gd name="connsiteX0" fmla="*/ 83344 w 85725"/>
                  <a:gd name="connsiteY0" fmla="*/ 45244 h 85725"/>
                  <a:gd name="connsiteX1" fmla="*/ 45244 w 85725"/>
                  <a:gd name="connsiteY1" fmla="*/ 83344 h 85725"/>
                  <a:gd name="connsiteX2" fmla="*/ 7144 w 85725"/>
                  <a:gd name="connsiteY2" fmla="*/ 45244 h 85725"/>
                  <a:gd name="connsiteX3" fmla="*/ 45244 w 85725"/>
                  <a:gd name="connsiteY3" fmla="*/ 7144 h 85725"/>
                  <a:gd name="connsiteX4" fmla="*/ 83344 w 85725"/>
                  <a:gd name="connsiteY4" fmla="*/ 45244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" h="85725">
                    <a:moveTo>
                      <a:pt x="83344" y="45244"/>
                    </a:moveTo>
                    <a:cubicBezTo>
                      <a:pt x="83344" y="66286"/>
                      <a:pt x="66286" y="83344"/>
                      <a:pt x="45244" y="83344"/>
                    </a:cubicBezTo>
                    <a:cubicBezTo>
                      <a:pt x="24202" y="83344"/>
                      <a:pt x="7144" y="66286"/>
                      <a:pt x="7144" y="45244"/>
                    </a:cubicBezTo>
                    <a:cubicBezTo>
                      <a:pt x="7144" y="24202"/>
                      <a:pt x="24202" y="7144"/>
                      <a:pt x="45244" y="7144"/>
                    </a:cubicBezTo>
                    <a:cubicBezTo>
                      <a:pt x="66286" y="7144"/>
                      <a:pt x="83344" y="24202"/>
                      <a:pt x="83344" y="45244"/>
                    </a:cubicBezTo>
                    <a:close/>
                  </a:path>
                </a:pathLst>
              </a:custGeom>
              <a:solidFill>
                <a:srgbClr val="E67E2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62D6CD94-D9E8-4556-BD4F-0C9849A0B57D}"/>
                  </a:ext>
                </a:extLst>
              </p:cNvPr>
              <p:cNvSpPr/>
              <p:nvPr/>
            </p:nvSpPr>
            <p:spPr>
              <a:xfrm>
                <a:off x="10517981" y="4295299"/>
                <a:ext cx="161925" cy="161925"/>
              </a:xfrm>
              <a:custGeom>
                <a:avLst/>
                <a:gdLst>
                  <a:gd name="connsiteX0" fmla="*/ 159544 w 161925"/>
                  <a:gd name="connsiteY0" fmla="*/ 83344 h 161925"/>
                  <a:gd name="connsiteX1" fmla="*/ 83344 w 161925"/>
                  <a:gd name="connsiteY1" fmla="*/ 159544 h 161925"/>
                  <a:gd name="connsiteX2" fmla="*/ 7144 w 161925"/>
                  <a:gd name="connsiteY2" fmla="*/ 83344 h 161925"/>
                  <a:gd name="connsiteX3" fmla="*/ 83344 w 161925"/>
                  <a:gd name="connsiteY3" fmla="*/ 7144 h 161925"/>
                  <a:gd name="connsiteX4" fmla="*/ 159544 w 161925"/>
                  <a:gd name="connsiteY4" fmla="*/ 83344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925" h="161925">
                    <a:moveTo>
                      <a:pt x="159544" y="83344"/>
                    </a:moveTo>
                    <a:cubicBezTo>
                      <a:pt x="159544" y="125428"/>
                      <a:pt x="125428" y="159544"/>
                      <a:pt x="83344" y="159544"/>
                    </a:cubicBezTo>
                    <a:cubicBezTo>
                      <a:pt x="41260" y="159544"/>
                      <a:pt x="7144" y="125428"/>
                      <a:pt x="7144" y="83344"/>
                    </a:cubicBezTo>
                    <a:cubicBezTo>
                      <a:pt x="7144" y="41260"/>
                      <a:pt x="41260" y="7144"/>
                      <a:pt x="83344" y="7144"/>
                    </a:cubicBezTo>
                    <a:cubicBezTo>
                      <a:pt x="125428" y="7144"/>
                      <a:pt x="159544" y="41260"/>
                      <a:pt x="159544" y="83344"/>
                    </a:cubicBezTo>
                    <a:close/>
                  </a:path>
                </a:pathLst>
              </a:custGeom>
              <a:solidFill>
                <a:srgbClr val="22A7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pic>
          <p:nvPicPr>
            <p:cNvPr id="87" name="그래픽 86">
              <a:extLst>
                <a:ext uri="{FF2B5EF4-FFF2-40B4-BE49-F238E27FC236}">
                  <a16:creationId xmlns:a16="http://schemas.microsoft.com/office/drawing/2014/main" id="{10E4A640-9A0C-4DC6-87D6-2DD237B41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7279890" y="1609982"/>
              <a:ext cx="571332" cy="571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92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_나눔바른고딕">
      <a:majorFont>
        <a:latin typeface="나눔스퀘어 Bold"/>
        <a:ea typeface="나눔스퀘어 Bold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스퀘어_나눔바른고딕">
      <a:majorFont>
        <a:latin typeface="나눔스퀘어 Bold"/>
        <a:ea typeface="나눔스퀘어 Bold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256</Words>
  <Application>Microsoft Office PowerPoint</Application>
  <PresentationFormat>화면 슬라이드 쇼(4:3)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나눔고딕</vt:lpstr>
      <vt:lpstr>나눔바른고딕</vt:lpstr>
      <vt:lpstr>나눔스퀘어 Bold</vt:lpstr>
      <vt:lpstr>나눔스퀘어 ExtraBold</vt:lpstr>
      <vt:lpstr>맑은 고딕</vt:lpstr>
      <vt:lpstr>함초롬돋움</vt:lpstr>
      <vt:lpstr>함초롬바탕</vt:lpstr>
      <vt:lpstr>Arial</vt:lpstr>
      <vt:lpstr>Wingdings</vt:lpstr>
      <vt:lpstr>Office 테마</vt:lpstr>
      <vt:lpstr>1_Office 테마</vt:lpstr>
      <vt:lpstr>PowerPoint 프레젠테이션</vt:lpstr>
      <vt:lpstr>PowerPoint 프레젠테이션</vt:lpstr>
      <vt:lpstr>다. 최근 에너지정책방향(’17 산업통상자원부 업무보고)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성용 박</dc:creator>
  <cp:lastModifiedBy>user</cp:lastModifiedBy>
  <cp:revision>15</cp:revision>
  <dcterms:created xsi:type="dcterms:W3CDTF">2018-06-12T00:47:26Z</dcterms:created>
  <dcterms:modified xsi:type="dcterms:W3CDTF">2020-04-15T06:08:28Z</dcterms:modified>
</cp:coreProperties>
</file>