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5" r:id="rId2"/>
    <p:sldId id="266" r:id="rId3"/>
    <p:sldId id="291" r:id="rId4"/>
    <p:sldId id="257" r:id="rId5"/>
    <p:sldId id="276" r:id="rId6"/>
    <p:sldId id="277" r:id="rId7"/>
    <p:sldId id="292" r:id="rId8"/>
    <p:sldId id="293" r:id="rId9"/>
    <p:sldId id="283" r:id="rId10"/>
    <p:sldId id="29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A1"/>
    <a:srgbClr val="FEE1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80339" autoAdjust="0"/>
  </p:normalViewPr>
  <p:slideViewPr>
    <p:cSldViewPr>
      <p:cViewPr varScale="1">
        <p:scale>
          <a:sx n="61" d="100"/>
          <a:sy n="61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39D-EEE9-4E8B-8167-5B97A007188F}" type="datetimeFigureOut">
              <a:rPr lang="es-AR" smtClean="0"/>
              <a:pPr/>
              <a:t>14/02/2010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7FDD-E0AA-460E-90C7-AB7D519788F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smtClean="0"/>
              <a:t>Speaker:</a:t>
            </a:r>
            <a:endParaRPr lang="es-A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7F481-BB63-486A-BAA2-F206236C2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B3408-82C6-4BAE-BFEB-F27C32C4765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D362C-9383-4087-9163-6C4FED16849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1E72F-1448-40AC-AA0C-A38A08A777A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D2D9B-3D38-44CE-98C7-438D1B74DB2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98A70-37BD-4DBB-B756-894783C42D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D875C-CD9B-4033-B1E4-8815819B1BE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19983-9A21-4F50-A367-076DC5569B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910F-A5E9-463C-8EA6-49EE2CC22C1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FAD83-98B8-4080-9C0D-71EAEAA53E7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D8D5-55F1-4398-A3D5-0D119234E8E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739BA6-0781-448E-BD3B-90C90259654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8001056" cy="1470025"/>
          </a:xfrm>
          <a:ln>
            <a:noFill/>
          </a:ln>
        </p:spPr>
        <p:txBody>
          <a:bodyPr/>
          <a:lstStyle/>
          <a:p>
            <a:r>
              <a:rPr lang="es-AR" sz="6000" b="1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ZooAdmin</a:t>
            </a:r>
            <a:r>
              <a:rPr lang="es-AR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600" b="1" dirty="0" smtClean="0">
                <a:solidFill>
                  <a:schemeClr val="accent6">
                    <a:lumMod val="50000"/>
                  </a:schemeClr>
                </a:solidFill>
              </a:rPr>
              <a:t>Administración Inteligente de Zoológicos</a:t>
            </a:r>
            <a:endParaRPr lang="es-AR" sz="3600" b="1" dirty="0">
              <a:ln w="18415" cmpd="sng">
                <a:solidFill>
                  <a:srgbClr val="FEF0A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56435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atin typeface="+mj-lt"/>
              </a:rPr>
              <a:t>Presentación Técnica</a:t>
            </a:r>
            <a:endParaRPr lang="es-AR" sz="3600" b="1" dirty="0">
              <a:latin typeface="+mj-lt"/>
            </a:endParaRPr>
          </a:p>
        </p:txBody>
      </p:sp>
      <p:pic>
        <p:nvPicPr>
          <p:cNvPr id="8" name="7 Imagen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721115"/>
            <a:ext cx="2857520" cy="2493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>
            <a:off x="4643438" y="3031368"/>
            <a:ext cx="1928826" cy="2143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>
                <a:solidFill>
                  <a:schemeClr val="tx1"/>
                </a:solidFill>
              </a:rPr>
              <a:t>Phidgets</a:t>
            </a:r>
            <a:r>
              <a:rPr lang="es-AR" sz="2000" dirty="0" smtClean="0">
                <a:solidFill>
                  <a:schemeClr val="tx1"/>
                </a:solidFill>
              </a:rPr>
              <a:t> C#.NET Framework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143108" y="2643182"/>
            <a:ext cx="1571636" cy="29289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Ph1070</a:t>
            </a:r>
          </a:p>
          <a:p>
            <a:pPr algn="ctr"/>
            <a:r>
              <a:rPr lang="es-AR" dirty="0" smtClean="0"/>
              <a:t>(Interfaz LAN)</a:t>
            </a:r>
            <a:endParaRPr lang="es-AR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Sensores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57950" y="2745616"/>
            <a:ext cx="2214578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IEnvironment</a:t>
            </a:r>
          </a:p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ConditionsService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6357950" y="4531566"/>
            <a:ext cx="2214578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IEnvironment</a:t>
            </a:r>
          </a:p>
          <a:p>
            <a:pPr algn="ctr"/>
            <a:r>
              <a:rPr lang="es-AR" sz="2000" dirty="0" err="1" smtClean="0">
                <a:solidFill>
                  <a:schemeClr val="tx1"/>
                </a:solidFill>
              </a:rPr>
              <a:t>ActionsService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16" name="15 Imagen" descr="Ph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643050"/>
            <a:ext cx="2786082" cy="956170"/>
          </a:xfrm>
          <a:prstGeom prst="rect">
            <a:avLst/>
          </a:prstGeom>
        </p:spPr>
      </p:pic>
      <p:sp>
        <p:nvSpPr>
          <p:cNvPr id="17" name="16 Rectángulo redondeado"/>
          <p:cNvSpPr/>
          <p:nvPr/>
        </p:nvSpPr>
        <p:spPr>
          <a:xfrm>
            <a:off x="785786" y="2786058"/>
            <a:ext cx="1428760" cy="107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Ph1125</a:t>
            </a:r>
          </a:p>
          <a:p>
            <a:pPr algn="ctr"/>
            <a:r>
              <a:rPr lang="es-AR" dirty="0" smtClean="0"/>
              <a:t>Ph1127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00034" y="3714752"/>
            <a:ext cx="14287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Entrada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785786" y="4500570"/>
            <a:ext cx="1428760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Ph3051</a:t>
            </a:r>
            <a:endParaRPr lang="es-A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00034" y="5286388"/>
            <a:ext cx="150019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Salida</a:t>
            </a:r>
          </a:p>
        </p:txBody>
      </p:sp>
      <p:cxnSp>
        <p:nvCxnSpPr>
          <p:cNvPr id="25" name="24 Conector recto de flecha"/>
          <p:cNvCxnSpPr>
            <a:stCxn id="23" idx="1"/>
            <a:endCxn id="21" idx="3"/>
          </p:cNvCxnSpPr>
          <p:nvPr/>
        </p:nvCxnSpPr>
        <p:spPr>
          <a:xfrm rot="10800000" flipV="1">
            <a:off x="3714744" y="4102937"/>
            <a:ext cx="928694" cy="4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786182" y="610072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Base de Datos</a:t>
            </a:r>
            <a:endParaRPr lang="es-AR" sz="2000" b="1" dirty="0"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00430" y="428625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Web Application</a:t>
            </a:r>
            <a:endParaRPr lang="es-AR" sz="2000" b="1" dirty="0">
              <a:latin typeface="+mj-lt"/>
            </a:endParaRPr>
          </a:p>
        </p:txBody>
      </p:sp>
      <p:pic>
        <p:nvPicPr>
          <p:cNvPr id="14" name="13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8182" y="1785926"/>
            <a:ext cx="3067222" cy="785818"/>
          </a:xfrm>
          <a:prstGeom prst="rect">
            <a:avLst/>
          </a:prstGeom>
        </p:spPr>
      </p:pic>
      <p:pic>
        <p:nvPicPr>
          <p:cNvPr id="17" name="16 Imagen" descr="logoSQLServe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3240" y="5357826"/>
            <a:ext cx="3286148" cy="678956"/>
          </a:xfrm>
          <a:prstGeom prst="rect">
            <a:avLst/>
          </a:prstGeom>
        </p:spPr>
      </p:pic>
      <p:pic>
        <p:nvPicPr>
          <p:cNvPr id="18" name="17 Imagen" descr="logoV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1785926"/>
            <a:ext cx="4890759" cy="714380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Tecnologías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10 Imagen" descr="logoAS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9124" y="3571876"/>
            <a:ext cx="1714512" cy="698505"/>
          </a:xfrm>
          <a:prstGeom prst="rect">
            <a:avLst/>
          </a:prstGeom>
        </p:spPr>
      </p:pic>
      <p:pic>
        <p:nvPicPr>
          <p:cNvPr id="20" name="19 Imagen" descr="logoASPNETMV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4613" y="3643314"/>
            <a:ext cx="1357321" cy="554399"/>
          </a:xfrm>
          <a:prstGeom prst="rect">
            <a:avLst/>
          </a:prstGeom>
        </p:spPr>
      </p:pic>
      <p:pic>
        <p:nvPicPr>
          <p:cNvPr id="21" name="20 Imagen" descr="logoII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967" y="3357562"/>
            <a:ext cx="1428759" cy="927766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8596" y="4285329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Web Server</a:t>
            </a:r>
            <a:endParaRPr lang="es-AR" sz="2000" b="1" dirty="0">
              <a:latin typeface="+mj-lt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42844" y="5214950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ADO.NET</a:t>
            </a:r>
          </a:p>
          <a:p>
            <a:pPr algn="ctr"/>
            <a:r>
              <a:rPr lang="es-AR" sz="2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Entity</a:t>
            </a:r>
            <a:r>
              <a:rPr lang="es-AR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 Framework</a:t>
            </a:r>
            <a:endParaRPr lang="es-AR" sz="2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85720" y="610072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ORM</a:t>
            </a:r>
            <a:endParaRPr lang="es-AR" sz="2000" b="1" dirty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072330" y="5357826"/>
            <a:ext cx="1571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WCF</a:t>
            </a:r>
            <a:endParaRPr lang="es-AR" sz="4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715140" y="610320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Servicios</a:t>
            </a:r>
            <a:endParaRPr lang="es-AR" sz="2000" b="1" dirty="0">
              <a:latin typeface="+mj-lt"/>
            </a:endParaRPr>
          </a:p>
        </p:txBody>
      </p:sp>
      <p:pic>
        <p:nvPicPr>
          <p:cNvPr id="27" name="26 Imagen" descr="logoJQUERY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9388" y="3643314"/>
            <a:ext cx="2214578" cy="538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28802"/>
            <a:ext cx="9144000" cy="1143000"/>
          </a:xfrm>
        </p:spPr>
        <p:txBody>
          <a:bodyPr/>
          <a:lstStyle/>
          <a:p>
            <a:r>
              <a:rPr lang="es-AR" sz="6000" b="1" dirty="0" smtClean="0"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Preguntas</a:t>
            </a:r>
            <a:endParaRPr lang="es-AR" sz="6000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 descr="C:\Users\Familia Compaq\Documents\Disenio\Icons - Illustrations\_WINDOWS VISTA ICONS\Help Question 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286124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571612"/>
            <a:ext cx="9144000" cy="1143000"/>
          </a:xfrm>
        </p:spPr>
        <p:txBody>
          <a:bodyPr/>
          <a:lstStyle/>
          <a:p>
            <a:r>
              <a:rPr lang="es-AR" sz="6000" b="1" dirty="0" smtClean="0"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Gracias!</a:t>
            </a:r>
            <a:endParaRPr lang="es-AR" sz="6000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4 Imagen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2792553"/>
            <a:ext cx="2857520" cy="2493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71422"/>
            <a:ext cx="7172348" cy="1143000"/>
          </a:xfrm>
        </p:spPr>
        <p:txBody>
          <a:bodyPr/>
          <a:lstStyle/>
          <a:p>
            <a:pPr algn="r"/>
            <a:r>
              <a:rPr lang="es-AR" sz="4800" b="1" dirty="0" smtClean="0">
                <a:ln w="12700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Agenda</a:t>
            </a:r>
            <a:endParaRPr lang="es-AR" sz="4800" b="1" dirty="0">
              <a:ln w="12700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928802"/>
            <a:ext cx="7772400" cy="4286280"/>
          </a:xfrm>
        </p:spPr>
        <p:txBody>
          <a:bodyPr/>
          <a:lstStyle/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Objetivo y Alcance</a:t>
            </a:r>
          </a:p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Casos de Uso</a:t>
            </a:r>
          </a:p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Diseño</a:t>
            </a:r>
          </a:p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Arquitectura</a:t>
            </a:r>
          </a:p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Interfaz de Entrada/Salida</a:t>
            </a:r>
          </a:p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Tecnologías</a:t>
            </a:r>
          </a:p>
          <a:p>
            <a:r>
              <a:rPr lang="es-AR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Preguntas</a:t>
            </a: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C:\Users\Familia Compaq\Documents\Disenio\vista 5728 icons png\imageres.dll_I00a5_04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85998" y="71422"/>
            <a:ext cx="6743720" cy="1143000"/>
          </a:xfrm>
        </p:spPr>
        <p:txBody>
          <a:bodyPr/>
          <a:lstStyle/>
          <a:p>
            <a:pPr algn="r"/>
            <a:r>
              <a:rPr lang="es-AR" sz="4800" b="1" dirty="0" smtClean="0">
                <a:ln w="12700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El Proyecto</a:t>
            </a:r>
            <a:endParaRPr lang="es-AR" sz="4800" b="1" dirty="0">
              <a:ln w="12700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00174"/>
            <a:ext cx="8501122" cy="2000264"/>
          </a:xfrm>
        </p:spPr>
        <p:txBody>
          <a:bodyPr/>
          <a:lstStyle/>
          <a:p>
            <a:pPr>
              <a:buNone/>
            </a:pPr>
            <a:r>
              <a:rPr lang="es-AR" dirty="0" smtClean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Objetivo</a:t>
            </a:r>
          </a:p>
          <a:p>
            <a:pPr>
              <a:spcBef>
                <a:spcPts val="0"/>
              </a:spcBef>
            </a:pPr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Automatizar las tareas de mantenimiento, como riego, iluminación, calefacción y alimentación</a:t>
            </a:r>
          </a:p>
          <a:p>
            <a:pPr>
              <a:spcBef>
                <a:spcPts val="0"/>
              </a:spcBef>
            </a:pPr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Mejorar la calidad de vida de los animales</a:t>
            </a: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428596" y="3429000"/>
            <a:ext cx="850112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Alcance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Automatizar</a:t>
            </a:r>
            <a:r>
              <a:rPr kumimoji="0" lang="es-AR" sz="2800" b="0" i="0" u="none" strike="noStrike" kern="0" cap="none" spc="0" normalizeH="0" noProof="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las acciones de riego, iluminación y calefacción de acuerdo a rangos de valores configurados por banda horaria</a:t>
            </a:r>
            <a:endParaRPr kumimoji="0" lang="es-AR" sz="2800" b="0" i="0" u="none" strike="noStrike" kern="0" cap="none" spc="0" normalizeH="0" baseline="0" noProof="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Automatizar</a:t>
            </a:r>
            <a:r>
              <a:rPr kumimoji="0" lang="es-AR" sz="2800" b="0" i="0" u="none" strike="noStrike" kern="0" cap="none" spc="0" normalizeH="0" noProof="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la alimentación de acuerdo a frecuencias configuradas</a:t>
            </a:r>
            <a:endParaRPr kumimoji="0" lang="es-AR" sz="2800" b="0" i="0" u="none" strike="noStrike" kern="0" cap="none" spc="0" normalizeH="0" baseline="0" noProof="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s-AR" sz="2800" kern="0" noProof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Notificación de estado a responsables de </a:t>
            </a:r>
            <a:r>
              <a:rPr lang="es-AR" sz="2800" kern="0" noProof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animales</a:t>
            </a:r>
            <a:endParaRPr kumimoji="0" lang="es-AR" sz="3200" b="0" i="0" u="none" strike="noStrike" kern="0" cap="none" spc="0" normalizeH="0" baseline="0" noProof="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AR" sz="3200" b="0" i="0" u="none" strike="noStrike" kern="0" cap="none" spc="0" normalizeH="0" baseline="0" noProof="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AR" sz="32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1414"/>
            <a:ext cx="885828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Casos de Uso: Administrador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786314" y="1857364"/>
            <a:ext cx="3000396" cy="1143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Configurar Estadísticas de Animales</a:t>
            </a:r>
          </a:p>
        </p:txBody>
      </p:sp>
      <p:cxnSp>
        <p:nvCxnSpPr>
          <p:cNvPr id="15" name="14 Conector recto de flecha"/>
          <p:cNvCxnSpPr>
            <a:stCxn id="25" idx="1"/>
            <a:endCxn id="10" idx="2"/>
          </p:cNvCxnSpPr>
          <p:nvPr/>
        </p:nvCxnSpPr>
        <p:spPr>
          <a:xfrm flipV="1">
            <a:off x="2214546" y="2428868"/>
            <a:ext cx="2571768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929190" y="3500438"/>
            <a:ext cx="2786082" cy="1143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Setear Condiciones de Ambientes</a:t>
            </a:r>
          </a:p>
        </p:txBody>
      </p:sp>
      <p:cxnSp>
        <p:nvCxnSpPr>
          <p:cNvPr id="35" name="34 Conector recto de flecha"/>
          <p:cNvCxnSpPr>
            <a:stCxn id="25" idx="1"/>
            <a:endCxn id="33" idx="2"/>
          </p:cNvCxnSpPr>
          <p:nvPr/>
        </p:nvCxnSpPr>
        <p:spPr>
          <a:xfrm flipV="1">
            <a:off x="2214546" y="4071942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25" idx="1"/>
            <a:endCxn id="34" idx="2"/>
          </p:cNvCxnSpPr>
          <p:nvPr/>
        </p:nvCxnSpPr>
        <p:spPr>
          <a:xfrm>
            <a:off x="2214546" y="4143380"/>
            <a:ext cx="2928958" cy="1571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5143504" y="5143512"/>
            <a:ext cx="2643206" cy="1143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Consultar Información de Animales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57224" y="471488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 smtClean="0">
                <a:latin typeface="+mj-lt"/>
              </a:rPr>
              <a:t>Administrador</a:t>
            </a:r>
            <a:endParaRPr lang="es-AR" sz="1800" b="1" dirty="0">
              <a:latin typeface="+mj-lt"/>
            </a:endParaRPr>
          </a:p>
        </p:txBody>
      </p:sp>
      <p:pic>
        <p:nvPicPr>
          <p:cNvPr id="25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214414" y="3643314"/>
            <a:ext cx="1000132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2928926" y="1714488"/>
            <a:ext cx="2643206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0" b="1" dirty="0" smtClean="0"/>
              <a:t>Alimentar</a:t>
            </a:r>
          </a:p>
        </p:txBody>
      </p:sp>
      <p:cxnSp>
        <p:nvCxnSpPr>
          <p:cNvPr id="15" name="14 Conector recto de flecha"/>
          <p:cNvCxnSpPr>
            <a:stCxn id="1026" idx="3"/>
            <a:endCxn id="10" idx="2"/>
          </p:cNvCxnSpPr>
          <p:nvPr/>
        </p:nvCxnSpPr>
        <p:spPr>
          <a:xfrm flipV="1">
            <a:off x="1482675" y="2178835"/>
            <a:ext cx="1446251" cy="419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1026" idx="3"/>
            <a:endCxn id="34" idx="2"/>
          </p:cNvCxnSpPr>
          <p:nvPr/>
        </p:nvCxnSpPr>
        <p:spPr>
          <a:xfrm>
            <a:off x="1482675" y="2598718"/>
            <a:ext cx="1231937" cy="3152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2714612" y="3571876"/>
            <a:ext cx="2571768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0" b="1" dirty="0" smtClean="0"/>
              <a:t>Controlar Ambiente</a:t>
            </a:r>
          </a:p>
        </p:txBody>
      </p:sp>
      <p:cxnSp>
        <p:nvCxnSpPr>
          <p:cNvPr id="63" name="62 Conector recto de flecha"/>
          <p:cNvCxnSpPr>
            <a:stCxn id="1026" idx="3"/>
            <a:endCxn id="55" idx="2"/>
          </p:cNvCxnSpPr>
          <p:nvPr/>
        </p:nvCxnSpPr>
        <p:spPr>
          <a:xfrm>
            <a:off x="1482675" y="2598718"/>
            <a:ext cx="1231937" cy="1437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60776" y="3105944"/>
            <a:ext cx="150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>
                <a:latin typeface="+mj-lt"/>
              </a:rPr>
              <a:t>Temporal</a:t>
            </a:r>
            <a:endParaRPr lang="es-AR" sz="1600" b="1" dirty="0">
              <a:latin typeface="+mj-lt"/>
            </a:endParaRPr>
          </a:p>
        </p:txBody>
      </p:sp>
      <p:pic>
        <p:nvPicPr>
          <p:cNvPr id="1026" name="Picture 2" descr="C:\Users\Familia Compaq\Documents\Disenio\vista 5728 icons png\miguiresource.dll_I0258_04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143116"/>
            <a:ext cx="911203" cy="91120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4" name="33 Elipse"/>
          <p:cNvSpPr/>
          <p:nvPr/>
        </p:nvSpPr>
        <p:spPr>
          <a:xfrm>
            <a:off x="2714612" y="5286388"/>
            <a:ext cx="2643206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0" b="1" dirty="0" smtClean="0"/>
              <a:t>Informar sobre Vacunación</a:t>
            </a:r>
          </a:p>
        </p:txBody>
      </p:sp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Casos de Uso: Temporal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6357950" y="2285992"/>
            <a:ext cx="2286016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0" b="1" dirty="0" smtClean="0"/>
              <a:t>Regar</a:t>
            </a:r>
          </a:p>
        </p:txBody>
      </p:sp>
      <p:sp>
        <p:nvSpPr>
          <p:cNvPr id="35" name="34 Elipse"/>
          <p:cNvSpPr/>
          <p:nvPr/>
        </p:nvSpPr>
        <p:spPr>
          <a:xfrm>
            <a:off x="6286512" y="3571876"/>
            <a:ext cx="2357454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0" b="1" dirty="0" smtClean="0"/>
              <a:t>Iluminar</a:t>
            </a:r>
          </a:p>
        </p:txBody>
      </p:sp>
      <p:sp>
        <p:nvSpPr>
          <p:cNvPr id="36" name="35 Elipse"/>
          <p:cNvSpPr/>
          <p:nvPr/>
        </p:nvSpPr>
        <p:spPr>
          <a:xfrm>
            <a:off x="6286512" y="4857760"/>
            <a:ext cx="2428892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0" b="1" dirty="0" smtClean="0"/>
              <a:t>Calefaccionar</a:t>
            </a:r>
          </a:p>
        </p:txBody>
      </p:sp>
      <p:cxnSp>
        <p:nvCxnSpPr>
          <p:cNvPr id="43" name="42 Conector recto de flecha"/>
          <p:cNvCxnSpPr>
            <a:stCxn id="55" idx="6"/>
            <a:endCxn id="33" idx="2"/>
          </p:cNvCxnSpPr>
          <p:nvPr/>
        </p:nvCxnSpPr>
        <p:spPr>
          <a:xfrm flipV="1">
            <a:off x="5286380" y="2750339"/>
            <a:ext cx="1071570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55" idx="6"/>
            <a:endCxn id="35" idx="2"/>
          </p:cNvCxnSpPr>
          <p:nvPr/>
        </p:nvCxnSpPr>
        <p:spPr>
          <a:xfrm>
            <a:off x="5286380" y="4036223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55" idx="6"/>
            <a:endCxn id="36" idx="2"/>
          </p:cNvCxnSpPr>
          <p:nvPr/>
        </p:nvCxnSpPr>
        <p:spPr>
          <a:xfrm>
            <a:off x="5286380" y="4036223"/>
            <a:ext cx="1000132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62 Conector recto"/>
          <p:cNvCxnSpPr>
            <a:stCxn id="48" idx="3"/>
            <a:endCxn id="11" idx="1"/>
          </p:cNvCxnSpPr>
          <p:nvPr/>
        </p:nvCxnSpPr>
        <p:spPr>
          <a:xfrm rot="5400000" flipH="1" flipV="1">
            <a:off x="3038436" y="3365968"/>
            <a:ext cx="1071570" cy="3036131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11 Redondear rectángulo de esquina diagonal"/>
          <p:cNvSpPr/>
          <p:nvPr/>
        </p:nvSpPr>
        <p:spPr>
          <a:xfrm>
            <a:off x="3627808" y="1705042"/>
            <a:ext cx="1785950" cy="857256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Animal</a:t>
            </a:r>
            <a:endParaRPr lang="es-AR" dirty="0"/>
          </a:p>
        </p:txBody>
      </p:sp>
      <p:sp>
        <p:nvSpPr>
          <p:cNvPr id="13" name="12 Redondear rectángulo de esquina diagonal"/>
          <p:cNvSpPr/>
          <p:nvPr/>
        </p:nvSpPr>
        <p:spPr>
          <a:xfrm>
            <a:off x="341660" y="3419554"/>
            <a:ext cx="2571736" cy="857256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HealthMeasure</a:t>
            </a:r>
            <a:endParaRPr lang="es-AR" dirty="0"/>
          </a:p>
        </p:txBody>
      </p:sp>
      <p:cxnSp>
        <p:nvCxnSpPr>
          <p:cNvPr id="23" name="22 Conector recto"/>
          <p:cNvCxnSpPr>
            <a:stCxn id="13" idx="3"/>
            <a:endCxn id="12" idx="1"/>
          </p:cNvCxnSpPr>
          <p:nvPr/>
        </p:nvCxnSpPr>
        <p:spPr>
          <a:xfrm rot="5400000" flipH="1" flipV="1">
            <a:off x="2645527" y="1544299"/>
            <a:ext cx="857256" cy="289325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1"/>
            <a:endCxn id="11" idx="3"/>
          </p:cNvCxnSpPr>
          <p:nvPr/>
        </p:nvCxnSpPr>
        <p:spPr>
          <a:xfrm rot="16200000" flipH="1">
            <a:off x="4342188" y="2740893"/>
            <a:ext cx="928694" cy="571504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47 Redondear rectángulo de esquina diagonal"/>
          <p:cNvSpPr/>
          <p:nvPr/>
        </p:nvSpPr>
        <p:spPr>
          <a:xfrm>
            <a:off x="770288" y="5419818"/>
            <a:ext cx="257173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Environment</a:t>
            </a:r>
            <a:endParaRPr lang="es-AR" dirty="0" smtClean="0"/>
          </a:p>
          <a:p>
            <a:pPr algn="ctr"/>
            <a:r>
              <a:rPr lang="es-AR" dirty="0" err="1" smtClean="0"/>
              <a:t>Measure</a:t>
            </a:r>
            <a:endParaRPr lang="es-AR" dirty="0"/>
          </a:p>
        </p:txBody>
      </p:sp>
      <p:cxnSp>
        <p:nvCxnSpPr>
          <p:cNvPr id="51" name="50 Conector recto"/>
          <p:cNvCxnSpPr>
            <a:stCxn id="11" idx="1"/>
            <a:endCxn id="14" idx="3"/>
          </p:cNvCxnSpPr>
          <p:nvPr/>
        </p:nvCxnSpPr>
        <p:spPr>
          <a:xfrm rot="5400000">
            <a:off x="4377907" y="4705438"/>
            <a:ext cx="1071570" cy="357190"/>
          </a:xfrm>
          <a:prstGeom prst="line">
            <a:avLst/>
          </a:prstGeom>
          <a:ln>
            <a:headEnd type="triangle" w="med" len="med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53 Redondear rectángulo de esquina diagonal"/>
          <p:cNvSpPr/>
          <p:nvPr/>
        </p:nvSpPr>
        <p:spPr>
          <a:xfrm>
            <a:off x="6271014" y="1705042"/>
            <a:ext cx="2428892" cy="857256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FeedingTime</a:t>
            </a:r>
            <a:endParaRPr lang="es-AR" dirty="0"/>
          </a:p>
        </p:txBody>
      </p:sp>
      <p:cxnSp>
        <p:nvCxnSpPr>
          <p:cNvPr id="68" name="67 Conector recto"/>
          <p:cNvCxnSpPr>
            <a:stCxn id="54" idx="2"/>
            <a:endCxn id="12" idx="0"/>
          </p:cNvCxnSpPr>
          <p:nvPr/>
        </p:nvCxnSpPr>
        <p:spPr>
          <a:xfrm rot="10800000">
            <a:off x="5413758" y="2133670"/>
            <a:ext cx="857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4" idx="1"/>
            <a:endCxn id="73" idx="3"/>
          </p:cNvCxnSpPr>
          <p:nvPr/>
        </p:nvCxnSpPr>
        <p:spPr>
          <a:xfrm rot="16200000" flipH="1">
            <a:off x="7360443" y="2687314"/>
            <a:ext cx="785818" cy="5357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72 Redondear rectángulo de esquina diagonal"/>
          <p:cNvSpPr/>
          <p:nvPr/>
        </p:nvSpPr>
        <p:spPr>
          <a:xfrm>
            <a:off x="7128270" y="3348116"/>
            <a:ext cx="1785950" cy="642942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Feeding</a:t>
            </a:r>
            <a:endParaRPr lang="es-AR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4056436" y="3490992"/>
            <a:ext cx="2071702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Environment</a:t>
            </a:r>
            <a:endParaRPr lang="es-AR" dirty="0"/>
          </a:p>
        </p:txBody>
      </p:sp>
      <p:sp>
        <p:nvSpPr>
          <p:cNvPr id="95" name="94 Redondear rectángulo de esquina diagonal"/>
          <p:cNvSpPr/>
          <p:nvPr/>
        </p:nvSpPr>
        <p:spPr>
          <a:xfrm>
            <a:off x="198784" y="1705042"/>
            <a:ext cx="2000264" cy="857256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+mj-lt"/>
              </a:rPr>
              <a:t>Responsable</a:t>
            </a:r>
            <a:endParaRPr lang="es-AR" dirty="0">
              <a:latin typeface="+mj-lt"/>
            </a:endParaRPr>
          </a:p>
        </p:txBody>
      </p:sp>
      <p:cxnSp>
        <p:nvCxnSpPr>
          <p:cNvPr id="96" name="95 Conector recto"/>
          <p:cNvCxnSpPr>
            <a:stCxn id="12" idx="2"/>
            <a:endCxn id="95" idx="0"/>
          </p:cNvCxnSpPr>
          <p:nvPr/>
        </p:nvCxnSpPr>
        <p:spPr>
          <a:xfrm rot="10800000">
            <a:off x="2199048" y="2133670"/>
            <a:ext cx="14287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3" name="102 CuadroTexto"/>
          <p:cNvSpPr txBox="1"/>
          <p:nvPr/>
        </p:nvSpPr>
        <p:spPr>
          <a:xfrm>
            <a:off x="2199048" y="179511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6026220" y="186315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13 Redondear rectángulo de esquina diagonal"/>
          <p:cNvSpPr/>
          <p:nvPr/>
        </p:nvSpPr>
        <p:spPr>
          <a:xfrm>
            <a:off x="3842122" y="5419818"/>
            <a:ext cx="1785950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TimeSlot</a:t>
            </a:r>
            <a:endParaRPr lang="es-AR" dirty="0"/>
          </a:p>
        </p:txBody>
      </p:sp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Diagrama de Dominio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61 Redondear rectángulo de esquina diagonal"/>
          <p:cNvSpPr/>
          <p:nvPr/>
        </p:nvSpPr>
        <p:spPr>
          <a:xfrm>
            <a:off x="6128138" y="5419818"/>
            <a:ext cx="1785950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Sensor</a:t>
            </a:r>
            <a:endParaRPr lang="es-AR" dirty="0"/>
          </a:p>
        </p:txBody>
      </p:sp>
      <p:cxnSp>
        <p:nvCxnSpPr>
          <p:cNvPr id="64" name="63 Conector recto"/>
          <p:cNvCxnSpPr>
            <a:stCxn id="11" idx="1"/>
            <a:endCxn id="62" idx="3"/>
          </p:cNvCxnSpPr>
          <p:nvPr/>
        </p:nvCxnSpPr>
        <p:spPr>
          <a:xfrm rot="16200000" flipH="1">
            <a:off x="5520915" y="3919620"/>
            <a:ext cx="1071570" cy="1928826"/>
          </a:xfrm>
          <a:prstGeom prst="line">
            <a:avLst/>
          </a:prstGeom>
          <a:ln>
            <a:headEnd type="triangle" w="med" len="med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3286116" y="183242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7985526" y="299092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7628336" y="2580934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5413758" y="180747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3270618" y="2490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1341792" y="31338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4627940" y="256229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5128006" y="3133802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</a:rPr>
              <a:t>0..1</a:t>
            </a:r>
            <a:endParaRPr lang="es-AR" sz="1600" b="1" dirty="0">
              <a:ln w="10541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3770684" y="436688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4627940" y="449112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5556634" y="434824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+mj-lt"/>
              </a:rPr>
              <a:t>1</a:t>
            </a:r>
            <a:endParaRPr lang="es-AR" sz="1600" b="1" dirty="0">
              <a:ln w="10541" cmpd="sng">
                <a:noFill/>
                <a:prstDash val="solid"/>
              </a:ln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1841858" y="513406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4485064" y="51527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6985394" y="51527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+mj-lt"/>
              </a:rPr>
              <a:t>*</a:t>
            </a:r>
            <a:endParaRPr lang="es-AR" sz="1600" b="1" dirty="0">
              <a:ln w="10541" cmpd="sng">
                <a:noFill/>
                <a:prstDash val="solid"/>
              </a:ln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Arquitectura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Arquitectura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Interfaz Entrada/Salida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85786" y="3062364"/>
            <a:ext cx="185738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Entrada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571604" y="2245550"/>
            <a:ext cx="2214578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IEnvironment</a:t>
            </a:r>
          </a:p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ConditionsService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33" name="32 Imagen" descr="Hardware-Chip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112252"/>
            <a:ext cx="888252" cy="888252"/>
          </a:xfrm>
          <a:prstGeom prst="rect">
            <a:avLst/>
          </a:prstGeom>
        </p:spPr>
      </p:pic>
      <p:sp>
        <p:nvSpPr>
          <p:cNvPr id="42" name="41 CuadroTexto"/>
          <p:cNvSpPr txBox="1"/>
          <p:nvPr/>
        </p:nvSpPr>
        <p:spPr>
          <a:xfrm>
            <a:off x="785786" y="5134066"/>
            <a:ext cx="185738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Salida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1643042" y="4317252"/>
            <a:ext cx="2214578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IEnvironment</a:t>
            </a:r>
          </a:p>
          <a:p>
            <a:pPr algn="ctr"/>
            <a:r>
              <a:rPr lang="es-AR" sz="2000" dirty="0" err="1" smtClean="0">
                <a:solidFill>
                  <a:schemeClr val="tx1"/>
                </a:solidFill>
              </a:rPr>
              <a:t>ActionsService</a:t>
            </a:r>
            <a:endParaRPr lang="es-AR" sz="2000" dirty="0">
              <a:solidFill>
                <a:schemeClr val="tx1"/>
              </a:solidFill>
            </a:endParaRPr>
          </a:p>
        </p:txBody>
      </p:sp>
      <p:pic>
        <p:nvPicPr>
          <p:cNvPr id="45" name="44 Imagen" descr="Hardware-Chip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5183954"/>
            <a:ext cx="888252" cy="888252"/>
          </a:xfrm>
          <a:prstGeom prst="rect">
            <a:avLst/>
          </a:prstGeom>
        </p:spPr>
      </p:pic>
      <p:sp>
        <p:nvSpPr>
          <p:cNvPr id="50" name="49 Rectángulo redondeado"/>
          <p:cNvSpPr/>
          <p:nvPr/>
        </p:nvSpPr>
        <p:spPr>
          <a:xfrm>
            <a:off x="5643570" y="2245550"/>
            <a:ext cx="2643206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Servicio Core</a:t>
            </a:r>
            <a:endParaRPr lang="es-AR" dirty="0"/>
          </a:p>
        </p:txBody>
      </p:sp>
      <p:sp>
        <p:nvSpPr>
          <p:cNvPr id="51" name="50 Proceso alternativo"/>
          <p:cNvSpPr/>
          <p:nvPr/>
        </p:nvSpPr>
        <p:spPr>
          <a:xfrm>
            <a:off x="5954266" y="4572008"/>
            <a:ext cx="2071702" cy="171451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1800" dirty="0" smtClean="0">
                <a:solidFill>
                  <a:schemeClr val="tx1"/>
                </a:solidFill>
              </a:rPr>
              <a:t>Configuración de Rangos y Horarios</a:t>
            </a: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52" name="Picture 2" descr="C:\Users\Familia Compaq\Documents\Disenio\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1792" y="4643446"/>
            <a:ext cx="959166" cy="959166"/>
          </a:xfrm>
          <a:prstGeom prst="rect">
            <a:avLst/>
          </a:prstGeom>
          <a:noFill/>
        </p:spPr>
      </p:pic>
      <p:cxnSp>
        <p:nvCxnSpPr>
          <p:cNvPr id="54" name="53 Conector recto de flecha"/>
          <p:cNvCxnSpPr>
            <a:stCxn id="50" idx="1"/>
            <a:endCxn id="19" idx="3"/>
          </p:cNvCxnSpPr>
          <p:nvPr/>
        </p:nvCxnSpPr>
        <p:spPr>
          <a:xfrm rot="10800000">
            <a:off x="3786182" y="267417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6539571" y="3824935"/>
            <a:ext cx="1469202" cy="2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rot="16200000" flipV="1">
            <a:off x="5993011" y="3824935"/>
            <a:ext cx="1469202" cy="2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0" idx="1"/>
            <a:endCxn id="43" idx="3"/>
          </p:cNvCxnSpPr>
          <p:nvPr/>
        </p:nvCxnSpPr>
        <p:spPr>
          <a:xfrm rot="10800000" flipV="1">
            <a:off x="3857620" y="2674178"/>
            <a:ext cx="1785950" cy="2071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echSte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BlueTechSteth</Template>
  <TotalTime>1730</TotalTime>
  <Words>231</Words>
  <Application>Microsoft Office PowerPoint</Application>
  <PresentationFormat>Presentación en pantalla (4:3)</PresentationFormat>
  <Paragraphs>120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BlueTechSteth</vt:lpstr>
      <vt:lpstr>ZooAdmin Administración Inteligente de Zoológicos</vt:lpstr>
      <vt:lpstr>Agenda</vt:lpstr>
      <vt:lpstr>El Proyecto</vt:lpstr>
      <vt:lpstr>Casos de Uso: Administrador</vt:lpstr>
      <vt:lpstr>Casos de Uso: Temporal</vt:lpstr>
      <vt:lpstr>Diagrama de Dominio</vt:lpstr>
      <vt:lpstr>Arquitectura</vt:lpstr>
      <vt:lpstr>Arquitectura</vt:lpstr>
      <vt:lpstr>Interfaz Entrada/Salida</vt:lpstr>
      <vt:lpstr>Sensores</vt:lpstr>
      <vt:lpstr>Tecnologías</vt:lpstr>
      <vt:lpstr>Preguntas</vt:lpstr>
      <vt:lpstr>Gracias!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ZooAdmin</dc:title>
  <dc:creator>Grupo N° 3 - Taller de Desarrollo de Proyectos I</dc:creator>
  <cp:lastModifiedBy>Esteban</cp:lastModifiedBy>
  <cp:revision>234</cp:revision>
  <dcterms:created xsi:type="dcterms:W3CDTF">2009-07-02T12:17:31Z</dcterms:created>
  <dcterms:modified xsi:type="dcterms:W3CDTF">2010-02-14T20:01:22Z</dcterms:modified>
</cp:coreProperties>
</file>