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4" r:id="rId3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77E111A9-F6C5-4FD7-994F-C817CFFDB6BB}">
          <p14:sldIdLst>
            <p14:sldId id="256"/>
            <p14:sldId id="257"/>
          </p14:sldIdLst>
        </p14:section>
        <p14:section name="ADMIN" id="{4D673DB3-0FDF-4D53-92B2-289C7F88AEE6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5"/>
            <p14:sldId id="266"/>
            <p14:sldId id="267"/>
            <p14:sldId id="268"/>
            <p14:sldId id="269"/>
          </p14:sldIdLst>
        </p14:section>
        <p14:section name="점포" id="{6724BA39-B777-46CD-B192-6A5986E958B5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고객" id="{B523EBF5-1D01-488E-B031-1D87D5814757}">
          <p14:sldIdLst>
            <p14:sldId id="283"/>
          </p14:sldIdLst>
        </p14:section>
        <p14:section name="화면 내역 (참고용)" id="{14828454-E24A-4AAB-AA7F-00D99A11F380}">
          <p14:sldIdLst>
            <p14:sldId id="284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7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1B2646-EE87-4028-B210-A2BA6F3670E9}">
  <a:tblStyle styleId="{BC1B2646-EE87-4028-B210-A2BA6F367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615FD9-1D21-4C00-973B-49B725B911B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F452FC-82FB-470B-9D87-0BB175EE4CE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74" y="96"/>
      </p:cViewPr>
      <p:guideLst>
        <p:guide orient="horz" pos="3271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7bd0169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d87bd01697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87bd0169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d87bd01697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7bd0169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d87bd0169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7bd0169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gd87bd01697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87bd0169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d87bd01697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87bd0169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d87bd01697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7bd0169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d87bd01697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87bd0169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d87bd01697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87bd0169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d87bd01697_0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87bd01697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d87bd01697_0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7bd0169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d87bd01697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87bd0169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d87bd01697_0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87bd0169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d87bd01697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7bd0169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d87bd01697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87bd0169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d87bd01697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87bd0169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d87bd01697_0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87bd0169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gd87bd01697_0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7bd0169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d87bd01697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87bd0169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gd87bd01697_0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87bd0169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d87bd016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87bd0169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gd87bd01697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5" name="Google Shape;91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87bd0169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gd87bd01697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7bd0169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d87bd01697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7bd0169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d87bd01697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87bd0169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d87bd01697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7bd0169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d87bd01697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0" y="6479473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13;p3"/>
          <p:cNvCxnSpPr/>
          <p:nvPr/>
        </p:nvCxnSpPr>
        <p:spPr>
          <a:xfrm>
            <a:off x="6000" y="435180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"/>
          <p:cNvCxnSpPr/>
          <p:nvPr/>
        </p:nvCxnSpPr>
        <p:spPr>
          <a:xfrm>
            <a:off x="0" y="6479473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4"/>
          <p:cNvCxnSpPr/>
          <p:nvPr/>
        </p:nvCxnSpPr>
        <p:spPr>
          <a:xfrm>
            <a:off x="6000" y="435180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4"/>
          <p:cNvSpPr txBox="1"/>
          <p:nvPr/>
        </p:nvSpPr>
        <p:spPr>
          <a:xfrm>
            <a:off x="28593" y="83592"/>
            <a:ext cx="799946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</a:t>
            </a:r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7086600" y="83592"/>
            <a:ext cx="2805434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화면설계서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>
  <p:cSld name="4_사용자 지정 레이아웃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5"/>
          <p:cNvCxnSpPr/>
          <p:nvPr/>
        </p:nvCxnSpPr>
        <p:spPr>
          <a:xfrm>
            <a:off x="0" y="6479473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5"/>
          <p:cNvCxnSpPr/>
          <p:nvPr/>
        </p:nvCxnSpPr>
        <p:spPr>
          <a:xfrm>
            <a:off x="6000" y="435180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5"/>
          <p:cNvSpPr txBox="1"/>
          <p:nvPr/>
        </p:nvSpPr>
        <p:spPr>
          <a:xfrm>
            <a:off x="28593" y="83592"/>
            <a:ext cx="1107723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화면레이아웃</a:t>
            </a:r>
            <a:endParaRPr sz="12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7086600" y="83592"/>
            <a:ext cx="2805434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화면설계서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0" y="6479473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" name="Google Shape;26;p6"/>
          <p:cNvCxnSpPr/>
          <p:nvPr/>
        </p:nvCxnSpPr>
        <p:spPr>
          <a:xfrm>
            <a:off x="6000" y="435180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6"/>
          <p:cNvSpPr txBox="1"/>
          <p:nvPr/>
        </p:nvSpPr>
        <p:spPr>
          <a:xfrm>
            <a:off x="28593" y="83592"/>
            <a:ext cx="799946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참고사항</a:t>
            </a:r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7086600" y="83592"/>
            <a:ext cx="2805434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화면설계서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0" y="6479473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31;p7"/>
          <p:cNvCxnSpPr/>
          <p:nvPr/>
        </p:nvCxnSpPr>
        <p:spPr>
          <a:xfrm>
            <a:off x="6000" y="435180"/>
            <a:ext cx="990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7"/>
          <p:cNvSpPr txBox="1"/>
          <p:nvPr/>
        </p:nvSpPr>
        <p:spPr>
          <a:xfrm>
            <a:off x="7086600" y="83592"/>
            <a:ext cx="2805434" cy="27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화면설계서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/>
        </p:nvSpPr>
        <p:spPr>
          <a:xfrm>
            <a:off x="-1" y="4345647"/>
            <a:ext cx="9905999" cy="33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.0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2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1579575" y="2405700"/>
            <a:ext cx="66705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750" tIns="45675" rIns="46750" bIns="456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latin typeface="Malgun Gothic"/>
                <a:ea typeface="Malgun Gothic"/>
                <a:cs typeface="Malgun Gothic"/>
                <a:sym typeface="Malgun Gothic"/>
              </a:rPr>
              <a:t>미니 배달 플랫폼 구축 프로젝트</a:t>
            </a:r>
            <a:endParaRPr sz="3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1617770" y="2895970"/>
            <a:ext cx="6670459" cy="412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350" tIns="45675" rIns="91350" bIns="45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0" y="3015559"/>
            <a:ext cx="9905999" cy="38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750" tIns="45675" rIns="46750" bIns="45675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화면설계서 -</a:t>
            </a:r>
            <a:endParaRPr/>
          </a:p>
        </p:txBody>
      </p:sp>
      <p:graphicFrame>
        <p:nvGraphicFramePr>
          <p:cNvPr id="41" name="Google Shape;41;p8"/>
          <p:cNvGraphicFramePr/>
          <p:nvPr/>
        </p:nvGraphicFramePr>
        <p:xfrm>
          <a:off x="7347631" y="285750"/>
          <a:ext cx="2239950" cy="738000"/>
        </p:xfrm>
        <a:graphic>
          <a:graphicData uri="http://schemas.openxmlformats.org/drawingml/2006/table">
            <a:tbl>
              <a:tblPr>
                <a:noFill/>
                <a:tableStyleId>{BC1B2646-EE87-4028-B210-A2BA6F3670E9}</a:tableStyleId>
              </a:tblPr>
              <a:tblGrid>
                <a:gridCol w="9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 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개정일자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2"/>
          <p:cNvGraphicFramePr/>
          <p:nvPr>
            <p:extLst>
              <p:ext uri="{D42A27DB-BD31-4B8C-83A1-F6EECF244321}">
                <p14:modId xmlns:p14="http://schemas.microsoft.com/office/powerpoint/2010/main" val="669091076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</a:t>
                      </a:r>
                      <a:r>
                        <a:rPr lang="ko-KR" altLang="ko-KR" sz="9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점포의 주문 현황에 대해 관리하는 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Google Shape;140;p22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각 점포의 주문 현황에 대해 관리하는 화면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Read</a:t>
            </a: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41" name="Google Shape;141;p22"/>
          <p:cNvGraphicFramePr/>
          <p:nvPr>
            <p:extLst>
              <p:ext uri="{D42A27DB-BD31-4B8C-83A1-F6EECF244321}">
                <p14:modId xmlns:p14="http://schemas.microsoft.com/office/powerpoint/2010/main" val="650771594"/>
              </p:ext>
            </p:extLst>
          </p:nvPr>
        </p:nvGraphicFramePr>
        <p:xfrm>
          <a:off x="1132134" y="3600020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7"/>
          <p:cNvGraphicFramePr/>
          <p:nvPr>
            <p:extLst>
              <p:ext uri="{D42A27DB-BD31-4B8C-83A1-F6EECF244321}">
                <p14:modId xmlns:p14="http://schemas.microsoft.com/office/powerpoint/2010/main" val="2855001862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매출 현황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매출 현황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조건에 따른 점포의 매출 현황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" name="Google Shape;105;p17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조회 조건에 따른 점포의 매출 현황 표시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8"/>
          <p:cNvGraphicFramePr/>
          <p:nvPr>
            <p:extLst>
              <p:ext uri="{D42A27DB-BD31-4B8C-83A1-F6EECF244321}">
                <p14:modId xmlns:p14="http://schemas.microsoft.com/office/powerpoint/2010/main" val="3872687264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라이더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라이더 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라이더 정보 관리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" name="Google Shape;112;p18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라이더 관리 ▶ 라이더 정보에 대한 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CRUD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작업 진행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19"/>
          <p:cNvGraphicFramePr/>
          <p:nvPr>
            <p:extLst>
              <p:ext uri="{D42A27DB-BD31-4B8C-83A1-F6EECF244321}">
                <p14:modId xmlns:p14="http://schemas.microsoft.com/office/powerpoint/2010/main" val="461228137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점포계약관리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점포계약관리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점포의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계약정보에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대해 표시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Google Shape;119;p19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각 점포의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계약정보에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대해 표시 ▶ 계약기간의 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CRU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작업 진행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Delete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는 없이 계약기간을 수정</a:t>
            </a:r>
            <a:endParaRPr lang="en-US"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0"/>
          <p:cNvGraphicFramePr/>
          <p:nvPr>
            <p:extLst>
              <p:ext uri="{D42A27DB-BD31-4B8C-83A1-F6EECF244321}">
                <p14:modId xmlns:p14="http://schemas.microsoft.com/office/powerpoint/2010/main" val="2298201944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공유사항관리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공유사항관리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점포에서 </a:t>
                      </a:r>
                      <a:r>
                        <a:rPr lang="en-US" altLang="ko-KR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공유사항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건의사항을 게시판형식으로 문의한 내용을 관리하는 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Google Shape;126;p20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latin typeface="Malgun Gothic"/>
                <a:ea typeface="Malgun Gothic"/>
                <a:cs typeface="Malgun Gothic"/>
                <a:sym typeface="Malgun Gothic"/>
              </a:rPr>
              <a:t>점포에서 ADMIN 에게 </a:t>
            </a:r>
            <a:r>
              <a:rPr lang="ko-KR" sz="876" dirty="0" err="1">
                <a:latin typeface="Malgun Gothic"/>
                <a:ea typeface="Malgun Gothic"/>
                <a:cs typeface="Malgun Gothic"/>
                <a:sym typeface="Malgun Gothic"/>
              </a:rPr>
              <a:t>공유사항</a:t>
            </a:r>
            <a:r>
              <a:rPr lang="ko-KR" sz="876" dirty="0">
                <a:latin typeface="Malgun Gothic"/>
                <a:ea typeface="Malgun Gothic"/>
                <a:cs typeface="Malgun Gothic"/>
                <a:sym typeface="Malgun Gothic"/>
              </a:rPr>
              <a:t> 및 건의사항을 </a:t>
            </a:r>
            <a:r>
              <a:rPr 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게시판형식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한 내용을 관리하는 화면</a:t>
            </a:r>
            <a:endParaRPr dirty="0"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1"/>
          <p:cNvGraphicFramePr/>
          <p:nvPr>
            <p:extLst>
              <p:ext uri="{D42A27DB-BD31-4B8C-83A1-F6EECF244321}">
                <p14:modId xmlns:p14="http://schemas.microsoft.com/office/powerpoint/2010/main" val="3267370092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공지사항관리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공지사항관리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수신된 입고예정정보를 조회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" name="Google Shape;133;p21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ADMIN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에서 각 점포 및 모든 점포에 공지사항을 게시판 형식으로 송신하는 화면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134" name="Google Shape;134;p21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23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메인화면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7" name="Google Shape;147;p23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4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주문 수신관리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Google Shape;154;p24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5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주문 수신현황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" name="Google Shape;161;p25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26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주문 리젝현황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8" name="Google Shape;168;p26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/>
        </p:nvSpPr>
        <p:spPr>
          <a:xfrm>
            <a:off x="9525" y="534316"/>
            <a:ext cx="9896475" cy="36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 이력</a:t>
            </a:r>
            <a:endParaRPr/>
          </a:p>
        </p:txBody>
      </p:sp>
      <p:graphicFrame>
        <p:nvGraphicFramePr>
          <p:cNvPr id="47" name="Google Shape;47;p9"/>
          <p:cNvGraphicFramePr/>
          <p:nvPr/>
        </p:nvGraphicFramePr>
        <p:xfrm>
          <a:off x="246741" y="983782"/>
          <a:ext cx="9387125" cy="3732100"/>
        </p:xfrm>
        <a:graphic>
          <a:graphicData uri="http://schemas.openxmlformats.org/drawingml/2006/table">
            <a:tbl>
              <a:tblPr>
                <a:noFill/>
                <a:tableStyleId>{BC1B2646-EE87-4028-B210-A2BA6F3670E9}</a:tableStyleId>
              </a:tblPr>
              <a:tblGrid>
                <a:gridCol w="177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sng" strike="noStrike" cap="none" baseline="30000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 action="ppaction://hlinksldjump"/>
                        </a:rPr>
                        <a:t>[1]</a:t>
                      </a: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개정사유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sng" strike="noStrike" cap="none" baseline="30000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 action="ppaction://hlinksldjump"/>
                        </a:rPr>
                        <a:t>[2]</a:t>
                      </a: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개정내역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제정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제정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150" marR="6150" marT="6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8" name="Google Shape;48;p9"/>
          <p:cNvSpPr/>
          <p:nvPr/>
        </p:nvSpPr>
        <p:spPr>
          <a:xfrm>
            <a:off x="273049" y="5953805"/>
            <a:ext cx="4320000" cy="952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165100" y="6002502"/>
            <a:ext cx="45672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aseline="30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개정 사유: 제정 또는 개정 내용이 이전 문서에 대해 추가/수정/삭제인지 선택 기입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aseline="30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</a:t>
            </a: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개정 내역: 개정이 발생하는 페이지 번호와 변경 내용을 기술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9391650" y="6569075"/>
            <a:ext cx="514350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7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주문 송신관리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Google Shape;175;p27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8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배송 현황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2" name="Google Shape;182;p28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9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배송 인터페이스 현황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29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30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일정관리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6" name="Google Shape;196;p30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197" name="Google Shape;197;p30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31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공유사항 관리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31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204" name="Google Shape;204;p31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32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메뉴관리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0" name="Google Shape;210;p32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211" name="Google Shape;211;p32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33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라이더관리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7" name="Google Shape;217;p33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218" name="Google Shape;218;p33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34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 : 주문이력분석(대시보드)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Google Shape;224;p34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해당 점포의 주문이력을 분석하여 대시보드 화면으로 표시 (메인화면에 들어가는게 나을지 검토)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225" name="Google Shape;225;p34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35"/>
          <p:cNvGraphicFramePr/>
          <p:nvPr/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: 메인화면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RCV_GREXP_S.xfdl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입고예정조회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 수신된 입고예정정보를 조회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1" name="Google Shape;231;p35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고객 화면은 admin, 점포와 다르게 표현</a:t>
            </a:r>
            <a:endParaRPr sz="876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ko-KR" sz="900">
                <a:solidFill>
                  <a:schemeClr val="dk1"/>
                </a:solidFill>
              </a:rPr>
              <a:t>https://github.com/do-park/german_minjok</a:t>
            </a:r>
            <a:endParaRPr sz="876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232" name="Google Shape;232;p35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36"/>
          <p:cNvGraphicFramePr/>
          <p:nvPr/>
        </p:nvGraphicFramePr>
        <p:xfrm>
          <a:off x="169759" y="541044"/>
          <a:ext cx="9568050" cy="332525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0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Ⅱ. Level 1 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2.입고관리 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 입고예정조회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레이아웃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62" y="1074388"/>
            <a:ext cx="7879475" cy="470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0"/>
          <p:cNvGraphicFramePr/>
          <p:nvPr>
            <p:extLst>
              <p:ext uri="{D42A27DB-BD31-4B8C-83A1-F6EECF244321}">
                <p14:modId xmlns:p14="http://schemas.microsoft.com/office/powerpoint/2010/main" val="1188002732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 : 메인화면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메인화면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altLang="ko-KR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Google Shape;56;p10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 dirty="0"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57" name="Google Shape;57;p10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8" name="Google Shape;918;p66"/>
          <p:cNvGraphicFramePr/>
          <p:nvPr/>
        </p:nvGraphicFramePr>
        <p:xfrm>
          <a:off x="169759" y="541044"/>
          <a:ext cx="9568050" cy="332525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0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Ⅱ. Level 1 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2.입고관리 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2.8. 입고실적전송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레이아웃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19" name="Google Shape;919;p66"/>
          <p:cNvCxnSpPr/>
          <p:nvPr/>
        </p:nvCxnSpPr>
        <p:spPr>
          <a:xfrm>
            <a:off x="176256" y="1331900"/>
            <a:ext cx="954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0" name="Google Shape;920;p66"/>
          <p:cNvCxnSpPr/>
          <p:nvPr/>
        </p:nvCxnSpPr>
        <p:spPr>
          <a:xfrm>
            <a:off x="176256" y="1671715"/>
            <a:ext cx="954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21" name="Google Shape;921;p66"/>
          <p:cNvGraphicFramePr/>
          <p:nvPr/>
        </p:nvGraphicFramePr>
        <p:xfrm>
          <a:off x="226512" y="1762909"/>
          <a:ext cx="9378825" cy="725900"/>
        </p:xfrm>
        <a:graphic>
          <a:graphicData uri="http://schemas.openxmlformats.org/drawingml/2006/table">
            <a:tbl>
              <a:tblPr firstRow="1" bandRow="1">
                <a:noFill/>
                <a:tableStyleId>{29F452FC-82FB-470B-9D87-0BB175EE4CE2}</a:tableStyleId>
              </a:tblPr>
              <a:tblGrid>
                <a:gridCol w="33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87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4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4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순번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□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운송장번호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입고구분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입하예정일자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거래처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수입여부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입하상태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납품차량번호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기사명</a:t>
                      </a:r>
                      <a:endParaRPr sz="800" u="none" strike="noStrike" cap="none"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기사핸드폰번호</a:t>
                      </a:r>
                      <a:endParaRPr sz="800" u="none" strike="noStrike" cap="none"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컨테이너번호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적재함유형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□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1234567890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거래처입고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2020-09-02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주)순신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N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예정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1765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이순신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010-9999-8888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CRXU252453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컨테이너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□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1234567890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거래처입고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2020-09-02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주)길동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N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예정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2202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홍길동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010-9999-5555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탑차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3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□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1234567890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이고입고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2020-09-02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수원창고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N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입하완료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2210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장발장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010-9999-6666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윙바디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2" name="Google Shape;922;p66"/>
          <p:cNvSpPr/>
          <p:nvPr/>
        </p:nvSpPr>
        <p:spPr>
          <a:xfrm>
            <a:off x="9425395" y="1966087"/>
            <a:ext cx="18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/>
          </a:p>
        </p:txBody>
      </p:sp>
      <p:sp>
        <p:nvSpPr>
          <p:cNvPr id="923" name="Google Shape;923;p66"/>
          <p:cNvSpPr/>
          <p:nvPr/>
        </p:nvSpPr>
        <p:spPr>
          <a:xfrm>
            <a:off x="9425395" y="2161617"/>
            <a:ext cx="18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/>
          </a:p>
        </p:txBody>
      </p:sp>
      <p:sp>
        <p:nvSpPr>
          <p:cNvPr id="924" name="Google Shape;924;p66"/>
          <p:cNvSpPr/>
          <p:nvPr/>
        </p:nvSpPr>
        <p:spPr>
          <a:xfrm>
            <a:off x="9425395" y="2325515"/>
            <a:ext cx="18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/>
          </a:p>
        </p:txBody>
      </p:sp>
      <p:sp>
        <p:nvSpPr>
          <p:cNvPr id="925" name="Google Shape;925;p66"/>
          <p:cNvSpPr/>
          <p:nvPr/>
        </p:nvSpPr>
        <p:spPr>
          <a:xfrm>
            <a:off x="9113899" y="1048179"/>
            <a:ext cx="576000" cy="198450"/>
          </a:xfrm>
          <a:prstGeom prst="rect">
            <a:avLst/>
          </a:prstGeom>
          <a:solidFill>
            <a:srgbClr val="DDEB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/>
          </a:p>
        </p:txBody>
      </p:sp>
      <p:sp>
        <p:nvSpPr>
          <p:cNvPr id="926" name="Google Shape;926;p66"/>
          <p:cNvSpPr/>
          <p:nvPr/>
        </p:nvSpPr>
        <p:spPr>
          <a:xfrm>
            <a:off x="199049" y="1055143"/>
            <a:ext cx="4741299" cy="19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입고실적조회</a:t>
            </a:r>
            <a:endParaRPr/>
          </a:p>
        </p:txBody>
      </p:sp>
      <p:sp>
        <p:nvSpPr>
          <p:cNvPr id="927" name="Google Shape;927;p66"/>
          <p:cNvSpPr/>
          <p:nvPr/>
        </p:nvSpPr>
        <p:spPr>
          <a:xfrm>
            <a:off x="5135299" y="1974294"/>
            <a:ext cx="18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/>
          </a:p>
        </p:txBody>
      </p:sp>
      <p:sp>
        <p:nvSpPr>
          <p:cNvPr id="928" name="Google Shape;928;p66"/>
          <p:cNvSpPr/>
          <p:nvPr/>
        </p:nvSpPr>
        <p:spPr>
          <a:xfrm>
            <a:off x="5135299" y="2169824"/>
            <a:ext cx="18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/>
          </a:p>
        </p:txBody>
      </p:sp>
      <p:sp>
        <p:nvSpPr>
          <p:cNvPr id="929" name="Google Shape;929;p66"/>
          <p:cNvSpPr/>
          <p:nvPr/>
        </p:nvSpPr>
        <p:spPr>
          <a:xfrm>
            <a:off x="5135299" y="2333722"/>
            <a:ext cx="18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/>
          </a:p>
        </p:txBody>
      </p:sp>
      <p:sp>
        <p:nvSpPr>
          <p:cNvPr id="930" name="Google Shape;930;p66"/>
          <p:cNvSpPr/>
          <p:nvPr/>
        </p:nvSpPr>
        <p:spPr>
          <a:xfrm>
            <a:off x="2007917" y="1968261"/>
            <a:ext cx="18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/>
          </a:p>
        </p:txBody>
      </p:sp>
      <p:sp>
        <p:nvSpPr>
          <p:cNvPr id="931" name="Google Shape;931;p66"/>
          <p:cNvSpPr/>
          <p:nvPr/>
        </p:nvSpPr>
        <p:spPr>
          <a:xfrm>
            <a:off x="2007917" y="2163791"/>
            <a:ext cx="18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/>
          </a:p>
        </p:txBody>
      </p:sp>
      <p:sp>
        <p:nvSpPr>
          <p:cNvPr id="932" name="Google Shape;932;p66"/>
          <p:cNvSpPr/>
          <p:nvPr/>
        </p:nvSpPr>
        <p:spPr>
          <a:xfrm>
            <a:off x="2007917" y="2327689"/>
            <a:ext cx="18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/>
          </a:p>
        </p:txBody>
      </p:sp>
      <p:sp>
        <p:nvSpPr>
          <p:cNvPr id="933" name="Google Shape;933;p66"/>
          <p:cNvSpPr/>
          <p:nvPr/>
        </p:nvSpPr>
        <p:spPr>
          <a:xfrm>
            <a:off x="2911066" y="1419563"/>
            <a:ext cx="637392" cy="19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거래처코드</a:t>
            </a:r>
            <a:endParaRPr/>
          </a:p>
        </p:txBody>
      </p:sp>
      <p:sp>
        <p:nvSpPr>
          <p:cNvPr id="934" name="Google Shape;934;p66"/>
          <p:cNvSpPr/>
          <p:nvPr/>
        </p:nvSpPr>
        <p:spPr>
          <a:xfrm>
            <a:off x="3553920" y="1400320"/>
            <a:ext cx="766165" cy="1984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1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66"/>
          <p:cNvSpPr/>
          <p:nvPr/>
        </p:nvSpPr>
        <p:spPr>
          <a:xfrm>
            <a:off x="4449429" y="1408287"/>
            <a:ext cx="637392" cy="19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거래처명</a:t>
            </a:r>
            <a:endParaRPr/>
          </a:p>
        </p:txBody>
      </p:sp>
      <p:sp>
        <p:nvSpPr>
          <p:cNvPr id="936" name="Google Shape;936;p66"/>
          <p:cNvSpPr/>
          <p:nvPr/>
        </p:nvSpPr>
        <p:spPr>
          <a:xfrm>
            <a:off x="5069251" y="1400320"/>
            <a:ext cx="1029545" cy="2014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1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p66"/>
          <p:cNvSpPr/>
          <p:nvPr/>
        </p:nvSpPr>
        <p:spPr>
          <a:xfrm>
            <a:off x="328677" y="1400429"/>
            <a:ext cx="579446" cy="2013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입하예정일</a:t>
            </a:r>
            <a:endParaRPr/>
          </a:p>
        </p:txBody>
      </p:sp>
      <p:sp>
        <p:nvSpPr>
          <p:cNvPr id="938" name="Google Shape;938;p66"/>
          <p:cNvSpPr/>
          <p:nvPr/>
        </p:nvSpPr>
        <p:spPr>
          <a:xfrm>
            <a:off x="985422" y="1400320"/>
            <a:ext cx="766165" cy="1850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2020-09-01</a:t>
            </a:r>
            <a:endParaRPr sz="81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9" name="Google Shape;939;p66"/>
          <p:cNvSpPr/>
          <p:nvPr/>
        </p:nvSpPr>
        <p:spPr>
          <a:xfrm>
            <a:off x="1773624" y="1400471"/>
            <a:ext cx="146475" cy="1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~</a:t>
            </a:r>
            <a:endParaRPr sz="81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p66"/>
          <p:cNvSpPr/>
          <p:nvPr/>
        </p:nvSpPr>
        <p:spPr>
          <a:xfrm>
            <a:off x="1943224" y="1400320"/>
            <a:ext cx="766165" cy="1984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2020-09-20</a:t>
            </a:r>
            <a:endParaRPr sz="81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1" name="Google Shape;941;p66" descr="월 단위 달력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842" y="1361203"/>
            <a:ext cx="246251" cy="24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66" descr="월 단위 달력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166" y="1369196"/>
            <a:ext cx="246251" cy="246251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66"/>
          <p:cNvSpPr/>
          <p:nvPr/>
        </p:nvSpPr>
        <p:spPr>
          <a:xfrm>
            <a:off x="6333223" y="1417248"/>
            <a:ext cx="637392" cy="19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입하상태</a:t>
            </a:r>
            <a:endParaRPr/>
          </a:p>
        </p:txBody>
      </p:sp>
      <p:grpSp>
        <p:nvGrpSpPr>
          <p:cNvPr id="944" name="Google Shape;944;p66"/>
          <p:cNvGrpSpPr/>
          <p:nvPr/>
        </p:nvGrpSpPr>
        <p:grpSpPr>
          <a:xfrm>
            <a:off x="6970051" y="1408870"/>
            <a:ext cx="766800" cy="198450"/>
            <a:chOff x="-1723225" y="2600731"/>
            <a:chExt cx="766800" cy="198450"/>
          </a:xfrm>
        </p:grpSpPr>
        <p:sp>
          <p:nvSpPr>
            <p:cNvPr id="945" name="Google Shape;945;p66"/>
            <p:cNvSpPr/>
            <p:nvPr/>
          </p:nvSpPr>
          <p:spPr>
            <a:xfrm>
              <a:off x="-1723225" y="2600731"/>
              <a:ext cx="766800" cy="19845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9175" tIns="0" rIns="29175" bIns="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1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전체</a:t>
              </a:r>
              <a:endParaRPr/>
            </a:p>
          </p:txBody>
        </p:sp>
        <p:sp>
          <p:nvSpPr>
            <p:cNvPr id="946" name="Google Shape;946;p66"/>
            <p:cNvSpPr/>
            <p:nvPr/>
          </p:nvSpPr>
          <p:spPr>
            <a:xfrm>
              <a:off x="-1136425" y="2641617"/>
              <a:ext cx="1800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175" tIns="0" rIns="29175" bIns="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1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▼</a:t>
              </a:r>
              <a:endParaRPr/>
            </a:p>
          </p:txBody>
        </p:sp>
      </p:grpSp>
      <p:sp>
        <p:nvSpPr>
          <p:cNvPr id="947" name="Google Shape;947;p66"/>
          <p:cNvSpPr/>
          <p:nvPr/>
        </p:nvSpPr>
        <p:spPr>
          <a:xfrm>
            <a:off x="8509215" y="1048179"/>
            <a:ext cx="576000" cy="198450"/>
          </a:xfrm>
          <a:prstGeom prst="rect">
            <a:avLst/>
          </a:prstGeom>
          <a:solidFill>
            <a:srgbClr val="DDEBF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/>
          </a:p>
        </p:txBody>
      </p:sp>
      <p:sp>
        <p:nvSpPr>
          <p:cNvPr id="948" name="Google Shape;948;p66"/>
          <p:cNvSpPr/>
          <p:nvPr/>
        </p:nvSpPr>
        <p:spPr>
          <a:xfrm>
            <a:off x="199049" y="2791986"/>
            <a:ext cx="4741299" cy="19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입고실적 상품상세</a:t>
            </a:r>
            <a:endParaRPr sz="81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49" name="Google Shape;949;p66"/>
          <p:cNvGraphicFramePr/>
          <p:nvPr/>
        </p:nvGraphicFramePr>
        <p:xfrm>
          <a:off x="226511" y="3065368"/>
          <a:ext cx="9378875" cy="628390"/>
        </p:xfrm>
        <a:graphic>
          <a:graphicData uri="http://schemas.openxmlformats.org/drawingml/2006/table">
            <a:tbl>
              <a:tblPr firstRow="1" bandRow="1">
                <a:noFill/>
                <a:tableStyleId>{29F452FC-82FB-470B-9D87-0BB175EE4CE2}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7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7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8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순번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운송장번호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상품코드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상품명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발주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수량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유통기한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대상여부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입고일자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제조일자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유통기한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일자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검품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여부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입하예정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수량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입하완료</a:t>
                      </a:r>
                      <a:endParaRPr sz="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수량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결품수량</a:t>
                      </a:r>
                      <a:endParaRPr sz="800" u="none" strike="noStrike" cap="none"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결품사유</a:t>
                      </a:r>
                      <a:endParaRPr/>
                    </a:p>
                  </a:txBody>
                  <a:tcPr marL="36000" marR="36000" marT="10800" marB="10800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1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1234567890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123456789012345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일회용 컵 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20,000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Y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2020-09-02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2020-08-12  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2023-09-02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Y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5,000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2,500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2,500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1234567890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123456789012346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3단세탁물 분리 바구니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100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N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2020-09-02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2020-08-01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Y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100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100</a:t>
                      </a:r>
                      <a:endParaRPr sz="800" u="none" strike="noStrike" cap="none"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lang="ko-KR" sz="800" u="none" strike="noStrike" cap="none"/>
                        <a:t>납품지연</a:t>
                      </a:r>
                      <a:endParaRPr/>
                    </a:p>
                  </a:txBody>
                  <a:tcPr marL="36000" marR="36000" marT="10800" marB="1080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50" name="Google Shape;950;p66" descr="월 단위 달력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097" y="3295319"/>
            <a:ext cx="246251" cy="24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66" descr="월 단위 달력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8192" y="3302040"/>
            <a:ext cx="246251" cy="24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66" descr="월 단위 달력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2975" y="3293016"/>
            <a:ext cx="246251" cy="24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66" descr="월 단위 달력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097" y="3489747"/>
            <a:ext cx="246251" cy="24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66" descr="월 단위 달력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8192" y="3496468"/>
            <a:ext cx="246251" cy="24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66" descr="월 단위 달력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2975" y="3487444"/>
            <a:ext cx="246251" cy="24625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66"/>
          <p:cNvSpPr/>
          <p:nvPr/>
        </p:nvSpPr>
        <p:spPr>
          <a:xfrm>
            <a:off x="7900770" y="1417244"/>
            <a:ext cx="900000" cy="19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175" tIns="0" rIns="29175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인터페이스여부</a:t>
            </a:r>
            <a:endParaRPr/>
          </a:p>
        </p:txBody>
      </p:sp>
      <p:grpSp>
        <p:nvGrpSpPr>
          <p:cNvPr id="957" name="Google Shape;957;p66"/>
          <p:cNvGrpSpPr/>
          <p:nvPr/>
        </p:nvGrpSpPr>
        <p:grpSpPr>
          <a:xfrm>
            <a:off x="8700882" y="1408866"/>
            <a:ext cx="766800" cy="198450"/>
            <a:chOff x="-1723225" y="2600731"/>
            <a:chExt cx="766800" cy="198450"/>
          </a:xfrm>
        </p:grpSpPr>
        <p:sp>
          <p:nvSpPr>
            <p:cNvPr id="958" name="Google Shape;958;p66"/>
            <p:cNvSpPr/>
            <p:nvPr/>
          </p:nvSpPr>
          <p:spPr>
            <a:xfrm>
              <a:off x="-1723225" y="2600731"/>
              <a:ext cx="766800" cy="19845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9175" tIns="0" rIns="29175" bIns="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1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Y</a:t>
              </a:r>
              <a:endParaRPr sz="81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-1136425" y="2641617"/>
              <a:ext cx="1800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175" tIns="0" rIns="29175" bIns="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1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▼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1"/>
          <p:cNvGraphicFramePr/>
          <p:nvPr>
            <p:extLst>
              <p:ext uri="{D42A27DB-BD31-4B8C-83A1-F6EECF244321}">
                <p14:modId xmlns:p14="http://schemas.microsoft.com/office/powerpoint/2010/main" val="4101471047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기준 및 시스템관리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메뉴관리</a:t>
                      </a:r>
                      <a:endParaRPr lang="ko-KR" altLang="en-US" sz="900" dirty="0" smtClean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en-US" altLang="ko-KR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유저들의 메뉴에 대한 관리 화면</a:t>
                      </a:r>
                      <a:endParaRPr lang="ko-KR" altLang="en-US" sz="900" dirty="0" smtClean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Google Shape;63;p11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각 유저 권한에 따른 메뉴 표기 및 숨김 기능 제공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64" name="Google Shape;64;p11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2"/>
          <p:cNvGraphicFramePr/>
          <p:nvPr>
            <p:extLst>
              <p:ext uri="{D42A27DB-BD31-4B8C-83A1-F6EECF244321}">
                <p14:modId xmlns:p14="http://schemas.microsoft.com/office/powerpoint/2010/main" val="3524301490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기준 및 시스템관리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상품마스터관리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상품마스터관리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>각 프랜차이즈별 상품마스터정보를 수정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Google Shape;70;p12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80" dirty="0" smtClean="0">
                <a:latin typeface="Malgun Gothic"/>
                <a:ea typeface="Malgun Gothic"/>
                <a:cs typeface="Malgun Gothic"/>
                <a:sym typeface="Malgun Gothic"/>
              </a:rPr>
              <a:t>각 프랜차이즈별 상품마스터정보를 </a:t>
            </a:r>
            <a:r>
              <a:rPr lang="en-US" altLang="ko-KR" sz="880" dirty="0" smtClean="0"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r>
              <a:rPr lang="ko-KR" altLang="en-US" sz="880" dirty="0" smtClean="0"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altLang="ko-KR" sz="880" dirty="0" smtClean="0">
                <a:latin typeface="Malgun Gothic"/>
                <a:ea typeface="Malgun Gothic"/>
                <a:cs typeface="Malgun Gothic"/>
                <a:sym typeface="Malgun Gothic"/>
              </a:rPr>
              <a:t>CRUD </a:t>
            </a:r>
            <a:r>
              <a:rPr lang="ko-KR" altLang="en-US" sz="880" dirty="0" smtClean="0">
                <a:latin typeface="Malgun Gothic"/>
                <a:ea typeface="Malgun Gothic"/>
                <a:cs typeface="Malgun Gothic"/>
                <a:sym typeface="Malgun Gothic"/>
              </a:rPr>
              <a:t>작업 진행</a:t>
            </a:r>
            <a:endParaRPr lang="en-US" altLang="ko-KR" sz="88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r>
              <a:rPr lang="ko-KR" altLang="en-US" sz="880" dirty="0" err="1" smtClean="0">
                <a:latin typeface="Malgun Gothic"/>
                <a:ea typeface="Malgun Gothic"/>
                <a:sym typeface="Malgun Gothic"/>
              </a:rPr>
              <a:t>개인점포는</a:t>
            </a:r>
            <a:r>
              <a:rPr lang="ko-KR" altLang="en-US" sz="880" dirty="0" smtClean="0">
                <a:latin typeface="Malgun Gothic"/>
                <a:ea typeface="Malgun Gothic"/>
                <a:sym typeface="Malgun Gothic"/>
              </a:rPr>
              <a:t> 각 개인이 점포 화면에서 직접 </a:t>
            </a:r>
            <a:r>
              <a:rPr lang="en-US" altLang="ko-KR" sz="880" dirty="0" smtClean="0">
                <a:latin typeface="Malgun Gothic"/>
                <a:ea typeface="Malgun Gothic"/>
                <a:sym typeface="Malgun Gothic"/>
              </a:rPr>
              <a:t>CRUD </a:t>
            </a:r>
            <a:r>
              <a:rPr lang="ko-KR" altLang="en-US" sz="880" dirty="0" smtClean="0">
                <a:latin typeface="Malgun Gothic"/>
                <a:ea typeface="Malgun Gothic"/>
                <a:sym typeface="Malgun Gothic"/>
              </a:rPr>
              <a:t>작업 진행</a:t>
            </a:r>
            <a:endParaRPr sz="880" dirty="0" smtClean="0"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71" name="Google Shape;71;p12"/>
          <p:cNvGraphicFramePr/>
          <p:nvPr>
            <p:extLst>
              <p:ext uri="{D42A27DB-BD31-4B8C-83A1-F6EECF244321}">
                <p14:modId xmlns:p14="http://schemas.microsoft.com/office/powerpoint/2010/main" val="1274109355"/>
              </p:ext>
            </p:extLst>
          </p:nvPr>
        </p:nvGraphicFramePr>
        <p:xfrm>
          <a:off x="621328" y="3289627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/>
                        <a:t>C (</a:t>
                      </a:r>
                      <a:r>
                        <a:rPr lang="ko-KR" sz="900" u="none" strike="noStrike" cap="none" dirty="0" err="1"/>
                        <a:t>Create</a:t>
                      </a:r>
                      <a:r>
                        <a:rPr lang="ko-KR" sz="900" u="none" strike="noStrike" cap="none" dirty="0"/>
                        <a:t>)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3"/>
          <p:cNvGraphicFramePr/>
          <p:nvPr>
            <p:extLst>
              <p:ext uri="{D42A27DB-BD31-4B8C-83A1-F6EECF244321}">
                <p14:modId xmlns:p14="http://schemas.microsoft.com/office/powerpoint/2010/main" val="595221232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기준 및 시스템관리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프랜차이즈/개인 점포 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프랜차이즈/개인 점포 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프랜차이즈/개인 점포 관리</a:t>
                      </a:r>
                      <a:r>
                        <a:rPr lang="en-US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위한 화면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Google Shape;77;p13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프랜차이즈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개인점포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코드 관리</a:t>
            </a:r>
            <a:r>
              <a:rPr lang="en-US" altLang="ko-KR" sz="876" dirty="0" smtClean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점포 추가 및 기타 점포의 관리를 위한 화면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 smtClean="0"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78" name="Google Shape;78;p13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4"/>
          <p:cNvGraphicFramePr/>
          <p:nvPr>
            <p:extLst>
              <p:ext uri="{D42A27DB-BD31-4B8C-83A1-F6EECF244321}">
                <p14:modId xmlns:p14="http://schemas.microsoft.com/office/powerpoint/2010/main" val="2345619544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기준 및 시스템관리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고객/사장님 정보관리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고객/사장님 정보관리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 마스터 테이블을 바탕으로 유저</a:t>
                      </a:r>
                      <a:r>
                        <a:rPr lang="ko-KR" altLang="en-US" sz="9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Google Shape;84;p14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>
              <a:lnSpc>
                <a:spcPct val="121000"/>
              </a:lnSpc>
            </a:pPr>
            <a:r>
              <a:rPr lang="ko-KR" altLang="en-US" sz="800" dirty="0" smtClean="0">
                <a:latin typeface="Malgun Gothic"/>
                <a:ea typeface="Malgun Gothic"/>
                <a:cs typeface="Malgun Gothic"/>
                <a:sym typeface="Malgun Gothic"/>
              </a:rPr>
              <a:t>유저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마스터 테이블을 바탕으로 유저 </a:t>
            </a:r>
            <a:r>
              <a:rPr lang="ko-KR" altLang="en-US" sz="800" dirty="0" smtClean="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smtClean="0">
                <a:latin typeface="Malgun Gothic"/>
                <a:ea typeface="Malgun Gothic"/>
                <a:cs typeface="Malgun Gothic"/>
                <a:sym typeface="Malgun Gothic"/>
              </a:rPr>
              <a:t>▶ 고객</a:t>
            </a:r>
            <a:r>
              <a:rPr lang="en-US" altLang="ko-KR" sz="8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dirty="0" smtClean="0">
                <a:latin typeface="Malgun Gothic"/>
                <a:ea typeface="Malgun Gothic"/>
                <a:cs typeface="Malgun Gothic"/>
                <a:sym typeface="Malgun Gothic"/>
              </a:rPr>
              <a:t>사장님 정보를 중점으로 관리</a:t>
            </a:r>
            <a:endParaRPr lang="ko-KR" altLang="en-US" sz="900" dirty="0"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85" name="Google Shape;85;p14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5"/>
          <p:cNvGraphicFramePr/>
          <p:nvPr>
            <p:extLst>
              <p:ext uri="{D42A27DB-BD31-4B8C-83A1-F6EECF244321}">
                <p14:modId xmlns:p14="http://schemas.microsoft.com/office/powerpoint/2010/main" val="789706769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기준 및 시스템관리 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서비스관리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서비스관리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ERP에서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수신된 입고예정정보를 조회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15"/>
          <p:cNvSpPr/>
          <p:nvPr/>
        </p:nvSpPr>
        <p:spPr>
          <a:xfrm>
            <a:off x="308947" y="1817430"/>
            <a:ext cx="92895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latin typeface="Malgun Gothic"/>
                <a:ea typeface="Malgun Gothic"/>
                <a:cs typeface="Malgun Gothic"/>
                <a:sym typeface="Malgun Gothic"/>
              </a:rPr>
              <a:t>ADMIN 화면의 기본 틀에 대해 표현</a:t>
            </a:r>
            <a:endParaRPr/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로직</a:t>
            </a:r>
            <a:endParaRPr sz="876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N/A </a:t>
            </a:r>
            <a:endParaRPr/>
          </a:p>
          <a:p>
            <a:pPr marL="432405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Matrix</a:t>
            </a:r>
            <a:endParaRPr/>
          </a:p>
        </p:txBody>
      </p:sp>
      <p:graphicFrame>
        <p:nvGraphicFramePr>
          <p:cNvPr id="92" name="Google Shape;92;p15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6"/>
          <p:cNvGraphicFramePr/>
          <p:nvPr>
            <p:extLst>
              <p:ext uri="{D42A27DB-BD31-4B8C-83A1-F6EECF244321}">
                <p14:modId xmlns:p14="http://schemas.microsoft.com/office/powerpoint/2010/main" val="3270988819"/>
              </p:ext>
            </p:extLst>
          </p:nvPr>
        </p:nvGraphicFramePr>
        <p:xfrm>
          <a:off x="308948" y="586034"/>
          <a:ext cx="9289650" cy="111830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3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9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화면 설계서 :: </a:t>
                      </a: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</a:t>
                      </a: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정의</a:t>
                      </a:r>
                      <a:endParaRPr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점포관리</a:t>
                      </a:r>
                      <a:r>
                        <a:rPr lang="ko-KR" sz="9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– </a:t>
                      </a:r>
                      <a:r>
                        <a:rPr lang="ko-KR" sz="9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점포현황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2021.05.09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Form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이준범</a:t>
                      </a:r>
                      <a:endParaRPr/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9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점포현황</a:t>
                      </a:r>
                      <a:endParaRPr dirty="0"/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6525" marR="86525" marT="43250" marB="43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/>
                    </a:p>
                  </a:txBody>
                  <a:tcPr marL="86525" marR="86525" marT="43250" marB="432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점포가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당일자에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운영중인지</a:t>
                      </a:r>
                      <a:r>
                        <a:rPr lang="ko-KR" altLang="en-US" sz="9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파악</a:t>
                      </a:r>
                      <a:endParaRPr dirty="0"/>
                    </a:p>
                  </a:txBody>
                  <a:tcPr marL="86525" marR="86525" marT="43250" marB="4325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8" name="Google Shape;98;p16"/>
          <p:cNvSpPr/>
          <p:nvPr/>
        </p:nvSpPr>
        <p:spPr>
          <a:xfrm>
            <a:off x="308947" y="1817430"/>
            <a:ext cx="9289650" cy="120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개요 </a:t>
            </a:r>
            <a:endParaRPr sz="876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해당 점포가 </a:t>
            </a:r>
            <a:r>
              <a:rPr lang="ko-KR" altLang="en-US" sz="876" dirty="0" err="1" smtClean="0">
                <a:latin typeface="Malgun Gothic"/>
                <a:ea typeface="Malgun Gothic"/>
                <a:cs typeface="Malgun Gothic"/>
                <a:sym typeface="Malgun Gothic"/>
              </a:rPr>
              <a:t>운영중인지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 파악하고 </a:t>
            </a:r>
            <a:r>
              <a:rPr lang="ko-KR" altLang="en-US" sz="876" dirty="0" smtClean="0">
                <a:latin typeface="Malgun Gothic"/>
                <a:ea typeface="Malgun Gothic"/>
                <a:cs typeface="Malgun Gothic"/>
                <a:sym typeface="Malgun Gothic"/>
              </a:rPr>
              <a:t>공유사항이나 이슈가 있는지 파악</a:t>
            </a:r>
            <a:endParaRPr lang="en-US" altLang="ko-KR" sz="876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처리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876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2406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876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876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32406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6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76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CRUD </a:t>
            </a:r>
            <a:r>
              <a:rPr lang="ko-KR" sz="876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Matrix</a:t>
            </a:r>
            <a:endParaRPr dirty="0"/>
          </a:p>
        </p:txBody>
      </p:sp>
      <p:graphicFrame>
        <p:nvGraphicFramePr>
          <p:cNvPr id="99" name="Google Shape;99;p16"/>
          <p:cNvGraphicFramePr/>
          <p:nvPr/>
        </p:nvGraphicFramePr>
        <p:xfrm>
          <a:off x="579383" y="3054736"/>
          <a:ext cx="7643125" cy="2286090"/>
        </p:xfrm>
        <a:graphic>
          <a:graphicData uri="http://schemas.openxmlformats.org/drawingml/2006/table">
            <a:tbl>
              <a:tblPr firstRow="1" bandRow="1">
                <a:noFill/>
                <a:tableStyleId>{F6615FD9-1D21-4C00-973B-49B725B911B3}</a:tableStyleId>
              </a:tblPr>
              <a:tblGrid>
                <a:gridCol w="117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5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엔티티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C (Create)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Read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U (Update)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D (Delete)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1962</Words>
  <Application>Microsoft Office PowerPoint</Application>
  <PresentationFormat>A4 용지(210x297mm)</PresentationFormat>
  <Paragraphs>831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이준범(S/W팀/사원/-)</cp:lastModifiedBy>
  <cp:revision>14</cp:revision>
  <dcterms:modified xsi:type="dcterms:W3CDTF">2021-05-12T02:11:52Z</dcterms:modified>
</cp:coreProperties>
</file>