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7" r:id="rId8"/>
    <p:sldId id="308" r:id="rId9"/>
    <p:sldId id="317" r:id="rId10"/>
    <p:sldId id="318" r:id="rId11"/>
    <p:sldId id="319" r:id="rId12"/>
    <p:sldId id="313" r:id="rId13"/>
    <p:sldId id="305" r:id="rId14"/>
    <p:sldId id="321" r:id="rId15"/>
    <p:sldId id="312" r:id="rId16"/>
    <p:sldId id="311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634A5-3DF7-4CE4-AC10-7C1AD25E7B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A68BE7-026B-4989-B6B8-7DD0FBAC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Small Dataset </a:t>
          </a:r>
          <a:endParaRPr lang="en-US"/>
        </a:p>
      </dgm:t>
    </dgm:pt>
    <dgm:pt modelId="{E123D84B-AED3-4D4E-AE52-7A409D71B8BF}" type="parTrans" cxnId="{0ED111BE-A6CB-4D7D-8115-DDB23EBC9423}">
      <dgm:prSet/>
      <dgm:spPr/>
      <dgm:t>
        <a:bodyPr/>
        <a:lstStyle/>
        <a:p>
          <a:endParaRPr lang="en-US"/>
        </a:p>
      </dgm:t>
    </dgm:pt>
    <dgm:pt modelId="{86C66A22-2FC3-4885-AE03-85154FC21C52}" type="sibTrans" cxnId="{0ED111BE-A6CB-4D7D-8115-DDB23EBC9423}">
      <dgm:prSet/>
      <dgm:spPr/>
      <dgm:t>
        <a:bodyPr/>
        <a:lstStyle/>
        <a:p>
          <a:endParaRPr lang="en-US"/>
        </a:p>
      </dgm:t>
    </dgm:pt>
    <dgm:pt modelId="{F89185A7-3ACF-4626-8531-022BB6CECC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1074 records &amp; 9 Classifiers</a:t>
          </a:r>
          <a:endParaRPr lang="en-US"/>
        </a:p>
      </dgm:t>
    </dgm:pt>
    <dgm:pt modelId="{13E16386-6CB2-41D9-9985-5DF8E3F345E6}" type="parTrans" cxnId="{18424B38-BA34-44FD-951A-C1EDE5D597D8}">
      <dgm:prSet/>
      <dgm:spPr/>
      <dgm:t>
        <a:bodyPr/>
        <a:lstStyle/>
        <a:p>
          <a:endParaRPr lang="en-US"/>
        </a:p>
      </dgm:t>
    </dgm:pt>
    <dgm:pt modelId="{4CC1805C-6F63-47D2-A8AC-E4C7B84DD672}" type="sibTrans" cxnId="{18424B38-BA34-44FD-951A-C1EDE5D597D8}">
      <dgm:prSet/>
      <dgm:spPr/>
      <dgm:t>
        <a:bodyPr/>
        <a:lstStyle/>
        <a:p>
          <a:endParaRPr lang="en-US"/>
        </a:p>
      </dgm:t>
    </dgm:pt>
    <dgm:pt modelId="{88D4A63D-78EC-4672-A1DC-B61A3B740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to use Gaussian Naïve Bayes &amp; SVM supervised learning models </a:t>
          </a:r>
        </a:p>
      </dgm:t>
    </dgm:pt>
    <dgm:pt modelId="{DD18DE2A-3B7F-494F-9914-EC9FDCAF3A75}" type="parTrans" cxnId="{7345B9A3-518D-4E38-B261-A85F9CB358F9}">
      <dgm:prSet/>
      <dgm:spPr/>
      <dgm:t>
        <a:bodyPr/>
        <a:lstStyle/>
        <a:p>
          <a:endParaRPr lang="en-US"/>
        </a:p>
      </dgm:t>
    </dgm:pt>
    <dgm:pt modelId="{E616F640-02BC-49F8-BCC7-3D62CB4CABC8}" type="sibTrans" cxnId="{7345B9A3-518D-4E38-B261-A85F9CB358F9}">
      <dgm:prSet/>
      <dgm:spPr/>
      <dgm:t>
        <a:bodyPr/>
        <a:lstStyle/>
        <a:p>
          <a:endParaRPr lang="en-US"/>
        </a:p>
      </dgm:t>
    </dgm:pt>
    <dgm:pt modelId="{B66A6D0D-EE7B-4BB8-92DC-C0C8E4E49E8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Implemented “</a:t>
          </a:r>
          <a:r>
            <a:rPr lang="en-CA" b="1" u="sng"/>
            <a:t>scikit-lear</a:t>
          </a:r>
          <a:r>
            <a:rPr lang="en-CA"/>
            <a:t>n” library (Sklearn)</a:t>
          </a:r>
          <a:endParaRPr lang="en-US"/>
        </a:p>
      </dgm:t>
    </dgm:pt>
    <dgm:pt modelId="{49093EA9-804A-4CF8-BE20-DD13276A6A86}" type="parTrans" cxnId="{E3D223ED-17FA-4399-95B4-07DC6EF8325C}">
      <dgm:prSet/>
      <dgm:spPr/>
      <dgm:t>
        <a:bodyPr/>
        <a:lstStyle/>
        <a:p>
          <a:endParaRPr lang="en-US"/>
        </a:p>
      </dgm:t>
    </dgm:pt>
    <dgm:pt modelId="{2C2D6106-998D-47D5-BBCA-242593CB2C0B}" type="sibTrans" cxnId="{E3D223ED-17FA-4399-95B4-07DC6EF8325C}">
      <dgm:prSet/>
      <dgm:spPr/>
      <dgm:t>
        <a:bodyPr/>
        <a:lstStyle/>
        <a:p>
          <a:endParaRPr lang="en-US"/>
        </a:p>
      </dgm:t>
    </dgm:pt>
    <dgm:pt modelId="{665E7A16-836A-40A7-83B2-23E90BF5A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K-fold technique for training and testing</a:t>
          </a:r>
        </a:p>
      </dgm:t>
    </dgm:pt>
    <dgm:pt modelId="{F79BEFA1-37D0-4149-96CD-37B91D519FE4}" type="parTrans" cxnId="{D141A43C-C09A-4464-AA36-E5C0ABF99A2E}">
      <dgm:prSet/>
      <dgm:spPr/>
      <dgm:t>
        <a:bodyPr/>
        <a:lstStyle/>
        <a:p>
          <a:endParaRPr lang="en-US"/>
        </a:p>
      </dgm:t>
    </dgm:pt>
    <dgm:pt modelId="{77BD55CF-CC5C-4CEB-8ADF-C0A75010BAE9}" type="sibTrans" cxnId="{D141A43C-C09A-4464-AA36-E5C0ABF99A2E}">
      <dgm:prSet/>
      <dgm:spPr/>
      <dgm:t>
        <a:bodyPr/>
        <a:lstStyle/>
        <a:p>
          <a:endParaRPr lang="en-US"/>
        </a:p>
      </dgm:t>
    </dgm:pt>
    <dgm:pt modelId="{39A5AD5F-118E-46CF-9744-A7316127B679}" type="pres">
      <dgm:prSet presAssocID="{92B634A5-3DF7-4CE4-AC10-7C1AD25E7B84}" presName="root" presStyleCnt="0">
        <dgm:presLayoutVars>
          <dgm:dir/>
          <dgm:resizeHandles val="exact"/>
        </dgm:presLayoutVars>
      </dgm:prSet>
      <dgm:spPr/>
    </dgm:pt>
    <dgm:pt modelId="{BF2996BC-9E67-480C-8B82-116D49B639B5}" type="pres">
      <dgm:prSet presAssocID="{C3A68BE7-026B-4989-B6B8-7DD0FBACD931}" presName="compNode" presStyleCnt="0"/>
      <dgm:spPr/>
    </dgm:pt>
    <dgm:pt modelId="{60C55A97-CB22-41ED-8342-368EB3DAD1CD}" type="pres">
      <dgm:prSet presAssocID="{C3A68BE7-026B-4989-B6B8-7DD0FBACD931}" presName="bgRect" presStyleLbl="bgShp" presStyleIdx="0" presStyleCnt="4"/>
      <dgm:spPr/>
    </dgm:pt>
    <dgm:pt modelId="{D42CF70C-FD96-4432-B895-AA01B09B8480}" type="pres">
      <dgm:prSet presAssocID="{C3A68BE7-026B-4989-B6B8-7DD0FBACD9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A8432BE-6EF5-4E8F-965E-69DC5541B6AF}" type="pres">
      <dgm:prSet presAssocID="{C3A68BE7-026B-4989-B6B8-7DD0FBACD931}" presName="spaceRect" presStyleCnt="0"/>
      <dgm:spPr/>
    </dgm:pt>
    <dgm:pt modelId="{5F24EE48-C27D-4E6C-BC39-5D26F19B76B4}" type="pres">
      <dgm:prSet presAssocID="{C3A68BE7-026B-4989-B6B8-7DD0FBACD931}" presName="parTx" presStyleLbl="revTx" presStyleIdx="0" presStyleCnt="5">
        <dgm:presLayoutVars>
          <dgm:chMax val="0"/>
          <dgm:chPref val="0"/>
        </dgm:presLayoutVars>
      </dgm:prSet>
      <dgm:spPr/>
    </dgm:pt>
    <dgm:pt modelId="{A5C1E7F2-B6E0-4525-8F92-785E55C7AF80}" type="pres">
      <dgm:prSet presAssocID="{C3A68BE7-026B-4989-B6B8-7DD0FBACD931}" presName="desTx" presStyleLbl="revTx" presStyleIdx="1" presStyleCnt="5">
        <dgm:presLayoutVars/>
      </dgm:prSet>
      <dgm:spPr/>
    </dgm:pt>
    <dgm:pt modelId="{8AC63B00-80B4-46F2-B172-3B6C4DB4934A}" type="pres">
      <dgm:prSet presAssocID="{86C66A22-2FC3-4885-AE03-85154FC21C52}" presName="sibTrans" presStyleCnt="0"/>
      <dgm:spPr/>
    </dgm:pt>
    <dgm:pt modelId="{2BA3395D-2AEB-42CE-92CD-B01F1781476F}" type="pres">
      <dgm:prSet presAssocID="{88D4A63D-78EC-4672-A1DC-B61A3B740EEF}" presName="compNode" presStyleCnt="0"/>
      <dgm:spPr/>
    </dgm:pt>
    <dgm:pt modelId="{D6E8F069-7D04-4470-A9BC-9BA22DFE59C7}" type="pres">
      <dgm:prSet presAssocID="{88D4A63D-78EC-4672-A1DC-B61A3B740EEF}" presName="bgRect" presStyleLbl="bgShp" presStyleIdx="1" presStyleCnt="4"/>
      <dgm:spPr/>
    </dgm:pt>
    <dgm:pt modelId="{33FC87D7-94A7-4FC6-BBCE-1126689FCBDC}" type="pres">
      <dgm:prSet presAssocID="{88D4A63D-78EC-4672-A1DC-B61A3B740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DBB5CE-3C0B-4FEA-8F7C-C78B756E96A7}" type="pres">
      <dgm:prSet presAssocID="{88D4A63D-78EC-4672-A1DC-B61A3B740EEF}" presName="spaceRect" presStyleCnt="0"/>
      <dgm:spPr/>
    </dgm:pt>
    <dgm:pt modelId="{1A776B7B-56C9-4FAC-BD4C-659CED7B312F}" type="pres">
      <dgm:prSet presAssocID="{88D4A63D-78EC-4672-A1DC-B61A3B740EEF}" presName="parTx" presStyleLbl="revTx" presStyleIdx="2" presStyleCnt="5">
        <dgm:presLayoutVars>
          <dgm:chMax val="0"/>
          <dgm:chPref val="0"/>
        </dgm:presLayoutVars>
      </dgm:prSet>
      <dgm:spPr/>
    </dgm:pt>
    <dgm:pt modelId="{D6E4AF39-32BE-43DA-BC7D-13EE6F0A6D0F}" type="pres">
      <dgm:prSet presAssocID="{E616F640-02BC-49F8-BCC7-3D62CB4CABC8}" presName="sibTrans" presStyleCnt="0"/>
      <dgm:spPr/>
    </dgm:pt>
    <dgm:pt modelId="{4421FB2B-221B-41EA-8161-B6FED29B3263}" type="pres">
      <dgm:prSet presAssocID="{B66A6D0D-EE7B-4BB8-92DC-C0C8E4E49E85}" presName="compNode" presStyleCnt="0"/>
      <dgm:spPr/>
    </dgm:pt>
    <dgm:pt modelId="{9FE66EA8-224B-417F-8599-64B178F5B089}" type="pres">
      <dgm:prSet presAssocID="{B66A6D0D-EE7B-4BB8-92DC-C0C8E4E49E85}" presName="bgRect" presStyleLbl="bgShp" presStyleIdx="2" presStyleCnt="4"/>
      <dgm:spPr/>
    </dgm:pt>
    <dgm:pt modelId="{36453FF2-47D0-415B-BFB6-9554BC9F14A1}" type="pres">
      <dgm:prSet presAssocID="{B66A6D0D-EE7B-4BB8-92DC-C0C8E4E49E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170F63-EA84-4C89-908A-17C5784FF13B}" type="pres">
      <dgm:prSet presAssocID="{B66A6D0D-EE7B-4BB8-92DC-C0C8E4E49E85}" presName="spaceRect" presStyleCnt="0"/>
      <dgm:spPr/>
    </dgm:pt>
    <dgm:pt modelId="{29EF1884-F540-4A4F-AB97-A31DA6B45C44}" type="pres">
      <dgm:prSet presAssocID="{B66A6D0D-EE7B-4BB8-92DC-C0C8E4E49E85}" presName="parTx" presStyleLbl="revTx" presStyleIdx="3" presStyleCnt="5">
        <dgm:presLayoutVars>
          <dgm:chMax val="0"/>
          <dgm:chPref val="0"/>
        </dgm:presLayoutVars>
      </dgm:prSet>
      <dgm:spPr/>
    </dgm:pt>
    <dgm:pt modelId="{0C7127E7-4F33-44BB-B86A-B1085A9FDEB7}" type="pres">
      <dgm:prSet presAssocID="{2C2D6106-998D-47D5-BBCA-242593CB2C0B}" presName="sibTrans" presStyleCnt="0"/>
      <dgm:spPr/>
    </dgm:pt>
    <dgm:pt modelId="{4D208F61-EA40-45A3-9664-F9994EA7040E}" type="pres">
      <dgm:prSet presAssocID="{665E7A16-836A-40A7-83B2-23E90BF5A58A}" presName="compNode" presStyleCnt="0"/>
      <dgm:spPr/>
    </dgm:pt>
    <dgm:pt modelId="{ABBEB087-3139-470B-9783-8380E69399CC}" type="pres">
      <dgm:prSet presAssocID="{665E7A16-836A-40A7-83B2-23E90BF5A58A}" presName="bgRect" presStyleLbl="bgShp" presStyleIdx="3" presStyleCnt="4"/>
      <dgm:spPr/>
    </dgm:pt>
    <dgm:pt modelId="{15B4E6EE-84C6-453A-A81D-655F428CA84C}" type="pres">
      <dgm:prSet presAssocID="{665E7A16-836A-40A7-83B2-23E90BF5A5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A45BAA8-BDE2-415E-948E-5214FE1B03F5}" type="pres">
      <dgm:prSet presAssocID="{665E7A16-836A-40A7-83B2-23E90BF5A58A}" presName="spaceRect" presStyleCnt="0"/>
      <dgm:spPr/>
    </dgm:pt>
    <dgm:pt modelId="{55BE7A4C-EC8E-4528-B719-CCA765347748}" type="pres">
      <dgm:prSet presAssocID="{665E7A16-836A-40A7-83B2-23E90BF5A5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CF3203-6CFC-43FA-AD4D-BB4DDF9325F7}" type="presOf" srcId="{C3A68BE7-026B-4989-B6B8-7DD0FBACD931}" destId="{5F24EE48-C27D-4E6C-BC39-5D26F19B76B4}" srcOrd="0" destOrd="0" presId="urn:microsoft.com/office/officeart/2018/2/layout/IconVerticalSolidList"/>
    <dgm:cxn modelId="{18424B38-BA34-44FD-951A-C1EDE5D597D8}" srcId="{C3A68BE7-026B-4989-B6B8-7DD0FBACD931}" destId="{F89185A7-3ACF-4626-8531-022BB6CECCD5}" srcOrd="0" destOrd="0" parTransId="{13E16386-6CB2-41D9-9985-5DF8E3F345E6}" sibTransId="{4CC1805C-6F63-47D2-A8AC-E4C7B84DD672}"/>
    <dgm:cxn modelId="{D141A43C-C09A-4464-AA36-E5C0ABF99A2E}" srcId="{92B634A5-3DF7-4CE4-AC10-7C1AD25E7B84}" destId="{665E7A16-836A-40A7-83B2-23E90BF5A58A}" srcOrd="3" destOrd="0" parTransId="{F79BEFA1-37D0-4149-96CD-37B91D519FE4}" sibTransId="{77BD55CF-CC5C-4CEB-8ADF-C0A75010BAE9}"/>
    <dgm:cxn modelId="{B2F26441-94F6-446D-8472-947CF2AFD89E}" type="presOf" srcId="{F89185A7-3ACF-4626-8531-022BB6CECCD5}" destId="{A5C1E7F2-B6E0-4525-8F92-785E55C7AF80}" srcOrd="0" destOrd="0" presId="urn:microsoft.com/office/officeart/2018/2/layout/IconVerticalSolidList"/>
    <dgm:cxn modelId="{01533F43-FE9D-4EBA-AF98-8A87B6748757}" type="presOf" srcId="{665E7A16-836A-40A7-83B2-23E90BF5A58A}" destId="{55BE7A4C-EC8E-4528-B719-CCA765347748}" srcOrd="0" destOrd="0" presId="urn:microsoft.com/office/officeart/2018/2/layout/IconVerticalSolidList"/>
    <dgm:cxn modelId="{1F06EE64-72A0-4FF9-BD27-2492627C969C}" type="presOf" srcId="{B66A6D0D-EE7B-4BB8-92DC-C0C8E4E49E85}" destId="{29EF1884-F540-4A4F-AB97-A31DA6B45C44}" srcOrd="0" destOrd="0" presId="urn:microsoft.com/office/officeart/2018/2/layout/IconVerticalSolidList"/>
    <dgm:cxn modelId="{789EA489-A0A3-440A-BBA5-AFA572E8B616}" type="presOf" srcId="{88D4A63D-78EC-4672-A1DC-B61A3B740EEF}" destId="{1A776B7B-56C9-4FAC-BD4C-659CED7B312F}" srcOrd="0" destOrd="0" presId="urn:microsoft.com/office/officeart/2018/2/layout/IconVerticalSolidList"/>
    <dgm:cxn modelId="{7345B9A3-518D-4E38-B261-A85F9CB358F9}" srcId="{92B634A5-3DF7-4CE4-AC10-7C1AD25E7B84}" destId="{88D4A63D-78EC-4672-A1DC-B61A3B740EEF}" srcOrd="1" destOrd="0" parTransId="{DD18DE2A-3B7F-494F-9914-EC9FDCAF3A75}" sibTransId="{E616F640-02BC-49F8-BCC7-3D62CB4CABC8}"/>
    <dgm:cxn modelId="{0ED111BE-A6CB-4D7D-8115-DDB23EBC9423}" srcId="{92B634A5-3DF7-4CE4-AC10-7C1AD25E7B84}" destId="{C3A68BE7-026B-4989-B6B8-7DD0FBACD931}" srcOrd="0" destOrd="0" parTransId="{E123D84B-AED3-4D4E-AE52-7A409D71B8BF}" sibTransId="{86C66A22-2FC3-4885-AE03-85154FC21C52}"/>
    <dgm:cxn modelId="{9DB790E6-D857-4A78-891E-6C769124955D}" type="presOf" srcId="{92B634A5-3DF7-4CE4-AC10-7C1AD25E7B84}" destId="{39A5AD5F-118E-46CF-9744-A7316127B679}" srcOrd="0" destOrd="0" presId="urn:microsoft.com/office/officeart/2018/2/layout/IconVerticalSolidList"/>
    <dgm:cxn modelId="{E3D223ED-17FA-4399-95B4-07DC6EF8325C}" srcId="{92B634A5-3DF7-4CE4-AC10-7C1AD25E7B84}" destId="{B66A6D0D-EE7B-4BB8-92DC-C0C8E4E49E85}" srcOrd="2" destOrd="0" parTransId="{49093EA9-804A-4CF8-BE20-DD13276A6A86}" sibTransId="{2C2D6106-998D-47D5-BBCA-242593CB2C0B}"/>
    <dgm:cxn modelId="{09D9312B-46E6-49E9-B23F-C43EB15B1324}" type="presParOf" srcId="{39A5AD5F-118E-46CF-9744-A7316127B679}" destId="{BF2996BC-9E67-480C-8B82-116D49B639B5}" srcOrd="0" destOrd="0" presId="urn:microsoft.com/office/officeart/2018/2/layout/IconVerticalSolidList"/>
    <dgm:cxn modelId="{C1AF7638-2E6D-4443-B445-5B704A0FBB39}" type="presParOf" srcId="{BF2996BC-9E67-480C-8B82-116D49B639B5}" destId="{60C55A97-CB22-41ED-8342-368EB3DAD1CD}" srcOrd="0" destOrd="0" presId="urn:microsoft.com/office/officeart/2018/2/layout/IconVerticalSolidList"/>
    <dgm:cxn modelId="{B277FAAF-4F83-4D7D-B1FB-5E97274911F3}" type="presParOf" srcId="{BF2996BC-9E67-480C-8B82-116D49B639B5}" destId="{D42CF70C-FD96-4432-B895-AA01B09B8480}" srcOrd="1" destOrd="0" presId="urn:microsoft.com/office/officeart/2018/2/layout/IconVerticalSolidList"/>
    <dgm:cxn modelId="{B3F117C5-9BDD-497D-887A-21151902D813}" type="presParOf" srcId="{BF2996BC-9E67-480C-8B82-116D49B639B5}" destId="{9A8432BE-6EF5-4E8F-965E-69DC5541B6AF}" srcOrd="2" destOrd="0" presId="urn:microsoft.com/office/officeart/2018/2/layout/IconVerticalSolidList"/>
    <dgm:cxn modelId="{AD7B25DC-3A23-4CA8-91C4-9D9EA36D5C5A}" type="presParOf" srcId="{BF2996BC-9E67-480C-8B82-116D49B639B5}" destId="{5F24EE48-C27D-4E6C-BC39-5D26F19B76B4}" srcOrd="3" destOrd="0" presId="urn:microsoft.com/office/officeart/2018/2/layout/IconVerticalSolidList"/>
    <dgm:cxn modelId="{673DF3B3-6C21-4BFD-9F21-5CD36318D62F}" type="presParOf" srcId="{BF2996BC-9E67-480C-8B82-116D49B639B5}" destId="{A5C1E7F2-B6E0-4525-8F92-785E55C7AF80}" srcOrd="4" destOrd="0" presId="urn:microsoft.com/office/officeart/2018/2/layout/IconVerticalSolidList"/>
    <dgm:cxn modelId="{93E37663-856F-49AB-8670-65EDA5565C9C}" type="presParOf" srcId="{39A5AD5F-118E-46CF-9744-A7316127B679}" destId="{8AC63B00-80B4-46F2-B172-3B6C4DB4934A}" srcOrd="1" destOrd="0" presId="urn:microsoft.com/office/officeart/2018/2/layout/IconVerticalSolidList"/>
    <dgm:cxn modelId="{38E83AED-7BA2-447A-9745-78DC25F2BA71}" type="presParOf" srcId="{39A5AD5F-118E-46CF-9744-A7316127B679}" destId="{2BA3395D-2AEB-42CE-92CD-B01F1781476F}" srcOrd="2" destOrd="0" presId="urn:microsoft.com/office/officeart/2018/2/layout/IconVerticalSolidList"/>
    <dgm:cxn modelId="{5AB980F2-C2BF-45C8-BB25-17D016CA627E}" type="presParOf" srcId="{2BA3395D-2AEB-42CE-92CD-B01F1781476F}" destId="{D6E8F069-7D04-4470-A9BC-9BA22DFE59C7}" srcOrd="0" destOrd="0" presId="urn:microsoft.com/office/officeart/2018/2/layout/IconVerticalSolidList"/>
    <dgm:cxn modelId="{0F5C6813-CC8D-46AB-94EA-F7F13ED281AE}" type="presParOf" srcId="{2BA3395D-2AEB-42CE-92CD-B01F1781476F}" destId="{33FC87D7-94A7-4FC6-BBCE-1126689FCBDC}" srcOrd="1" destOrd="0" presId="urn:microsoft.com/office/officeart/2018/2/layout/IconVerticalSolidList"/>
    <dgm:cxn modelId="{3D31CB7E-A194-4C5F-A34B-4DDA9F43A79E}" type="presParOf" srcId="{2BA3395D-2AEB-42CE-92CD-B01F1781476F}" destId="{E7DBB5CE-3C0B-4FEA-8F7C-C78B756E96A7}" srcOrd="2" destOrd="0" presId="urn:microsoft.com/office/officeart/2018/2/layout/IconVerticalSolidList"/>
    <dgm:cxn modelId="{C79248D6-6B22-4A89-B3BD-FC57F71933FE}" type="presParOf" srcId="{2BA3395D-2AEB-42CE-92CD-B01F1781476F}" destId="{1A776B7B-56C9-4FAC-BD4C-659CED7B312F}" srcOrd="3" destOrd="0" presId="urn:microsoft.com/office/officeart/2018/2/layout/IconVerticalSolidList"/>
    <dgm:cxn modelId="{F95CDE59-14E7-43D6-9522-1BD4A5DDFDF6}" type="presParOf" srcId="{39A5AD5F-118E-46CF-9744-A7316127B679}" destId="{D6E4AF39-32BE-43DA-BC7D-13EE6F0A6D0F}" srcOrd="3" destOrd="0" presId="urn:microsoft.com/office/officeart/2018/2/layout/IconVerticalSolidList"/>
    <dgm:cxn modelId="{3C8D40E6-F868-4EB5-B6F1-E9889FEC5131}" type="presParOf" srcId="{39A5AD5F-118E-46CF-9744-A7316127B679}" destId="{4421FB2B-221B-41EA-8161-B6FED29B3263}" srcOrd="4" destOrd="0" presId="urn:microsoft.com/office/officeart/2018/2/layout/IconVerticalSolidList"/>
    <dgm:cxn modelId="{D38664D4-E9DA-401D-A802-680DDF2F2762}" type="presParOf" srcId="{4421FB2B-221B-41EA-8161-B6FED29B3263}" destId="{9FE66EA8-224B-417F-8599-64B178F5B089}" srcOrd="0" destOrd="0" presId="urn:microsoft.com/office/officeart/2018/2/layout/IconVerticalSolidList"/>
    <dgm:cxn modelId="{5B32B553-BC33-430A-9BBA-B76F9CD52E92}" type="presParOf" srcId="{4421FB2B-221B-41EA-8161-B6FED29B3263}" destId="{36453FF2-47D0-415B-BFB6-9554BC9F14A1}" srcOrd="1" destOrd="0" presId="urn:microsoft.com/office/officeart/2018/2/layout/IconVerticalSolidList"/>
    <dgm:cxn modelId="{0DC1AC56-6965-4482-A730-11068AEA1114}" type="presParOf" srcId="{4421FB2B-221B-41EA-8161-B6FED29B3263}" destId="{02170F63-EA84-4C89-908A-17C5784FF13B}" srcOrd="2" destOrd="0" presId="urn:microsoft.com/office/officeart/2018/2/layout/IconVerticalSolidList"/>
    <dgm:cxn modelId="{C5E2B4CF-11BB-4EAB-A0ED-F62D33F51B4A}" type="presParOf" srcId="{4421FB2B-221B-41EA-8161-B6FED29B3263}" destId="{29EF1884-F540-4A4F-AB97-A31DA6B45C44}" srcOrd="3" destOrd="0" presId="urn:microsoft.com/office/officeart/2018/2/layout/IconVerticalSolidList"/>
    <dgm:cxn modelId="{DAED0C32-F818-4DA5-885A-BB14A8ABB49F}" type="presParOf" srcId="{39A5AD5F-118E-46CF-9744-A7316127B679}" destId="{0C7127E7-4F33-44BB-B86A-B1085A9FDEB7}" srcOrd="5" destOrd="0" presId="urn:microsoft.com/office/officeart/2018/2/layout/IconVerticalSolidList"/>
    <dgm:cxn modelId="{1006A2EA-F880-4A5F-AA69-3D7E1FE34E34}" type="presParOf" srcId="{39A5AD5F-118E-46CF-9744-A7316127B679}" destId="{4D208F61-EA40-45A3-9664-F9994EA7040E}" srcOrd="6" destOrd="0" presId="urn:microsoft.com/office/officeart/2018/2/layout/IconVerticalSolidList"/>
    <dgm:cxn modelId="{6FE84616-998F-444F-A819-E8268DCA8C23}" type="presParOf" srcId="{4D208F61-EA40-45A3-9664-F9994EA7040E}" destId="{ABBEB087-3139-470B-9783-8380E69399CC}" srcOrd="0" destOrd="0" presId="urn:microsoft.com/office/officeart/2018/2/layout/IconVerticalSolidList"/>
    <dgm:cxn modelId="{60D3ABF4-A256-44E6-8BFA-6B2B66EA6F77}" type="presParOf" srcId="{4D208F61-EA40-45A3-9664-F9994EA7040E}" destId="{15B4E6EE-84C6-453A-A81D-655F428CA84C}" srcOrd="1" destOrd="0" presId="urn:microsoft.com/office/officeart/2018/2/layout/IconVerticalSolidList"/>
    <dgm:cxn modelId="{14ED06B5-A522-4033-9B04-E3A8C30F5F4B}" type="presParOf" srcId="{4D208F61-EA40-45A3-9664-F9994EA7040E}" destId="{FA45BAA8-BDE2-415E-948E-5214FE1B03F5}" srcOrd="2" destOrd="0" presId="urn:microsoft.com/office/officeart/2018/2/layout/IconVerticalSolidList"/>
    <dgm:cxn modelId="{12450714-7D3D-42CC-9B6B-BE9159FF244D}" type="presParOf" srcId="{4D208F61-EA40-45A3-9664-F9994EA7040E}" destId="{55BE7A4C-EC8E-4528-B719-CCA765347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55A97-CB22-41ED-8342-368EB3DAD1CD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F70C-FD96-4432-B895-AA01B09B8480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4EE48-C27D-4E6C-BC39-5D26F19B76B4}">
      <dsp:nvSpPr>
        <dsp:cNvPr id="0" name=""/>
        <dsp:cNvSpPr/>
      </dsp:nvSpPr>
      <dsp:spPr>
        <a:xfrm>
          <a:off x="919851" y="1571"/>
          <a:ext cx="4526280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Small Dataset </a:t>
          </a:r>
          <a:endParaRPr lang="en-US" sz="2200" kern="1200"/>
        </a:p>
      </dsp:txBody>
      <dsp:txXfrm>
        <a:off x="919851" y="1571"/>
        <a:ext cx="4526280" cy="796407"/>
      </dsp:txXfrm>
    </dsp:sp>
    <dsp:sp modelId="{A5C1E7F2-B6E0-4525-8F92-785E55C7AF80}">
      <dsp:nvSpPr>
        <dsp:cNvPr id="0" name=""/>
        <dsp:cNvSpPr/>
      </dsp:nvSpPr>
      <dsp:spPr>
        <a:xfrm>
          <a:off x="5446131" y="1571"/>
          <a:ext cx="461226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1074 records &amp; 9 Classifiers</a:t>
          </a:r>
          <a:endParaRPr lang="en-US" sz="1800" kern="1200"/>
        </a:p>
      </dsp:txBody>
      <dsp:txXfrm>
        <a:off x="5446131" y="1571"/>
        <a:ext cx="4612268" cy="796407"/>
      </dsp:txXfrm>
    </dsp:sp>
    <dsp:sp modelId="{D6E8F069-7D04-4470-A9BC-9BA22DFE59C7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C87D7-94A7-4FC6-BBCE-1126689FCBDC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6B7B-56C9-4FAC-BD4C-659CED7B312F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to use Gaussian Naïve Bayes &amp; SVM supervised learning models </a:t>
          </a:r>
        </a:p>
      </dsp:txBody>
      <dsp:txXfrm>
        <a:off x="919851" y="997081"/>
        <a:ext cx="9138548" cy="796407"/>
      </dsp:txXfrm>
    </dsp:sp>
    <dsp:sp modelId="{9FE66EA8-224B-417F-8599-64B178F5B08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3FF2-47D0-415B-BFB6-9554BC9F14A1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1884-F540-4A4F-AB97-A31DA6B45C44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Implemented “</a:t>
          </a:r>
          <a:r>
            <a:rPr lang="en-CA" sz="2200" b="1" u="sng" kern="1200"/>
            <a:t>scikit-lear</a:t>
          </a:r>
          <a:r>
            <a:rPr lang="en-CA" sz="2200" kern="1200"/>
            <a:t>n” library (Sklearn)</a:t>
          </a:r>
          <a:endParaRPr lang="en-US" sz="2200" kern="1200"/>
        </a:p>
      </dsp:txBody>
      <dsp:txXfrm>
        <a:off x="919851" y="1992590"/>
        <a:ext cx="9138548" cy="796407"/>
      </dsp:txXfrm>
    </dsp:sp>
    <dsp:sp modelId="{ABBEB087-3139-470B-9783-8380E69399CC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E6EE-84C6-453A-A81D-655F428CA84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E7A4C-EC8E-4528-B719-CCA765347748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K-fold technique for training and testing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ierwing/soen691_project_ed_yr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basketball-reference.com/leagu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KFold.html" TargetMode="External"/><Relationship Id="rId5" Type="http://schemas.openxmlformats.org/officeDocument/2006/relationships/hyperlink" Target="https://scikit-learn.org/stable/modules/generated/sklearn.metrics.precision_recall_fscore_support.html" TargetMode="External"/><Relationship Id="rId4" Type="http://schemas.openxmlformats.org/officeDocument/2006/relationships/hyperlink" Target="https://muthu.co/understanding-the-classification-report-in-sklea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028" y="1129030"/>
            <a:ext cx="4813072" cy="3165724"/>
          </a:xfrm>
        </p:spPr>
        <p:txBody>
          <a:bodyPr>
            <a:normAutofit fontScale="90000"/>
          </a:bodyPr>
          <a:lstStyle/>
          <a:p>
            <a:r>
              <a:rPr lang="en-US" sz="3800" b="1" dirty="0"/>
              <a:t>Big Data Analytics</a:t>
            </a:r>
            <a:br>
              <a:rPr lang="en-US" sz="3800" b="1" dirty="0"/>
            </a:br>
            <a:r>
              <a:rPr lang="en-US" sz="3800" b="1" dirty="0"/>
              <a:t>SOEN 691</a:t>
            </a:r>
            <a:br>
              <a:rPr lang="en-US" sz="3800" b="1" dirty="0"/>
            </a:br>
            <a:r>
              <a:rPr lang="en-CA" sz="3800" dirty="0"/>
              <a:t>Dr. Tristan </a:t>
            </a:r>
            <a:r>
              <a:rPr lang="en-CA" sz="3800" dirty="0" err="1"/>
              <a:t>Glatard</a:t>
            </a:r>
            <a:br>
              <a:rPr lang="en-CA" sz="3800" dirty="0"/>
            </a:br>
            <a:r>
              <a:rPr lang="en-CA" sz="3600" dirty="0"/>
              <a:t>Winter 2020</a:t>
            </a:r>
            <a:br>
              <a:rPr lang="en-CA" sz="3800" dirty="0"/>
            </a:br>
            <a:r>
              <a:rPr lang="en-CA" sz="3100" dirty="0"/>
              <a:t>Team ID 12</a:t>
            </a:r>
            <a:br>
              <a:rPr lang="en-CA" sz="3100" dirty="0"/>
            </a:br>
            <a:br>
              <a:rPr lang="en-CA" sz="3100" dirty="0"/>
            </a:br>
            <a:r>
              <a:rPr lang="en-CA" sz="2700" dirty="0">
                <a:solidFill>
                  <a:srgbClr val="8E2041"/>
                </a:solidFill>
              </a:rPr>
              <a:t>NBA Playoff Prediction</a:t>
            </a:r>
            <a:endParaRPr lang="en-US" sz="3800" dirty="0">
              <a:solidFill>
                <a:srgbClr val="8E204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085131"/>
          </a:xfrm>
        </p:spPr>
        <p:txBody>
          <a:bodyPr>
            <a:normAutofit/>
          </a:bodyPr>
          <a:lstStyle/>
          <a:p>
            <a:r>
              <a:rPr lang="en-US" dirty="0"/>
              <a:t>Ying Rao</a:t>
            </a:r>
          </a:p>
          <a:p>
            <a:r>
              <a:rPr lang="en-US" dirty="0"/>
              <a:t>Elie Dosh</a:t>
            </a:r>
          </a:p>
          <a:p>
            <a:r>
              <a:rPr lang="en-US" sz="1400" dirty="0"/>
              <a:t>Project Repo</a:t>
            </a:r>
          </a:p>
          <a:p>
            <a:r>
              <a:rPr lang="en-CA" sz="800" u="sng" dirty="0">
                <a:hlinkClick r:id="rId3"/>
              </a:rPr>
              <a:t>https://github.com/skierwing/soen691_project_ed_yr.git</a:t>
            </a:r>
            <a:endParaRPr lang="en-US" sz="800" dirty="0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r="4462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175EB46-8A45-4683-B559-BC5E56F713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13" y="0"/>
            <a:ext cx="3064510" cy="11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03BEC2A2-262A-42C5-BB2A-9B680974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" y="0"/>
            <a:ext cx="11048325" cy="64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7C90748-736B-418A-A90A-F02DE222F420}"/>
              </a:ext>
            </a:extLst>
          </p:cNvPr>
          <p:cNvSpPr txBox="1">
            <a:spLocks/>
          </p:cNvSpPr>
          <p:nvPr/>
        </p:nvSpPr>
        <p:spPr>
          <a:xfrm>
            <a:off x="9486901" y="938462"/>
            <a:ext cx="2693232" cy="10266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en-US" sz="80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4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0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60352-4712-4586-B8D3-32FCA8FA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3332-20CF-4C21-93EC-C231976D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Given our dataset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Gaussian Naïve Bayes performed the worst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SVM is Decent for playoffs prediction [~70%]</a:t>
            </a:r>
          </a:p>
          <a:p>
            <a:pPr marL="0" indent="0">
              <a:buNone/>
            </a:pPr>
            <a:endParaRPr lang="en-CA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sz="1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CA" sz="1800" dirty="0">
              <a:solidFill>
                <a:srgbClr val="FFFFFF"/>
              </a:solidFill>
            </a:endParaRP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FC4C7BEE-8163-43A3-9182-E662F7D0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82DB6E4-02F3-4A8D-8DA8-4FC7B2AE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24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9EF6-E667-46AA-90E0-4B8B48C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/>
            <a:r>
              <a:rPr lang="en-US" sz="9600">
                <a:solidFill>
                  <a:srgbClr val="FFFFFF"/>
                </a:solidFill>
              </a:rPr>
              <a:t>Questions?</a:t>
            </a:r>
            <a:br>
              <a:rPr lang="en-US" sz="9600">
                <a:solidFill>
                  <a:srgbClr val="FFFFFF"/>
                </a:solidFill>
              </a:rPr>
            </a:b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17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B5741-8F65-4ED3-B5DC-77BAF98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A14A-F6E5-4461-B6F0-8EA17599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905000"/>
            <a:ext cx="1192452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2"/>
              </a:rPr>
              <a:t>https://www.basketball-reference.com/leagues/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https://scikit-learn.org/stable/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4"/>
              </a:rPr>
              <a:t>https://muthu.co/understanding-the-classification-report-in-sklearn/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u="sng" dirty="0">
                <a:hlinkClick r:id="rId5"/>
              </a:rPr>
              <a:t>https://scikit-learn.org/stable/modules/generated/sklearn.metrics.precision_recall_fscore_support.html</a:t>
            </a:r>
            <a:endParaRPr lang="en-CA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CA">
                <a:hlinkClick r:id="rId6"/>
              </a:rPr>
              <a:t>https://scikit-learn.org/stable/modules/generated/sklearn.model_selection.KFold.html</a:t>
            </a:r>
            <a:r>
              <a:rPr lang="en-CA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8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E5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1491-A463-45AE-A440-32C5810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7574-4990-4F45-B981-63FBD59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286374" cy="11386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sz="1800" dirty="0">
                <a:solidFill>
                  <a:srgbClr val="FFFFFF"/>
                </a:solidFill>
              </a:rPr>
              <a:t> The goal of the project is to predict if an NBA Team will make it to the playoff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AAF01-13CE-490A-A970-54C77AE9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610"/>
          <a:stretch/>
        </p:blipFill>
        <p:spPr>
          <a:xfrm>
            <a:off x="4842472" y="640080"/>
            <a:ext cx="65971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Data preparation and analysis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DD1CD69-847E-4BB6-9874-A879DF11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10" y="-1"/>
            <a:ext cx="7543390" cy="685799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Manually gather data from </a:t>
            </a:r>
            <a:r>
              <a:rPr lang="en-CA" sz="2000" u="sng" dirty="0">
                <a:solidFill>
                  <a:schemeClr val="accent1"/>
                </a:solidFill>
              </a:rPr>
              <a:t>basketball-reference.com</a:t>
            </a:r>
            <a:r>
              <a:rPr lang="en-CA" sz="2000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Between Seasons </a:t>
            </a:r>
            <a:r>
              <a:rPr lang="en-CA" sz="2000" dirty="0">
                <a:solidFill>
                  <a:schemeClr val="accent1"/>
                </a:solidFill>
              </a:rPr>
              <a:t>1980-2018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Analyzing the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Number of </a:t>
            </a:r>
            <a:r>
              <a:rPr lang="en-CA" sz="2000" dirty="0">
                <a:solidFill>
                  <a:schemeClr val="accent1"/>
                </a:solidFill>
              </a:rPr>
              <a:t>teams</a:t>
            </a:r>
            <a:r>
              <a:rPr lang="en-CA" sz="2000" dirty="0"/>
              <a:t> changed over the years </a:t>
            </a:r>
            <a:r>
              <a:rPr lang="en-CA" sz="2000" dirty="0">
                <a:solidFill>
                  <a:schemeClr val="accent1"/>
                </a:solidFill>
              </a:rPr>
              <a:t>23, 27,29 and lately 30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 Seasons 1980-1983 </a:t>
            </a:r>
            <a:r>
              <a:rPr lang="en-CA" sz="2000" dirty="0">
                <a:solidFill>
                  <a:schemeClr val="accent1"/>
                </a:solidFill>
              </a:rPr>
              <a:t>12 Teams </a:t>
            </a:r>
            <a:r>
              <a:rPr lang="en-CA" sz="2000" dirty="0"/>
              <a:t>1984-2018 </a:t>
            </a:r>
            <a:r>
              <a:rPr lang="en-CA" sz="2000" dirty="0">
                <a:solidFill>
                  <a:schemeClr val="accent1"/>
                </a:solidFill>
              </a:rPr>
              <a:t>16 Teams </a:t>
            </a:r>
            <a:r>
              <a:rPr lang="en-CA" sz="2000" dirty="0"/>
              <a:t>to playoff</a:t>
            </a:r>
            <a:endParaRPr lang="en-CA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Each team plays different number of minutes in total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/>
              <a:t>Used the </a:t>
            </a:r>
            <a:r>
              <a:rPr lang="en-CA" sz="2000" dirty="0">
                <a:solidFill>
                  <a:schemeClr val="accent1"/>
                </a:solidFill>
              </a:rPr>
              <a:t>Minutes Played </a:t>
            </a:r>
            <a:r>
              <a:rPr lang="en-CA" sz="2000" dirty="0"/>
              <a:t>field as common denominator for all </a:t>
            </a:r>
            <a:r>
              <a:rPr lang="en-CA" sz="2000" b="1" u="sng" dirty="0">
                <a:solidFill>
                  <a:schemeClr val="accent1"/>
                </a:solidFill>
              </a:rPr>
              <a:t>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/>
              <a:t>Using </a:t>
            </a:r>
            <a:r>
              <a:rPr lang="en-CA" sz="2000" dirty="0">
                <a:solidFill>
                  <a:schemeClr val="accent1"/>
                </a:solidFill>
              </a:rPr>
              <a:t>Spark framework </a:t>
            </a:r>
            <a:r>
              <a:rPr lang="en-CA" sz="2000" dirty="0"/>
              <a:t>and the </a:t>
            </a:r>
            <a:r>
              <a:rPr lang="en-CA" sz="2000" dirty="0" err="1">
                <a:solidFill>
                  <a:schemeClr val="accent1"/>
                </a:solidFill>
              </a:rPr>
              <a:t>Dataframe</a:t>
            </a:r>
            <a:r>
              <a:rPr lang="en-CA" sz="2000" dirty="0"/>
              <a:t> </a:t>
            </a:r>
            <a:r>
              <a:rPr lang="en-CA" sz="2000" dirty="0">
                <a:solidFill>
                  <a:schemeClr val="accent1"/>
                </a:solidFill>
              </a:rPr>
              <a:t>Library</a:t>
            </a:r>
            <a:r>
              <a:rPr lang="en-CA" sz="2000" dirty="0"/>
              <a:t> to generate the dataset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40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3BE7BD-E55F-418A-9A05-F6C8768F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55717"/>
              </p:ext>
            </p:extLst>
          </p:nvPr>
        </p:nvGraphicFramePr>
        <p:xfrm>
          <a:off x="4740442" y="5285874"/>
          <a:ext cx="7350868" cy="10972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837717">
                  <a:extLst>
                    <a:ext uri="{9D8B030D-6E8A-4147-A177-3AD203B41FA5}">
                      <a16:colId xmlns:a16="http://schemas.microsoft.com/office/drawing/2014/main" val="1904204760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3818815193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695575714"/>
                    </a:ext>
                  </a:extLst>
                </a:gridCol>
                <a:gridCol w="1837717">
                  <a:extLst>
                    <a:ext uri="{9D8B030D-6E8A-4147-A177-3AD203B41FA5}">
                      <a16:colId xmlns:a16="http://schemas.microsoft.com/office/drawing/2014/main" val="1556693535"/>
                    </a:ext>
                  </a:extLst>
                </a:gridCol>
              </a:tblGrid>
              <a:tr h="236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effectLst/>
                        </a:rPr>
                        <a:t>Points_Per_minute</a:t>
                      </a:r>
                      <a:endParaRPr lang="en-CA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3Points_Per_minute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2Points_Per_minute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FThrow_Per_minute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89893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Rebound_Per_minute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Assists_Per_minute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Steals_Per_minute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Blocks_Per_minute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70937"/>
                  </a:ext>
                </a:extLst>
              </a:tr>
              <a:tr h="236618">
                <a:tc>
                  <a:txBody>
                    <a:bodyPr/>
                    <a:lstStyle/>
                    <a:p>
                      <a:r>
                        <a:rPr lang="en-CA" sz="1200" dirty="0" err="1"/>
                        <a:t>TurnOvers_Per_minute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41582"/>
                  </a:ext>
                </a:extLst>
              </a:tr>
              <a:tr h="272723">
                <a:tc gridSpan="4">
                  <a:txBody>
                    <a:bodyPr/>
                    <a:lstStyle/>
                    <a:p>
                      <a:r>
                        <a:rPr lang="en-CA" sz="1200" b="1" dirty="0"/>
                        <a:t>Playoff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5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Machine Learning Libraries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4353E92D-C9EF-47AE-8126-7818294B5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50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13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AAC61-C44F-4954-BE90-6BE27BF8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1" y="643538"/>
            <a:ext cx="8728938" cy="3557043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FFFFFF"/>
                </a:solidFill>
              </a:rPr>
              <a:t>Data loading and pre-processing: Spark </a:t>
            </a:r>
            <a:r>
              <a:rPr lang="en-CA" dirty="0" err="1">
                <a:solidFill>
                  <a:srgbClr val="FFFFFF"/>
                </a:solidFill>
              </a:rPr>
              <a:t>dataframe</a:t>
            </a: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3A3C2F-6953-442B-B0A8-AFEAED96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32" y="643538"/>
            <a:ext cx="7813436" cy="355704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Split Data using K-fold: sklearn.model_selection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>
                <a:solidFill>
                  <a:srgbClr val="FFFFFF"/>
                </a:solidFill>
              </a:rPr>
              <a:t> K-fold is a good cross-validation method that tackles overfitting or underfitting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39F66-2819-43DD-8730-D8582B4E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77" y="83845"/>
            <a:ext cx="34009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Data modeling and classification: </a:t>
            </a:r>
            <a:r>
              <a:rPr lang="en-CA" dirty="0" err="1">
                <a:solidFill>
                  <a:schemeClr val="bg2"/>
                </a:solidFill>
              </a:rPr>
              <a:t>scikit</a:t>
            </a:r>
            <a:r>
              <a:rPr lang="en-CA" dirty="0">
                <a:solidFill>
                  <a:schemeClr val="bg2"/>
                </a:solidFill>
              </a:rPr>
              <a:t>-learn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</a:t>
            </a:r>
            <a:r>
              <a:rPr lang="en-CA" dirty="0" err="1">
                <a:solidFill>
                  <a:schemeClr val="bg2"/>
                </a:solidFill>
              </a:rPr>
              <a:t>sklearn.naive_bayes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5"/>
                </a:solidFill>
              </a:rPr>
              <a:t>GaussianNB</a:t>
            </a:r>
            <a:r>
              <a:rPr lang="en-CA" dirty="0"/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en-CA" dirty="0" err="1">
                <a:solidFill>
                  <a:schemeClr val="bg2"/>
                </a:solidFill>
              </a:rPr>
              <a:t>sklearn.svm</a:t>
            </a:r>
            <a:r>
              <a:rPr lang="en-CA" dirty="0"/>
              <a:t> </a:t>
            </a:r>
            <a:r>
              <a:rPr lang="en-CA" b="1" dirty="0">
                <a:solidFill>
                  <a:schemeClr val="accent5"/>
                </a:solidFill>
              </a:rPr>
              <a:t>SVC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8D6E-EF81-4D67-A304-0E0947BA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" y="36856"/>
            <a:ext cx="7554122" cy="218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93C7C-D4C4-4FB4-B4EF-B250498E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29" y="1930401"/>
            <a:ext cx="7229878" cy="25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36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Technical Workflow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5C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6A4A570-F42D-4288-87EF-E820963BBB1A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2"/>
                </a:solidFill>
              </a:rPr>
              <a:t>Performance evaluation: F1 score, confusion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bg2"/>
                </a:solidFill>
              </a:rPr>
              <a:t>library: 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bg2"/>
                </a:solidFill>
              </a:rPr>
              <a:t>sklearn.metrics</a:t>
            </a:r>
            <a:r>
              <a:rPr lang="en-CA" dirty="0">
                <a:solidFill>
                  <a:schemeClr val="bg2"/>
                </a:solidFill>
              </a:rPr>
              <a:t>  </a:t>
            </a:r>
            <a:r>
              <a:rPr lang="en-CA" dirty="0" err="1">
                <a:solidFill>
                  <a:schemeClr val="accent5"/>
                </a:solidFill>
              </a:rPr>
              <a:t>classification_report</a:t>
            </a:r>
            <a:r>
              <a:rPr lang="en-CA" dirty="0">
                <a:solidFill>
                  <a:schemeClr val="accent5"/>
                </a:solidFill>
              </a:rPr>
              <a:t> </a:t>
            </a:r>
            <a:r>
              <a:rPr lang="en-CA" dirty="0">
                <a:solidFill>
                  <a:schemeClr val="bg2"/>
                </a:solidFill>
              </a:rPr>
              <a:t>and </a:t>
            </a:r>
            <a:r>
              <a:rPr lang="fr-FR" dirty="0" err="1">
                <a:solidFill>
                  <a:schemeClr val="bg2"/>
                </a:solidFill>
              </a:rPr>
              <a:t>sklearn.metrics</a:t>
            </a:r>
            <a:r>
              <a:rPr lang="fr-FR" dirty="0"/>
              <a:t>  </a:t>
            </a:r>
            <a:r>
              <a:rPr lang="fr-FR" dirty="0" err="1">
                <a:solidFill>
                  <a:schemeClr val="accent5"/>
                </a:solidFill>
              </a:rPr>
              <a:t>confusion_matrix</a:t>
            </a:r>
            <a:endParaRPr lang="en-CA" dirty="0">
              <a:solidFill>
                <a:schemeClr val="accent5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138EE-9D01-4E7B-B193-27F4EE58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40" y="1061156"/>
            <a:ext cx="9580872" cy="2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D699E-7B74-42D8-9B7F-4866FB1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765-95CD-41CA-BAF8-B23BAD4A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09" y="0"/>
            <a:ext cx="7537705" cy="68580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Base on our chosen dataset and 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Naïve Bayes algorithm was quicker during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SVM algorithm is better at predicting the </a:t>
            </a:r>
            <a:r>
              <a:rPr lang="en-CA" sz="2200" b="1" u="sng" dirty="0">
                <a:solidFill>
                  <a:srgbClr val="92D050"/>
                </a:solidFill>
              </a:rPr>
              <a:t>Playoff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/>
              <a:t> Average Weighted Precision : 	[SVM=</a:t>
            </a:r>
            <a:r>
              <a:rPr lang="en-CA" sz="1800" dirty="0">
                <a:solidFill>
                  <a:schemeClr val="accent1"/>
                </a:solidFill>
              </a:rPr>
              <a:t>0.734</a:t>
            </a:r>
            <a:r>
              <a:rPr lang="en-CA" sz="1800" dirty="0"/>
              <a:t>]  &gt;	[GNB=</a:t>
            </a:r>
            <a:r>
              <a:rPr lang="en-CA" sz="1800" dirty="0">
                <a:solidFill>
                  <a:schemeClr val="accent1"/>
                </a:solidFill>
              </a:rPr>
              <a:t>0.694</a:t>
            </a:r>
            <a:r>
              <a:rPr lang="en-CA" sz="18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/>
              <a:t> Average Weighted  Recall :  	[SVM=</a:t>
            </a:r>
            <a:r>
              <a:rPr lang="en-CA" sz="1800" dirty="0">
                <a:solidFill>
                  <a:schemeClr val="accent1"/>
                </a:solidFill>
              </a:rPr>
              <a:t>0.704</a:t>
            </a:r>
            <a:r>
              <a:rPr lang="en-CA" sz="1800" dirty="0"/>
              <a:t>]  &gt;	[GNB=</a:t>
            </a:r>
            <a:r>
              <a:rPr lang="en-CA" sz="1800" dirty="0">
                <a:solidFill>
                  <a:schemeClr val="accent1"/>
                </a:solidFill>
              </a:rPr>
              <a:t>0.622</a:t>
            </a:r>
            <a:r>
              <a:rPr lang="en-CA" sz="1800" dirty="0"/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800" dirty="0"/>
              <a:t> Average Weighted  F1-Score : 	[SVM=</a:t>
            </a:r>
            <a:r>
              <a:rPr lang="en-CA" sz="1800" dirty="0">
                <a:solidFill>
                  <a:schemeClr val="accent1"/>
                </a:solidFill>
              </a:rPr>
              <a:t>0.698</a:t>
            </a:r>
            <a:r>
              <a:rPr lang="en-CA" sz="1800" dirty="0"/>
              <a:t>]  &gt;	[GNB=</a:t>
            </a:r>
            <a:r>
              <a:rPr lang="en-CA" sz="1800" dirty="0">
                <a:solidFill>
                  <a:schemeClr val="accent1"/>
                </a:solidFill>
              </a:rPr>
              <a:t>0.574</a:t>
            </a:r>
            <a:r>
              <a:rPr lang="en-CA" sz="1800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/>
              <a:t> Results</a:t>
            </a:r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240840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Big Data Analytics SOEN 691 Dr. Tristan Glatard Winter 2020 Team ID 12  NBA Playoff Prediction</vt:lpstr>
      <vt:lpstr>Introduction</vt:lpstr>
      <vt:lpstr>Data preparation and analysis</vt:lpstr>
      <vt:lpstr>Machine Learning Libraries</vt:lpstr>
      <vt:lpstr>Technical Workflow</vt:lpstr>
      <vt:lpstr>Technical Workflow</vt:lpstr>
      <vt:lpstr>Technical Workflow</vt:lpstr>
      <vt:lpstr>Technical Workflow</vt:lpstr>
      <vt:lpstr>Observation</vt:lpstr>
      <vt:lpstr>PowerPoint Presentation</vt:lpstr>
      <vt:lpstr>Conclusion</vt:lpstr>
      <vt:lpstr>Thank You </vt:lpstr>
      <vt:lpstr>Questions?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2020-04-08T19:11:38Z</dcterms:created>
  <dcterms:modified xsi:type="dcterms:W3CDTF">2020-04-08T19:30:48Z</dcterms:modified>
</cp:coreProperties>
</file>