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C6916-A71D-48B5-8B50-85AE43EB8500}" v="94" dt="2023-06-28T16:36:54.365"/>
    <p1510:client id="{2DE63B2B-ED8D-A7B9-1B42-7B1881FB76C6}" v="111" dt="2023-06-28T13:21:36.583"/>
    <p1510:client id="{926C0562-77FC-E659-CD46-4455D8C80B6E}" v="1166" dt="2023-06-28T14:24:55.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7" d="100"/>
          <a:sy n="57" d="100"/>
        </p:scale>
        <p:origin x="7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4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4803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996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77683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7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3187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79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23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751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1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143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0645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84CBCD-A15E-1D07-906F-D10181A138D8}"/>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1"/>
          </a:xfrm>
          <a:prstGeom prst="rect">
            <a:avLst/>
          </a:prstGeom>
        </p:spPr>
      </p:pic>
      <p:sp>
        <p:nvSpPr>
          <p:cNvPr id="2" name="Title 1"/>
          <p:cNvSpPr>
            <a:spLocks noGrp="1"/>
          </p:cNvSpPr>
          <p:nvPr>
            <p:ph type="ctrTitle"/>
          </p:nvPr>
        </p:nvSpPr>
        <p:spPr>
          <a:xfrm>
            <a:off x="1097280" y="758952"/>
            <a:ext cx="10058400" cy="3566160"/>
          </a:xfrm>
        </p:spPr>
        <p:txBody>
          <a:bodyPr vert="horz" lIns="91440" tIns="45720" rIns="91440" bIns="45720" rtlCol="0">
            <a:normAutofit/>
          </a:bodyPr>
          <a:lstStyle/>
          <a:p>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Generisanje</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šahovskih</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puzli</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endPar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cs typeface="Calibri Light"/>
            </a:endParaRPr>
          </a:p>
        </p:txBody>
      </p:sp>
      <p:sp>
        <p:nvSpPr>
          <p:cNvPr id="3" name="Subtitle 2"/>
          <p:cNvSpPr>
            <a:spLocks noGrp="1"/>
          </p:cNvSpPr>
          <p:nvPr>
            <p:ph type="subTitle" idx="1"/>
          </p:nvPr>
        </p:nvSpPr>
        <p:spPr>
          <a:xfrm>
            <a:off x="1100051" y="4455620"/>
            <a:ext cx="10058400" cy="1143000"/>
          </a:xfrm>
        </p:spPr>
        <p:txBody>
          <a:bodyPr vert="horz" lIns="91440" tIns="45720" rIns="91440" bIns="45720" rtlCol="0">
            <a:normAutofit/>
          </a:bodyPr>
          <a:lstStyle/>
          <a:p>
            <a:r>
              <a:rPr lang="en-US" dirty="0" err="1">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Anđelija</a:t>
            </a:r>
            <a:r>
              <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 </a:t>
            </a:r>
            <a:r>
              <a:rPr lang="en-US" dirty="0" err="1">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Vasiljević</a:t>
            </a:r>
            <a:r>
              <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 222/202</a:t>
            </a:r>
            <a:r>
              <a:rPr lang="sr-Latn-R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0</a:t>
            </a:r>
            <a:endPar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endParaRPr>
          </a:p>
        </p:txBody>
      </p:sp>
      <p:cxnSp>
        <p:nvCxnSpPr>
          <p:cNvPr id="30" name="Straight Connector 2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D0CB1-4664-6579-1322-5B1B125A276C}"/>
              </a:ext>
            </a:extLst>
          </p:cNvPr>
          <p:cNvSpPr>
            <a:spLocks noGrp="1"/>
          </p:cNvSpPr>
          <p:nvPr>
            <p:ph type="title"/>
          </p:nvPr>
        </p:nvSpPr>
        <p:spPr>
          <a:xfrm>
            <a:off x="7859485" y="634946"/>
            <a:ext cx="3690257" cy="1450757"/>
          </a:xfrm>
        </p:spPr>
        <p:txBody>
          <a:bodyPr>
            <a:normAutofit/>
          </a:bodyPr>
          <a:lstStyle/>
          <a:p>
            <a:r>
              <a:rPr lang="sr-Latn-RS" dirty="0"/>
              <a:t>Rezultati prvog testa</a:t>
            </a:r>
            <a:endParaRPr lang="en-US" dirty="0"/>
          </a:p>
        </p:txBody>
      </p:sp>
      <p:cxnSp>
        <p:nvCxnSpPr>
          <p:cNvPr id="57" name="Straight Connector 4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40">
            <a:extLst>
              <a:ext uri="{FF2B5EF4-FFF2-40B4-BE49-F238E27FC236}">
                <a16:creationId xmlns:a16="http://schemas.microsoft.com/office/drawing/2014/main" id="{B54ED929-7DB4-5E84-0F0C-40FEB009B9DF}"/>
              </a:ext>
            </a:extLst>
          </p:cNvPr>
          <p:cNvSpPr>
            <a:spLocks noGrp="1"/>
          </p:cNvSpPr>
          <p:nvPr>
            <p:ph idx="1"/>
          </p:nvPr>
        </p:nvSpPr>
        <p:spPr>
          <a:xfrm>
            <a:off x="7859485" y="2198913"/>
            <a:ext cx="3690257" cy="3755565"/>
          </a:xfrm>
        </p:spPr>
        <p:txBody>
          <a:bodyPr>
            <a:normAutofit fontScale="92500" lnSpcReduction="10000"/>
          </a:bodyPr>
          <a:lstStyle/>
          <a:p>
            <a:r>
              <a:rPr lang="sr-Latn-RS" dirty="0"/>
              <a:t>P</a:t>
            </a:r>
            <a:r>
              <a:rPr lang="en-US" dirty="0" err="1"/>
              <a:t>rosečno</a:t>
            </a:r>
            <a:r>
              <a:rPr lang="en-US" dirty="0"/>
              <a:t> </a:t>
            </a:r>
            <a:r>
              <a:rPr lang="en-US" dirty="0" err="1"/>
              <a:t>vreme</a:t>
            </a:r>
            <a:r>
              <a:rPr lang="en-US" dirty="0"/>
              <a:t> </a:t>
            </a:r>
            <a:r>
              <a:rPr lang="en-US" dirty="0" err="1"/>
              <a:t>koje</a:t>
            </a:r>
            <a:r>
              <a:rPr lang="en-US" dirty="0"/>
              <a:t> </a:t>
            </a:r>
            <a:r>
              <a:rPr lang="en-US" dirty="0" err="1"/>
              <a:t>su</a:t>
            </a:r>
            <a:r>
              <a:rPr lang="en-US" dirty="0"/>
              <a:t> oba </a:t>
            </a:r>
            <a:r>
              <a:rPr lang="en-US" dirty="0" err="1"/>
              <a:t>modela</a:t>
            </a:r>
            <a:r>
              <a:rPr lang="en-US" dirty="0"/>
              <a:t> </a:t>
            </a:r>
            <a:r>
              <a:rPr lang="en-US" dirty="0" err="1"/>
              <a:t>potrošila</a:t>
            </a:r>
            <a:r>
              <a:rPr lang="en-US" dirty="0"/>
              <a:t> je </a:t>
            </a:r>
            <a:r>
              <a:rPr lang="en-US" dirty="0" err="1"/>
              <a:t>slično</a:t>
            </a:r>
            <a:r>
              <a:rPr lang="en-US" dirty="0"/>
              <a:t>, </a:t>
            </a:r>
            <a:r>
              <a:rPr lang="en-US" dirty="0" err="1"/>
              <a:t>pri</a:t>
            </a:r>
            <a:r>
              <a:rPr lang="en-US" dirty="0"/>
              <a:t> </a:t>
            </a:r>
            <a:r>
              <a:rPr lang="en-US" dirty="0" err="1"/>
              <a:t>čemu</a:t>
            </a:r>
            <a:r>
              <a:rPr lang="en-US" dirty="0"/>
              <a:t> je DT model </a:t>
            </a:r>
            <a:r>
              <a:rPr lang="sr-Latn-RS" dirty="0"/>
              <a:t>radio </a:t>
            </a:r>
            <a:r>
              <a:rPr lang="en-US" dirty="0"/>
              <a:t>za </a:t>
            </a:r>
            <a:r>
              <a:rPr lang="en-US" dirty="0" err="1"/>
              <a:t>otprilike</a:t>
            </a:r>
            <a:r>
              <a:rPr lang="en-US" dirty="0"/>
              <a:t> 6 </a:t>
            </a:r>
            <a:r>
              <a:rPr lang="en-US" dirty="0" err="1"/>
              <a:t>sekundi</a:t>
            </a:r>
            <a:r>
              <a:rPr lang="en-US" dirty="0"/>
              <a:t> </a:t>
            </a:r>
            <a:r>
              <a:rPr lang="en-US" dirty="0" err="1"/>
              <a:t>duže</a:t>
            </a:r>
            <a:r>
              <a:rPr lang="en-US" dirty="0"/>
              <a:t> od LR </a:t>
            </a:r>
            <a:r>
              <a:rPr lang="en-US" dirty="0" err="1"/>
              <a:t>modela</a:t>
            </a:r>
            <a:r>
              <a:rPr lang="en-US" dirty="0"/>
              <a:t>. </a:t>
            </a:r>
            <a:r>
              <a:rPr lang="sr-Latn-RS" dirty="0"/>
              <a:t>K</a:t>
            </a:r>
          </a:p>
          <a:p>
            <a:r>
              <a:rPr lang="sr-Latn-RS" dirty="0"/>
              <a:t>Za mate in 3 puzle, </a:t>
            </a:r>
            <a:r>
              <a:rPr lang="en-US" dirty="0"/>
              <a:t>DT model je </a:t>
            </a:r>
            <a:r>
              <a:rPr lang="en-US" dirty="0" err="1"/>
              <a:t>nadmašio</a:t>
            </a:r>
            <a:r>
              <a:rPr lang="en-US" dirty="0"/>
              <a:t> LR model </a:t>
            </a:r>
            <a:r>
              <a:rPr lang="en-US" dirty="0" err="1"/>
              <a:t>pronalazeći</a:t>
            </a:r>
            <a:r>
              <a:rPr lang="en-US" dirty="0"/>
              <a:t> 8</a:t>
            </a:r>
            <a:r>
              <a:rPr lang="sr-Latn-RS" dirty="0"/>
              <a:t> puzli više</a:t>
            </a:r>
            <a:r>
              <a:rPr lang="en-US" dirty="0"/>
              <a:t>. </a:t>
            </a:r>
            <a:r>
              <a:rPr lang="sr-Latn-RS" dirty="0"/>
              <a:t>Konačno, </a:t>
            </a:r>
            <a:r>
              <a:rPr lang="en-US" dirty="0" err="1"/>
              <a:t>poređenj</a:t>
            </a:r>
            <a:r>
              <a:rPr lang="sr-Latn-RS" dirty="0"/>
              <a:t>e</a:t>
            </a:r>
            <a:r>
              <a:rPr lang="en-US" dirty="0"/>
              <a:t> </a:t>
            </a:r>
            <a:r>
              <a:rPr lang="sr-Latn-RS" dirty="0"/>
              <a:t>puzli</a:t>
            </a:r>
            <a:r>
              <a:rPr lang="en-US" dirty="0"/>
              <a:t> </a:t>
            </a:r>
            <a:r>
              <a:rPr lang="en-US" dirty="0" err="1"/>
              <a:t>sa</a:t>
            </a:r>
            <a:r>
              <a:rPr lang="en-US" dirty="0"/>
              <a:t> </a:t>
            </a:r>
            <a:r>
              <a:rPr lang="en-US" dirty="0" err="1"/>
              <a:t>određenim</a:t>
            </a:r>
            <a:r>
              <a:rPr lang="en-US" dirty="0"/>
              <a:t> </a:t>
            </a:r>
            <a:r>
              <a:rPr lang="en-US" dirty="0" err="1"/>
              <a:t>brojem</a:t>
            </a:r>
            <a:r>
              <a:rPr lang="en-US" dirty="0"/>
              <a:t> </a:t>
            </a:r>
            <a:r>
              <a:rPr lang="en-US" dirty="0" err="1"/>
              <a:t>figura</a:t>
            </a:r>
            <a:r>
              <a:rPr lang="en-US" dirty="0"/>
              <a:t>, DT model je </a:t>
            </a:r>
            <a:r>
              <a:rPr lang="en-US" dirty="0" err="1"/>
              <a:t>pronašao</a:t>
            </a:r>
            <a:r>
              <a:rPr lang="en-US" dirty="0"/>
              <a:t> 8 </a:t>
            </a:r>
            <a:r>
              <a:rPr lang="sr-Latn-RS" dirty="0"/>
              <a:t>puzli</a:t>
            </a:r>
            <a:r>
              <a:rPr lang="en-US" dirty="0"/>
              <a:t> u </a:t>
            </a:r>
            <a:r>
              <a:rPr lang="en-US" dirty="0" err="1"/>
              <a:t>odnosu</a:t>
            </a:r>
            <a:r>
              <a:rPr lang="en-US" dirty="0"/>
              <a:t> </a:t>
            </a:r>
            <a:r>
              <a:rPr lang="en-US" dirty="0" err="1"/>
              <a:t>na</a:t>
            </a:r>
            <a:r>
              <a:rPr lang="en-US" dirty="0"/>
              <a:t> 7 </a:t>
            </a:r>
            <a:r>
              <a:rPr lang="sr-Latn-RS" dirty="0"/>
              <a:t>puzli</a:t>
            </a:r>
            <a:r>
              <a:rPr lang="en-US" dirty="0"/>
              <a:t> LR </a:t>
            </a:r>
            <a:r>
              <a:rPr lang="en-US" dirty="0" err="1"/>
              <a:t>modela</a:t>
            </a:r>
            <a:r>
              <a:rPr lang="en-US" dirty="0"/>
              <a:t>. </a:t>
            </a:r>
            <a:endParaRPr lang="sr-Latn-RS" dirty="0"/>
          </a:p>
          <a:p>
            <a:r>
              <a:rPr lang="sr-Latn-RS" dirty="0"/>
              <a:t>M</a:t>
            </a:r>
            <a:r>
              <a:rPr lang="en-US" dirty="0" err="1"/>
              <a:t>ože</a:t>
            </a:r>
            <a:r>
              <a:rPr lang="en-US" dirty="0"/>
              <a:t> se </a:t>
            </a:r>
            <a:r>
              <a:rPr lang="en-US" dirty="0" err="1"/>
              <a:t>zaključiti</a:t>
            </a:r>
            <a:r>
              <a:rPr lang="en-US" dirty="0"/>
              <a:t> da je DT model u </a:t>
            </a:r>
            <a:r>
              <a:rPr lang="en-US" dirty="0" err="1"/>
              <a:t>prvom</a:t>
            </a:r>
            <a:r>
              <a:rPr lang="en-US" dirty="0"/>
              <a:t> </a:t>
            </a:r>
            <a:r>
              <a:rPr lang="en-US" dirty="0" err="1"/>
              <a:t>testu</a:t>
            </a:r>
            <a:r>
              <a:rPr lang="en-US" dirty="0"/>
              <a:t> </a:t>
            </a:r>
            <a:r>
              <a:rPr lang="sr-Latn-RS" dirty="0"/>
              <a:t>imao malo bolje preformanse</a:t>
            </a:r>
            <a:r>
              <a:rPr lang="en-US" dirty="0"/>
              <a:t>. </a:t>
            </a:r>
          </a:p>
        </p:txBody>
      </p:sp>
      <p:sp>
        <p:nvSpPr>
          <p:cNvPr id="58" name="Rectangle 47">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49">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4" name="Picture 4">
            <a:extLst>
              <a:ext uri="{FF2B5EF4-FFF2-40B4-BE49-F238E27FC236}">
                <a16:creationId xmlns:a16="http://schemas.microsoft.com/office/drawing/2014/main" id="{2262CDAF-0465-4B21-2340-83E07211D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836" y="523684"/>
            <a:ext cx="5598656" cy="548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91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8B618-8FF7-473C-BBB3-56D3751B43DE}"/>
              </a:ext>
            </a:extLst>
          </p:cNvPr>
          <p:cNvSpPr>
            <a:spLocks noGrp="1"/>
          </p:cNvSpPr>
          <p:nvPr>
            <p:ph type="title"/>
          </p:nvPr>
        </p:nvSpPr>
        <p:spPr>
          <a:xfrm>
            <a:off x="7859485" y="634946"/>
            <a:ext cx="3690257" cy="1450757"/>
          </a:xfrm>
        </p:spPr>
        <p:txBody>
          <a:bodyPr>
            <a:normAutofit/>
          </a:bodyPr>
          <a:lstStyle/>
          <a:p>
            <a:r>
              <a:rPr lang="sr-Latn-RS" dirty="0"/>
              <a:t>Rezultati drugog testa</a:t>
            </a:r>
            <a:endParaRPr lang="en-US" dirty="0"/>
          </a:p>
        </p:txBody>
      </p:sp>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9B1EE09-294C-C1E1-42E4-33ABB9F82687}"/>
              </a:ext>
            </a:extLst>
          </p:cNvPr>
          <p:cNvSpPr>
            <a:spLocks noGrp="1"/>
          </p:cNvSpPr>
          <p:nvPr>
            <p:ph idx="1"/>
          </p:nvPr>
        </p:nvSpPr>
        <p:spPr>
          <a:xfrm>
            <a:off x="7859485" y="2198913"/>
            <a:ext cx="3909182" cy="4024139"/>
          </a:xfrm>
        </p:spPr>
        <p:txBody>
          <a:bodyPr>
            <a:normAutofit fontScale="85000" lnSpcReduction="20000"/>
          </a:bodyPr>
          <a:lstStyle/>
          <a:p>
            <a:r>
              <a:rPr lang="sr-Latn-RS" dirty="0"/>
              <a:t>P</a:t>
            </a:r>
            <a:r>
              <a:rPr lang="en-US" dirty="0" err="1"/>
              <a:t>rosečno</a:t>
            </a:r>
            <a:r>
              <a:rPr lang="en-US" dirty="0"/>
              <a:t> </a:t>
            </a:r>
            <a:r>
              <a:rPr lang="en-US" dirty="0" err="1"/>
              <a:t>vreme</a:t>
            </a:r>
            <a:r>
              <a:rPr lang="en-US" dirty="0"/>
              <a:t> </a:t>
            </a:r>
            <a:r>
              <a:rPr lang="en-US" dirty="0" err="1"/>
              <a:t>koje</a:t>
            </a:r>
            <a:r>
              <a:rPr lang="en-US" dirty="0"/>
              <a:t> </a:t>
            </a:r>
            <a:r>
              <a:rPr lang="en-US" dirty="0" err="1"/>
              <a:t>su</a:t>
            </a:r>
            <a:r>
              <a:rPr lang="en-US" dirty="0"/>
              <a:t> oba </a:t>
            </a:r>
            <a:r>
              <a:rPr lang="en-US" dirty="0" err="1"/>
              <a:t>modela</a:t>
            </a:r>
            <a:r>
              <a:rPr lang="en-US" dirty="0"/>
              <a:t> </a:t>
            </a:r>
            <a:r>
              <a:rPr lang="en-US" dirty="0" err="1"/>
              <a:t>potrošila</a:t>
            </a:r>
            <a:r>
              <a:rPr lang="en-US" dirty="0"/>
              <a:t> je </a:t>
            </a:r>
            <a:r>
              <a:rPr lang="en-US" dirty="0" err="1"/>
              <a:t>ostalo</a:t>
            </a:r>
            <a:r>
              <a:rPr lang="en-US" dirty="0"/>
              <a:t> </a:t>
            </a:r>
            <a:r>
              <a:rPr lang="en-US" dirty="0" err="1"/>
              <a:t>slično</a:t>
            </a:r>
            <a:r>
              <a:rPr lang="en-US" dirty="0"/>
              <a:t>, </a:t>
            </a:r>
            <a:r>
              <a:rPr lang="en-US" dirty="0" err="1"/>
              <a:t>pri</a:t>
            </a:r>
            <a:r>
              <a:rPr lang="en-US" dirty="0"/>
              <a:t> </a:t>
            </a:r>
            <a:r>
              <a:rPr lang="en-US" dirty="0" err="1"/>
              <a:t>čemu</a:t>
            </a:r>
            <a:r>
              <a:rPr lang="en-US" dirty="0"/>
              <a:t> je DT model </a:t>
            </a:r>
            <a:r>
              <a:rPr lang="sr-Latn-RS" dirty="0"/>
              <a:t>radio</a:t>
            </a:r>
            <a:r>
              <a:rPr lang="en-US" dirty="0"/>
              <a:t> </a:t>
            </a:r>
            <a:r>
              <a:rPr lang="en-US" dirty="0" err="1"/>
              <a:t>oko</a:t>
            </a:r>
            <a:r>
              <a:rPr lang="en-US" dirty="0"/>
              <a:t> 10 </a:t>
            </a:r>
            <a:r>
              <a:rPr lang="en-US" dirty="0" err="1"/>
              <a:t>sekundi</a:t>
            </a:r>
            <a:r>
              <a:rPr lang="en-US" dirty="0"/>
              <a:t> </a:t>
            </a:r>
            <a:r>
              <a:rPr lang="en-US" dirty="0" err="1"/>
              <a:t>duže</a:t>
            </a:r>
            <a:r>
              <a:rPr lang="en-US" dirty="0"/>
              <a:t> od LR </a:t>
            </a:r>
            <a:r>
              <a:rPr lang="en-US" dirty="0" err="1"/>
              <a:t>modela</a:t>
            </a:r>
            <a:r>
              <a:rPr lang="en-US" dirty="0"/>
              <a:t>.</a:t>
            </a:r>
            <a:endParaRPr lang="sr-Latn-RS" dirty="0"/>
          </a:p>
          <a:p>
            <a:r>
              <a:rPr lang="en-US" dirty="0" err="1"/>
              <a:t>Međutim</a:t>
            </a:r>
            <a:r>
              <a:rPr lang="en-US" dirty="0"/>
              <a:t>, </a:t>
            </a:r>
            <a:r>
              <a:rPr lang="en-US" dirty="0" err="1"/>
              <a:t>postoji</a:t>
            </a:r>
            <a:r>
              <a:rPr lang="en-US" dirty="0"/>
              <a:t> </a:t>
            </a:r>
            <a:r>
              <a:rPr lang="en-US" dirty="0" err="1"/>
              <a:t>značajna</a:t>
            </a:r>
            <a:r>
              <a:rPr lang="en-US" dirty="0"/>
              <a:t> </a:t>
            </a:r>
            <a:r>
              <a:rPr lang="en-US" dirty="0" err="1"/>
              <a:t>razlika</a:t>
            </a:r>
            <a:r>
              <a:rPr lang="en-US" dirty="0"/>
              <a:t> u </a:t>
            </a:r>
            <a:r>
              <a:rPr lang="en-US" dirty="0" err="1"/>
              <a:t>broju</a:t>
            </a:r>
            <a:r>
              <a:rPr lang="en-US" dirty="0"/>
              <a:t> </a:t>
            </a:r>
            <a:r>
              <a:rPr lang="sr-Latn-RS" dirty="0"/>
              <a:t>puzli</a:t>
            </a:r>
            <a:r>
              <a:rPr lang="en-US" dirty="0"/>
              <a:t> </a:t>
            </a:r>
            <a:r>
              <a:rPr lang="en-US" dirty="0" err="1"/>
              <a:t>sa</a:t>
            </a:r>
            <a:r>
              <a:rPr lang="en-US" dirty="0"/>
              <a:t> </a:t>
            </a:r>
            <a:r>
              <a:rPr lang="en-US" dirty="0" err="1"/>
              <a:t>matom</a:t>
            </a:r>
            <a:r>
              <a:rPr lang="en-US" dirty="0"/>
              <a:t> u 3 </a:t>
            </a:r>
            <a:r>
              <a:rPr lang="en-US" dirty="0" err="1"/>
              <a:t>poteza</a:t>
            </a:r>
            <a:r>
              <a:rPr lang="en-US" dirty="0"/>
              <a:t> </a:t>
            </a:r>
            <a:r>
              <a:rPr lang="en-US" dirty="0" err="1"/>
              <a:t>koje</a:t>
            </a:r>
            <a:r>
              <a:rPr lang="en-US" dirty="0"/>
              <a:t> </a:t>
            </a:r>
            <a:r>
              <a:rPr lang="en-US" dirty="0" err="1"/>
              <a:t>su</a:t>
            </a:r>
            <a:r>
              <a:rPr lang="en-US" dirty="0"/>
              <a:t> </a:t>
            </a:r>
            <a:r>
              <a:rPr lang="en-US" dirty="0" err="1"/>
              <a:t>pronađene</a:t>
            </a:r>
            <a:r>
              <a:rPr lang="en-US" dirty="0"/>
              <a:t> od </a:t>
            </a:r>
            <a:r>
              <a:rPr lang="en-US" dirty="0" err="1"/>
              <a:t>strane</a:t>
            </a:r>
            <a:r>
              <a:rPr lang="en-US" dirty="0"/>
              <a:t> </a:t>
            </a:r>
            <a:r>
              <a:rPr lang="en-US" dirty="0" err="1"/>
              <a:t>svakog</a:t>
            </a:r>
            <a:r>
              <a:rPr lang="en-US" dirty="0"/>
              <a:t> </a:t>
            </a:r>
            <a:r>
              <a:rPr lang="en-US" dirty="0" err="1"/>
              <a:t>modela</a:t>
            </a:r>
            <a:r>
              <a:rPr lang="en-US" dirty="0"/>
              <a:t>. DT model je </a:t>
            </a:r>
            <a:r>
              <a:rPr lang="en-US" dirty="0" err="1"/>
              <a:t>pronašao</a:t>
            </a:r>
            <a:r>
              <a:rPr lang="en-US" dirty="0"/>
              <a:t> 55 </a:t>
            </a:r>
            <a:r>
              <a:rPr lang="sr-Latn-RS" dirty="0"/>
              <a:t>puzli</a:t>
            </a:r>
            <a:r>
              <a:rPr lang="en-US" dirty="0"/>
              <a:t>, </a:t>
            </a:r>
            <a:r>
              <a:rPr lang="en-US" dirty="0" err="1"/>
              <a:t>dok</a:t>
            </a:r>
            <a:r>
              <a:rPr lang="en-US" dirty="0"/>
              <a:t> je LR model </a:t>
            </a:r>
            <a:r>
              <a:rPr lang="en-US" dirty="0" err="1"/>
              <a:t>pronašao</a:t>
            </a:r>
            <a:r>
              <a:rPr lang="en-US" dirty="0"/>
              <a:t> 35 </a:t>
            </a:r>
            <a:r>
              <a:rPr lang="sr-Latn-RS" dirty="0"/>
              <a:t>puzli</a:t>
            </a:r>
            <a:r>
              <a:rPr lang="en-US" dirty="0"/>
              <a:t>, </a:t>
            </a:r>
            <a:r>
              <a:rPr lang="en-US" dirty="0" err="1"/>
              <a:t>što</a:t>
            </a:r>
            <a:r>
              <a:rPr lang="en-US" dirty="0"/>
              <a:t> </a:t>
            </a:r>
            <a:r>
              <a:rPr lang="sr-Latn-RS" dirty="0"/>
              <a:t>daje razliku</a:t>
            </a:r>
            <a:r>
              <a:rPr lang="en-US" dirty="0"/>
              <a:t> od 20 </a:t>
            </a:r>
            <a:r>
              <a:rPr lang="sr-Latn-RS" dirty="0"/>
              <a:t>puzli</a:t>
            </a:r>
            <a:r>
              <a:rPr lang="en-US" dirty="0"/>
              <a:t> u </a:t>
            </a:r>
            <a:r>
              <a:rPr lang="en-US" dirty="0" err="1"/>
              <a:t>korist</a:t>
            </a:r>
            <a:r>
              <a:rPr lang="en-US" dirty="0"/>
              <a:t> DT </a:t>
            </a:r>
            <a:r>
              <a:rPr lang="en-US" dirty="0" err="1"/>
              <a:t>modela</a:t>
            </a:r>
            <a:r>
              <a:rPr lang="en-US" dirty="0"/>
              <a:t>.</a:t>
            </a:r>
            <a:endParaRPr lang="sr-Latn-RS" dirty="0"/>
          </a:p>
          <a:p>
            <a:r>
              <a:rPr lang="en-US" dirty="0" err="1"/>
              <a:t>Broj</a:t>
            </a:r>
            <a:r>
              <a:rPr lang="en-US" dirty="0"/>
              <a:t> </a:t>
            </a:r>
            <a:r>
              <a:rPr lang="sr-Latn-RS" dirty="0"/>
              <a:t>puzli</a:t>
            </a:r>
            <a:r>
              <a:rPr lang="en-US" dirty="0"/>
              <a:t> </a:t>
            </a:r>
            <a:r>
              <a:rPr lang="en-US" dirty="0" err="1"/>
              <a:t>sa</a:t>
            </a:r>
            <a:r>
              <a:rPr lang="en-US" dirty="0"/>
              <a:t> </a:t>
            </a:r>
            <a:r>
              <a:rPr lang="en-US" dirty="0" err="1"/>
              <a:t>određenim</a:t>
            </a:r>
            <a:r>
              <a:rPr lang="en-US" dirty="0"/>
              <a:t> </a:t>
            </a:r>
            <a:r>
              <a:rPr lang="en-US" dirty="0" err="1"/>
              <a:t>brojem</a:t>
            </a:r>
            <a:r>
              <a:rPr lang="en-US" dirty="0"/>
              <a:t> </a:t>
            </a:r>
            <a:r>
              <a:rPr lang="en-US" dirty="0" err="1"/>
              <a:t>figura</a:t>
            </a:r>
            <a:r>
              <a:rPr lang="en-US" dirty="0"/>
              <a:t> se </a:t>
            </a:r>
            <a:r>
              <a:rPr lang="en-US" dirty="0" err="1"/>
              <a:t>povećao</a:t>
            </a:r>
            <a:r>
              <a:rPr lang="en-US" dirty="0"/>
              <a:t> za oba </a:t>
            </a:r>
            <a:r>
              <a:rPr lang="en-US" dirty="0" err="1"/>
              <a:t>modela</a:t>
            </a:r>
            <a:r>
              <a:rPr lang="en-US" dirty="0"/>
              <a:t>, </a:t>
            </a:r>
            <a:r>
              <a:rPr lang="en-US" dirty="0" err="1"/>
              <a:t>ali</a:t>
            </a:r>
            <a:r>
              <a:rPr lang="en-US" dirty="0"/>
              <a:t> je </a:t>
            </a:r>
            <a:r>
              <a:rPr lang="en-US" dirty="0" err="1"/>
              <a:t>povećanje</a:t>
            </a:r>
            <a:r>
              <a:rPr lang="en-US" dirty="0"/>
              <a:t> </a:t>
            </a:r>
            <a:r>
              <a:rPr lang="en-US" dirty="0" err="1"/>
              <a:t>bilo</a:t>
            </a:r>
            <a:r>
              <a:rPr lang="en-US" dirty="0"/>
              <a:t> </a:t>
            </a:r>
            <a:r>
              <a:rPr lang="en-US" dirty="0" err="1"/>
              <a:t>značajnije</a:t>
            </a:r>
            <a:r>
              <a:rPr lang="en-US" dirty="0"/>
              <a:t> za DT model </a:t>
            </a:r>
            <a:r>
              <a:rPr lang="en-US" dirty="0" err="1"/>
              <a:t>sa</a:t>
            </a:r>
            <a:r>
              <a:rPr lang="en-US" dirty="0"/>
              <a:t> 27 </a:t>
            </a:r>
            <a:r>
              <a:rPr lang="en-US" dirty="0" err="1"/>
              <a:t>zagonetki</a:t>
            </a:r>
            <a:r>
              <a:rPr lang="en-US" dirty="0"/>
              <a:t> u </a:t>
            </a:r>
            <a:r>
              <a:rPr lang="en-US" dirty="0" err="1"/>
              <a:t>poređenju</a:t>
            </a:r>
            <a:r>
              <a:rPr lang="en-US" dirty="0"/>
              <a:t> </a:t>
            </a:r>
            <a:r>
              <a:rPr lang="en-US" dirty="0" err="1"/>
              <a:t>sa</a:t>
            </a:r>
            <a:r>
              <a:rPr lang="en-US" dirty="0"/>
              <a:t> 14 </a:t>
            </a:r>
            <a:r>
              <a:rPr lang="sr-Latn-RS" dirty="0"/>
              <a:t>puzli</a:t>
            </a:r>
            <a:r>
              <a:rPr lang="en-US" dirty="0"/>
              <a:t> </a:t>
            </a:r>
            <a:r>
              <a:rPr lang="en-US" dirty="0" err="1"/>
              <a:t>kod</a:t>
            </a:r>
            <a:r>
              <a:rPr lang="en-US" dirty="0"/>
              <a:t> LR </a:t>
            </a:r>
            <a:r>
              <a:rPr lang="en-US" dirty="0" err="1"/>
              <a:t>modela</a:t>
            </a:r>
            <a:r>
              <a:rPr lang="en-US" dirty="0"/>
              <a:t>.</a:t>
            </a:r>
            <a:endParaRPr lang="sr-Latn-RS" dirty="0"/>
          </a:p>
          <a:p>
            <a:r>
              <a:rPr lang="sr-Latn-RS" dirty="0"/>
              <a:t>Z</a:t>
            </a:r>
            <a:r>
              <a:rPr lang="en-US" dirty="0" err="1"/>
              <a:t>aključ</a:t>
            </a:r>
            <a:r>
              <a:rPr lang="sr-Latn-RS" dirty="0"/>
              <a:t>ak -</a:t>
            </a:r>
            <a:r>
              <a:rPr lang="en-US" dirty="0"/>
              <a:t> </a:t>
            </a:r>
            <a:r>
              <a:rPr lang="sr-Latn-RS" dirty="0"/>
              <a:t> </a:t>
            </a:r>
            <a:r>
              <a:rPr lang="en-US" dirty="0" err="1"/>
              <a:t>Uprkos</a:t>
            </a:r>
            <a:r>
              <a:rPr lang="en-US" dirty="0"/>
              <a:t> </a:t>
            </a:r>
            <a:r>
              <a:rPr lang="en-US" dirty="0" err="1"/>
              <a:t>nešto</a:t>
            </a:r>
            <a:r>
              <a:rPr lang="en-US" dirty="0"/>
              <a:t> </a:t>
            </a:r>
            <a:r>
              <a:rPr lang="en-US" dirty="0" err="1"/>
              <a:t>dužem</a:t>
            </a:r>
            <a:r>
              <a:rPr lang="en-US" dirty="0"/>
              <a:t> </a:t>
            </a:r>
            <a:r>
              <a:rPr lang="en-US" dirty="0" err="1"/>
              <a:t>vremenu</a:t>
            </a:r>
            <a:r>
              <a:rPr lang="en-US" dirty="0"/>
              <a:t> </a:t>
            </a:r>
            <a:r>
              <a:rPr lang="en-US" dirty="0" err="1"/>
              <a:t>izvršavanja</a:t>
            </a:r>
            <a:r>
              <a:rPr lang="en-US" dirty="0"/>
              <a:t>, DT model je </a:t>
            </a:r>
            <a:r>
              <a:rPr lang="en-US" dirty="0" err="1"/>
              <a:t>pronašao</a:t>
            </a:r>
            <a:r>
              <a:rPr lang="en-US" dirty="0"/>
              <a:t> </a:t>
            </a:r>
            <a:r>
              <a:rPr lang="en-US" dirty="0" err="1"/>
              <a:t>značajno</a:t>
            </a:r>
            <a:r>
              <a:rPr lang="en-US" dirty="0"/>
              <a:t> </a:t>
            </a:r>
            <a:r>
              <a:rPr lang="en-US" dirty="0" err="1"/>
              <a:t>veći</a:t>
            </a:r>
            <a:r>
              <a:rPr lang="en-US" dirty="0"/>
              <a:t> </a:t>
            </a:r>
            <a:r>
              <a:rPr lang="en-US" dirty="0" err="1"/>
              <a:t>broj</a:t>
            </a:r>
            <a:r>
              <a:rPr lang="en-US" dirty="0"/>
              <a:t> </a:t>
            </a:r>
            <a:r>
              <a:rPr lang="sr-Latn-RS" dirty="0"/>
              <a:t>puzli,</a:t>
            </a:r>
            <a:r>
              <a:rPr lang="en-US" dirty="0" err="1"/>
              <a:t>što</a:t>
            </a:r>
            <a:r>
              <a:rPr lang="en-US" dirty="0"/>
              <a:t> </a:t>
            </a:r>
            <a:r>
              <a:rPr lang="sr-Latn-RS" dirty="0"/>
              <a:t>pokazuje</a:t>
            </a:r>
            <a:r>
              <a:rPr lang="en-US" dirty="0"/>
              <a:t> </a:t>
            </a:r>
            <a:r>
              <a:rPr lang="en-US" dirty="0" err="1"/>
              <a:t>njegovu</a:t>
            </a:r>
            <a:r>
              <a:rPr lang="en-US" dirty="0"/>
              <a:t> </a:t>
            </a:r>
            <a:r>
              <a:rPr lang="en-US" dirty="0" err="1"/>
              <a:t>superiornost</a:t>
            </a:r>
            <a:r>
              <a:rPr lang="en-US" dirty="0"/>
              <a:t> u </a:t>
            </a:r>
            <a:r>
              <a:rPr lang="en-US" dirty="0" err="1"/>
              <a:t>odnosu</a:t>
            </a:r>
            <a:r>
              <a:rPr lang="en-US" dirty="0"/>
              <a:t> </a:t>
            </a:r>
            <a:r>
              <a:rPr lang="en-US" dirty="0" err="1"/>
              <a:t>na</a:t>
            </a:r>
            <a:r>
              <a:rPr lang="en-US" dirty="0"/>
              <a:t> LR model.</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A76621B5-22D3-9AA1-1330-82A96D8D8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026" y="523684"/>
            <a:ext cx="5653000" cy="546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5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00" name="Rectangle 7189">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1" name="Rectangle 7191">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2" name="Rectangle 7193">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3" name="Rectangle 7195">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4" name="Rectangle 7197">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0" name="Picture 12" descr="A graph with a line&#10;&#10;Description automatically generated with low confidence">
            <a:extLst>
              <a:ext uri="{FF2B5EF4-FFF2-40B4-BE49-F238E27FC236}">
                <a16:creationId xmlns:a16="http://schemas.microsoft.com/office/drawing/2014/main" id="{6247A674-3F7A-C98D-5B83-D83ACBA3EA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2772" y="1379324"/>
            <a:ext cx="5092361" cy="409935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4B0175E-2C5F-74D0-8F87-F4E4C2B2AD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5173" y="1411152"/>
            <a:ext cx="5092361" cy="403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8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6A6A-6B85-1CD3-E14A-879F35336B06}"/>
              </a:ext>
            </a:extLst>
          </p:cNvPr>
          <p:cNvSpPr>
            <a:spLocks noGrp="1"/>
          </p:cNvSpPr>
          <p:nvPr>
            <p:ph type="title"/>
          </p:nvPr>
        </p:nvSpPr>
        <p:spPr/>
        <p:txBody>
          <a:bodyPr/>
          <a:lstStyle/>
          <a:p>
            <a:r>
              <a:rPr lang="sr-Latn-RS" dirty="0"/>
              <a:t>Kvalitet dobijenih puzli</a:t>
            </a:r>
            <a:endParaRPr lang="en-US" dirty="0"/>
          </a:p>
        </p:txBody>
      </p:sp>
      <p:sp>
        <p:nvSpPr>
          <p:cNvPr id="3" name="Content Placeholder 2">
            <a:extLst>
              <a:ext uri="{FF2B5EF4-FFF2-40B4-BE49-F238E27FC236}">
                <a16:creationId xmlns:a16="http://schemas.microsoft.com/office/drawing/2014/main" id="{C8C6B0FF-9691-4DF8-9DDD-7656A6F72625}"/>
              </a:ext>
            </a:extLst>
          </p:cNvPr>
          <p:cNvSpPr>
            <a:spLocks noGrp="1"/>
          </p:cNvSpPr>
          <p:nvPr>
            <p:ph idx="1"/>
          </p:nvPr>
        </p:nvSpPr>
        <p:spPr/>
        <p:txBody>
          <a:bodyPr>
            <a:normAutofit/>
          </a:bodyPr>
          <a:lstStyle/>
          <a:p>
            <a:r>
              <a:rPr lang="en-US" dirty="0" err="1"/>
              <a:t>Kvalitet</a:t>
            </a:r>
            <a:r>
              <a:rPr lang="en-US" dirty="0"/>
              <a:t> </a:t>
            </a:r>
            <a:r>
              <a:rPr lang="en-US" dirty="0" err="1"/>
              <a:t>generisanih</a:t>
            </a:r>
            <a:r>
              <a:rPr lang="en-US" dirty="0"/>
              <a:t> </a:t>
            </a:r>
            <a:r>
              <a:rPr lang="sr-Latn-RS" dirty="0"/>
              <a:t>puzli</a:t>
            </a:r>
            <a:r>
              <a:rPr lang="en-US" dirty="0"/>
              <a:t> </a:t>
            </a:r>
            <a:r>
              <a:rPr lang="en-US" dirty="0" err="1"/>
              <a:t>ocenjivan</a:t>
            </a:r>
            <a:r>
              <a:rPr lang="en-US" dirty="0"/>
              <a:t> je </a:t>
            </a:r>
            <a:r>
              <a:rPr lang="en-US" dirty="0" err="1"/>
              <a:t>na</a:t>
            </a:r>
            <a:r>
              <a:rPr lang="en-US" dirty="0"/>
              <a:t> </a:t>
            </a:r>
            <a:r>
              <a:rPr lang="en-US" dirty="0" err="1"/>
              <a:t>osnovu</a:t>
            </a:r>
            <a:r>
              <a:rPr lang="en-US" dirty="0"/>
              <a:t> </a:t>
            </a:r>
            <a:r>
              <a:rPr lang="en-US" dirty="0" err="1"/>
              <a:t>ljudske</a:t>
            </a:r>
            <a:r>
              <a:rPr lang="en-US" dirty="0"/>
              <a:t> </a:t>
            </a:r>
            <a:r>
              <a:rPr lang="en-US" dirty="0" err="1"/>
              <a:t>procene</a:t>
            </a:r>
            <a:r>
              <a:rPr lang="en-US" dirty="0"/>
              <a:t>, </a:t>
            </a:r>
            <a:r>
              <a:rPr lang="en-US" dirty="0" err="1"/>
              <a:t>jer</a:t>
            </a:r>
            <a:r>
              <a:rPr lang="en-US" dirty="0"/>
              <a:t> </a:t>
            </a:r>
            <a:r>
              <a:rPr lang="en-US" dirty="0" err="1"/>
              <a:t>i</a:t>
            </a:r>
            <a:r>
              <a:rPr lang="en-US" dirty="0"/>
              <a:t> </a:t>
            </a:r>
            <a:r>
              <a:rPr lang="en-US" dirty="0" err="1"/>
              <a:t>dalje</a:t>
            </a:r>
            <a:r>
              <a:rPr lang="en-US" dirty="0"/>
              <a:t> </a:t>
            </a:r>
            <a:r>
              <a:rPr lang="en-US" dirty="0" err="1"/>
              <a:t>ostaje</a:t>
            </a:r>
            <a:r>
              <a:rPr lang="en-US" dirty="0"/>
              <a:t> </a:t>
            </a:r>
            <a:r>
              <a:rPr lang="en-US" dirty="0" err="1"/>
              <a:t>najpouzdaniji</a:t>
            </a:r>
            <a:r>
              <a:rPr lang="en-US" dirty="0"/>
              <a:t> </a:t>
            </a:r>
            <a:r>
              <a:rPr lang="en-US" dirty="0" err="1"/>
              <a:t>metod</a:t>
            </a:r>
            <a:r>
              <a:rPr lang="en-US" dirty="0"/>
              <a:t>. Pored toga, </a:t>
            </a:r>
            <a:r>
              <a:rPr lang="en-US" dirty="0" err="1"/>
              <a:t>uzeti</a:t>
            </a:r>
            <a:r>
              <a:rPr lang="en-US" dirty="0"/>
              <a:t> </a:t>
            </a:r>
            <a:r>
              <a:rPr lang="en-US" dirty="0" err="1"/>
              <a:t>su</a:t>
            </a:r>
            <a:r>
              <a:rPr lang="en-US" dirty="0"/>
              <a:t> u </a:t>
            </a:r>
            <a:r>
              <a:rPr lang="en-US" dirty="0" err="1"/>
              <a:t>obzir</a:t>
            </a:r>
            <a:r>
              <a:rPr lang="en-US" dirty="0"/>
              <a:t> </a:t>
            </a:r>
            <a:r>
              <a:rPr lang="en-US" dirty="0" err="1"/>
              <a:t>određeni</a:t>
            </a:r>
            <a:r>
              <a:rPr lang="en-US" dirty="0"/>
              <a:t> </a:t>
            </a:r>
            <a:r>
              <a:rPr lang="en-US" dirty="0" err="1"/>
              <a:t>kriterijumi</a:t>
            </a:r>
            <a:r>
              <a:rPr lang="en-US" dirty="0"/>
              <a:t>:</a:t>
            </a:r>
          </a:p>
          <a:p>
            <a:r>
              <a:rPr lang="en-US" dirty="0"/>
              <a:t>• Koliko je </a:t>
            </a:r>
            <a:r>
              <a:rPr lang="en-US" dirty="0" err="1"/>
              <a:t>teško</a:t>
            </a:r>
            <a:r>
              <a:rPr lang="en-US" dirty="0"/>
              <a:t> </a:t>
            </a:r>
            <a:r>
              <a:rPr lang="en-US" dirty="0" err="1"/>
              <a:t>uočiti</a:t>
            </a:r>
            <a:r>
              <a:rPr lang="en-US" dirty="0"/>
              <a:t> </a:t>
            </a:r>
            <a:r>
              <a:rPr lang="en-US" dirty="0" err="1"/>
              <a:t>pobedničku</a:t>
            </a:r>
            <a:r>
              <a:rPr lang="en-US" dirty="0"/>
              <a:t> </a:t>
            </a:r>
            <a:r>
              <a:rPr lang="en-US" dirty="0" err="1"/>
              <a:t>kombinaciju</a:t>
            </a:r>
            <a:r>
              <a:rPr lang="en-US" dirty="0"/>
              <a:t>,</a:t>
            </a:r>
          </a:p>
          <a:p>
            <a:r>
              <a:rPr lang="en-US" dirty="0"/>
              <a:t>• </a:t>
            </a:r>
            <a:r>
              <a:rPr lang="en-US" dirty="0" err="1"/>
              <a:t>Opšti</a:t>
            </a:r>
            <a:r>
              <a:rPr lang="en-US" dirty="0"/>
              <a:t> </a:t>
            </a:r>
            <a:r>
              <a:rPr lang="en-US" dirty="0" err="1"/>
              <a:t>izgled</a:t>
            </a:r>
            <a:r>
              <a:rPr lang="en-US" dirty="0"/>
              <a:t> </a:t>
            </a:r>
            <a:r>
              <a:rPr lang="sr-Latn-RS" dirty="0"/>
              <a:t>puzle</a:t>
            </a:r>
            <a:r>
              <a:rPr lang="en-US" dirty="0"/>
              <a:t>,</a:t>
            </a:r>
          </a:p>
          <a:p>
            <a:r>
              <a:rPr lang="en-US" dirty="0"/>
              <a:t>• </a:t>
            </a:r>
            <a:r>
              <a:rPr lang="en-US" dirty="0" err="1"/>
              <a:t>Prednost</a:t>
            </a:r>
            <a:r>
              <a:rPr lang="en-US" dirty="0"/>
              <a:t> je data </a:t>
            </a:r>
            <a:r>
              <a:rPr lang="sr-Latn-RS" dirty="0"/>
              <a:t>puzlama</a:t>
            </a:r>
            <a:r>
              <a:rPr lang="en-US" dirty="0"/>
              <a:t> u </a:t>
            </a:r>
            <a:r>
              <a:rPr lang="en-US" dirty="0" err="1"/>
              <a:t>kojima</a:t>
            </a:r>
            <a:r>
              <a:rPr lang="en-US" dirty="0"/>
              <a:t> </a:t>
            </a:r>
            <a:r>
              <a:rPr lang="en-US" dirty="0" err="1"/>
              <a:t>beli</a:t>
            </a:r>
            <a:r>
              <a:rPr lang="en-US" dirty="0"/>
              <a:t> </a:t>
            </a:r>
            <a:r>
              <a:rPr lang="en-US" dirty="0" err="1"/>
              <a:t>ima</a:t>
            </a:r>
            <a:r>
              <a:rPr lang="en-US" dirty="0"/>
              <a:t> </a:t>
            </a:r>
            <a:r>
              <a:rPr lang="en-US" dirty="0" err="1"/>
              <a:t>manje</a:t>
            </a:r>
            <a:r>
              <a:rPr lang="en-US" dirty="0"/>
              <a:t> </a:t>
            </a:r>
            <a:r>
              <a:rPr lang="en-US" dirty="0" err="1"/>
              <a:t>figura</a:t>
            </a:r>
            <a:r>
              <a:rPr lang="en-US" dirty="0"/>
              <a:t>, </a:t>
            </a:r>
            <a:r>
              <a:rPr lang="en-US" dirty="0" err="1"/>
              <a:t>jer</a:t>
            </a:r>
            <a:r>
              <a:rPr lang="en-US" dirty="0"/>
              <a:t> </a:t>
            </a:r>
            <a:r>
              <a:rPr lang="en-US" dirty="0" err="1"/>
              <a:t>zahtevaju</a:t>
            </a:r>
            <a:r>
              <a:rPr lang="en-US" dirty="0"/>
              <a:t> </a:t>
            </a:r>
            <a:r>
              <a:rPr lang="en-US" dirty="0" err="1"/>
              <a:t>preciznije</a:t>
            </a:r>
            <a:r>
              <a:rPr lang="en-US" dirty="0"/>
              <a:t> </a:t>
            </a:r>
            <a:r>
              <a:rPr lang="en-US" dirty="0" err="1"/>
              <a:t>poteze</a:t>
            </a:r>
            <a:r>
              <a:rPr lang="en-US" dirty="0"/>
              <a:t> </a:t>
            </a:r>
            <a:r>
              <a:rPr lang="en-US" dirty="0" err="1"/>
              <a:t>kako</a:t>
            </a:r>
            <a:r>
              <a:rPr lang="en-US" dirty="0"/>
              <a:t> bi se </a:t>
            </a:r>
            <a:r>
              <a:rPr lang="en-US" dirty="0" err="1"/>
              <a:t>postigao</a:t>
            </a:r>
            <a:r>
              <a:rPr lang="en-US" dirty="0"/>
              <a:t> mat.</a:t>
            </a:r>
          </a:p>
          <a:p>
            <a:r>
              <a:rPr lang="en-US" dirty="0" err="1"/>
              <a:t>Prikazane</a:t>
            </a:r>
            <a:r>
              <a:rPr lang="en-US" dirty="0"/>
              <a:t> </a:t>
            </a:r>
            <a:r>
              <a:rPr lang="sr-Latn-RS" dirty="0"/>
              <a:t>puzle</a:t>
            </a:r>
            <a:r>
              <a:rPr lang="en-US" dirty="0"/>
              <a:t> </a:t>
            </a:r>
            <a:r>
              <a:rPr lang="en-US" dirty="0" err="1"/>
              <a:t>odabrane</a:t>
            </a:r>
            <a:r>
              <a:rPr lang="en-US" dirty="0"/>
              <a:t> </a:t>
            </a:r>
            <a:r>
              <a:rPr lang="en-US" dirty="0" err="1"/>
              <a:t>su</a:t>
            </a:r>
            <a:r>
              <a:rPr lang="en-US" dirty="0"/>
              <a:t> da </a:t>
            </a:r>
            <a:r>
              <a:rPr lang="en-US" dirty="0" err="1"/>
              <a:t>demonstriraju</a:t>
            </a:r>
            <a:r>
              <a:rPr lang="en-US" dirty="0"/>
              <a:t> </a:t>
            </a:r>
            <a:r>
              <a:rPr lang="en-US" dirty="0" err="1"/>
              <a:t>kreativnost</a:t>
            </a:r>
            <a:r>
              <a:rPr lang="en-US" dirty="0"/>
              <a:t> </a:t>
            </a:r>
            <a:r>
              <a:rPr lang="en-US" dirty="0" err="1"/>
              <a:t>i</a:t>
            </a:r>
            <a:r>
              <a:rPr lang="en-US" dirty="0"/>
              <a:t> </a:t>
            </a:r>
            <a:r>
              <a:rPr lang="en-US" dirty="0" err="1"/>
              <a:t>raznolikost</a:t>
            </a:r>
            <a:r>
              <a:rPr lang="en-US" dirty="0"/>
              <a:t> </a:t>
            </a:r>
            <a:r>
              <a:rPr lang="en-US" dirty="0" err="1"/>
              <a:t>koja</a:t>
            </a:r>
            <a:r>
              <a:rPr lang="en-US" dirty="0"/>
              <a:t> se </a:t>
            </a:r>
            <a:r>
              <a:rPr lang="en-US" dirty="0" err="1"/>
              <a:t>može</a:t>
            </a:r>
            <a:r>
              <a:rPr lang="en-US" dirty="0"/>
              <a:t> </a:t>
            </a:r>
            <a:r>
              <a:rPr lang="en-US" dirty="0" err="1"/>
              <a:t>postići</a:t>
            </a:r>
            <a:r>
              <a:rPr lang="en-US" dirty="0"/>
              <a:t> </a:t>
            </a:r>
            <a:r>
              <a:rPr lang="en-US" dirty="0" err="1"/>
              <a:t>procesom</a:t>
            </a:r>
            <a:r>
              <a:rPr lang="en-US" dirty="0"/>
              <a:t> </a:t>
            </a:r>
            <a:r>
              <a:rPr lang="en-US" dirty="0" err="1"/>
              <a:t>generisanja</a:t>
            </a:r>
            <a:r>
              <a:rPr lang="en-US" dirty="0"/>
              <a:t> </a:t>
            </a:r>
            <a:r>
              <a:rPr lang="sr-Latn-RS" dirty="0"/>
              <a:t>puzli</a:t>
            </a:r>
            <a:r>
              <a:rPr lang="en-US" dirty="0"/>
              <a:t>. One </a:t>
            </a:r>
            <a:r>
              <a:rPr lang="en-US" dirty="0" err="1"/>
              <a:t>predstavljaju</a:t>
            </a:r>
            <a:r>
              <a:rPr lang="en-US" dirty="0"/>
              <a:t> </a:t>
            </a:r>
            <a:r>
              <a:rPr lang="en-US" dirty="0" err="1"/>
              <a:t>kombinaciju</a:t>
            </a:r>
            <a:r>
              <a:rPr lang="en-US" dirty="0"/>
              <a:t> </a:t>
            </a:r>
            <a:r>
              <a:rPr lang="en-US" dirty="0" err="1"/>
              <a:t>različitih</a:t>
            </a:r>
            <a:r>
              <a:rPr lang="en-US" dirty="0"/>
              <a:t> </a:t>
            </a:r>
            <a:r>
              <a:rPr lang="en-US" dirty="0" err="1"/>
              <a:t>nivoa</a:t>
            </a:r>
            <a:r>
              <a:rPr lang="en-US" dirty="0"/>
              <a:t> </a:t>
            </a:r>
            <a:r>
              <a:rPr lang="en-US" dirty="0" err="1"/>
              <a:t>težine</a:t>
            </a:r>
            <a:r>
              <a:rPr lang="en-US" dirty="0"/>
              <a:t>, </a:t>
            </a:r>
            <a:r>
              <a:rPr lang="en-US" dirty="0" err="1"/>
              <a:t>strateških</a:t>
            </a:r>
            <a:r>
              <a:rPr lang="en-US" dirty="0"/>
              <a:t> </a:t>
            </a:r>
            <a:r>
              <a:rPr lang="en-US" dirty="0" err="1"/>
              <a:t>elemenata</a:t>
            </a:r>
            <a:r>
              <a:rPr lang="en-US" dirty="0"/>
              <a:t> </a:t>
            </a:r>
            <a:r>
              <a:rPr lang="en-US" dirty="0" err="1"/>
              <a:t>i</a:t>
            </a:r>
            <a:r>
              <a:rPr lang="en-US" dirty="0"/>
              <a:t> </a:t>
            </a:r>
            <a:r>
              <a:rPr lang="en-US" dirty="0" err="1"/>
              <a:t>estetskih</a:t>
            </a:r>
            <a:r>
              <a:rPr lang="en-US" dirty="0"/>
              <a:t> </a:t>
            </a:r>
            <a:r>
              <a:rPr lang="en-US" dirty="0" err="1"/>
              <a:t>kvaliteta</a:t>
            </a:r>
            <a:r>
              <a:rPr lang="en-US" dirty="0"/>
              <a:t>.</a:t>
            </a:r>
            <a:endParaRPr lang="sr-Latn-RS" dirty="0"/>
          </a:p>
        </p:txBody>
      </p:sp>
    </p:spTree>
    <p:extLst>
      <p:ext uri="{BB962C8B-B14F-4D97-AF65-F5344CB8AC3E}">
        <p14:creationId xmlns:p14="http://schemas.microsoft.com/office/powerpoint/2010/main" val="27466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DFA6-4C81-EC4E-4E76-8A52BA01798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LR puzla</a:t>
            </a:r>
          </a:p>
        </p:txBody>
      </p:sp>
      <p:pic>
        <p:nvPicPr>
          <p:cNvPr id="8" name="Picture 7" descr="A screenshot of a game&#10;&#10;Description automatically generated with medium confidence">
            <a:extLst>
              <a:ext uri="{FF2B5EF4-FFF2-40B4-BE49-F238E27FC236}">
                <a16:creationId xmlns:a16="http://schemas.microsoft.com/office/drawing/2014/main" id="{9E7EDA80-4633-BE35-726B-A94114C17A37}"/>
              </a:ext>
            </a:extLst>
          </p:cNvPr>
          <p:cNvPicPr>
            <a:picLocks noChangeAspect="1"/>
          </p:cNvPicPr>
          <p:nvPr/>
        </p:nvPicPr>
        <p:blipFill>
          <a:blip r:embed="rId2"/>
          <a:stretch>
            <a:fillRect/>
          </a:stretch>
        </p:blipFill>
        <p:spPr>
          <a:xfrm>
            <a:off x="3430600" y="1166751"/>
            <a:ext cx="2484888" cy="2489541"/>
          </a:xfrm>
          <a:prstGeom prst="rect">
            <a:avLst/>
          </a:prstGeom>
        </p:spPr>
      </p:pic>
      <p:sp>
        <p:nvSpPr>
          <p:cNvPr id="36" name="Rectangle 35">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ss board with chess pieces&#10;&#10;Description automatically generated with medium confidence">
            <a:extLst>
              <a:ext uri="{FF2B5EF4-FFF2-40B4-BE49-F238E27FC236}">
                <a16:creationId xmlns:a16="http://schemas.microsoft.com/office/drawing/2014/main" id="{BDC2265D-B839-ABC6-1610-CF6788F82C1A}"/>
              </a:ext>
            </a:extLst>
          </p:cNvPr>
          <p:cNvPicPr>
            <a:picLocks noGrp="1" noChangeAspect="1"/>
          </p:cNvPicPr>
          <p:nvPr>
            <p:ph idx="1"/>
          </p:nvPr>
        </p:nvPicPr>
        <p:blipFill>
          <a:blip r:embed="rId3"/>
          <a:stretch>
            <a:fillRect/>
          </a:stretch>
        </p:blipFill>
        <p:spPr>
          <a:xfrm>
            <a:off x="626433" y="1174843"/>
            <a:ext cx="2476811" cy="2481449"/>
          </a:xfrm>
          <a:prstGeom prst="rect">
            <a:avLst/>
          </a:prstGeom>
        </p:spPr>
      </p:pic>
      <p:sp>
        <p:nvSpPr>
          <p:cNvPr id="38" name="Rectangle 37">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hess board with chess pieces and chess pieces&#10;&#10;Description automatically generated with low confidence">
            <a:extLst>
              <a:ext uri="{FF2B5EF4-FFF2-40B4-BE49-F238E27FC236}">
                <a16:creationId xmlns:a16="http://schemas.microsoft.com/office/drawing/2014/main" id="{123F2148-00AC-DB5B-436F-5326D69C4320}"/>
              </a:ext>
            </a:extLst>
          </p:cNvPr>
          <p:cNvPicPr>
            <a:picLocks noChangeAspect="1"/>
          </p:cNvPicPr>
          <p:nvPr/>
        </p:nvPicPr>
        <p:blipFill>
          <a:blip r:embed="rId4"/>
          <a:stretch>
            <a:fillRect/>
          </a:stretch>
        </p:blipFill>
        <p:spPr>
          <a:xfrm>
            <a:off x="9032056" y="1155116"/>
            <a:ext cx="2511016" cy="2511016"/>
          </a:xfrm>
          <a:prstGeom prst="rect">
            <a:avLst/>
          </a:prstGeom>
        </p:spPr>
      </p:pic>
      <p:sp>
        <p:nvSpPr>
          <p:cNvPr id="40" name="Rectangle 39">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game&#10;&#10;Description automatically generated with medium confidence">
            <a:extLst>
              <a:ext uri="{FF2B5EF4-FFF2-40B4-BE49-F238E27FC236}">
                <a16:creationId xmlns:a16="http://schemas.microsoft.com/office/drawing/2014/main" id="{CDEEFDF2-5AB5-D704-E3F7-C6943D12DD53}"/>
              </a:ext>
            </a:extLst>
          </p:cNvPr>
          <p:cNvPicPr>
            <a:picLocks noChangeAspect="1"/>
          </p:cNvPicPr>
          <p:nvPr/>
        </p:nvPicPr>
        <p:blipFill>
          <a:blip r:embed="rId5"/>
          <a:stretch>
            <a:fillRect/>
          </a:stretch>
        </p:blipFill>
        <p:spPr>
          <a:xfrm>
            <a:off x="6223125" y="1166751"/>
            <a:ext cx="2487746" cy="2487746"/>
          </a:xfrm>
          <a:prstGeom prst="rect">
            <a:avLst/>
          </a:prstGeom>
        </p:spPr>
      </p:pic>
      <p:cxnSp>
        <p:nvCxnSpPr>
          <p:cNvPr id="42" name="Straight Connector 41">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828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sr-Latn-RS" sz="6000" dirty="0">
                <a:solidFill>
                  <a:schemeClr val="tx1">
                    <a:lumMod val="85000"/>
                    <a:lumOff val="15000"/>
                  </a:schemeClr>
                </a:solidFill>
              </a:rPr>
              <a:t>LR puzla</a:t>
            </a:r>
            <a:endParaRPr lang="en-US" sz="6000" dirty="0">
              <a:solidFill>
                <a:schemeClr val="tx1">
                  <a:lumMod val="85000"/>
                  <a:lumOff val="15000"/>
                </a:schemeClr>
              </a:solidFill>
            </a:endParaRPr>
          </a:p>
        </p:txBody>
      </p:sp>
      <p:pic>
        <p:nvPicPr>
          <p:cNvPr id="7" name="Picture 6" descr="A screenshot of a game&#10;&#10;Description automatically generated with medium confidence">
            <a:extLst>
              <a:ext uri="{FF2B5EF4-FFF2-40B4-BE49-F238E27FC236}">
                <a16:creationId xmlns:a16="http://schemas.microsoft.com/office/drawing/2014/main" id="{B683A0E1-4708-4C48-A4EA-6CC4E7E4FC31}"/>
              </a:ext>
            </a:extLst>
          </p:cNvPr>
          <p:cNvPicPr>
            <a:picLocks noChangeAspect="1"/>
          </p:cNvPicPr>
          <p:nvPr/>
        </p:nvPicPr>
        <p:blipFill>
          <a:blip r:embed="rId2"/>
          <a:stretch>
            <a:fillRect/>
          </a:stretch>
        </p:blipFill>
        <p:spPr>
          <a:xfrm>
            <a:off x="3397400" y="1247696"/>
            <a:ext cx="2484888" cy="2494194"/>
          </a:xfrm>
          <a:prstGeom prst="rect">
            <a:avLst/>
          </a:prstGeom>
        </p:spPr>
      </p:pic>
      <p:sp>
        <p:nvSpPr>
          <p:cNvPr id="24" name="Rectangle 23">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game&#10;&#10;Description automatically generated with medium confidence">
            <a:extLst>
              <a:ext uri="{FF2B5EF4-FFF2-40B4-BE49-F238E27FC236}">
                <a16:creationId xmlns:a16="http://schemas.microsoft.com/office/drawing/2014/main" id="{62A8430B-2AA7-5557-2842-8B6F7D40BB03}"/>
              </a:ext>
            </a:extLst>
          </p:cNvPr>
          <p:cNvPicPr>
            <a:picLocks noChangeAspect="1"/>
          </p:cNvPicPr>
          <p:nvPr/>
        </p:nvPicPr>
        <p:blipFill>
          <a:blip r:embed="rId3"/>
          <a:stretch>
            <a:fillRect/>
          </a:stretch>
        </p:blipFill>
        <p:spPr>
          <a:xfrm>
            <a:off x="9086538" y="1271548"/>
            <a:ext cx="2476811" cy="2486104"/>
          </a:xfrm>
          <a:prstGeom prst="rect">
            <a:avLst/>
          </a:prstGeom>
        </p:spPr>
      </p:pic>
      <p:sp>
        <p:nvSpPr>
          <p:cNvPr id="26" name="Rectangle 25">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ess board with chess pieces&#10;&#10;Description automatically generated with medium confidence">
            <a:extLst>
              <a:ext uri="{FF2B5EF4-FFF2-40B4-BE49-F238E27FC236}">
                <a16:creationId xmlns:a16="http://schemas.microsoft.com/office/drawing/2014/main" id="{144967F0-91AE-B588-13BA-C128191D6953}"/>
              </a:ext>
            </a:extLst>
          </p:cNvPr>
          <p:cNvPicPr>
            <a:picLocks noChangeAspect="1"/>
          </p:cNvPicPr>
          <p:nvPr/>
        </p:nvPicPr>
        <p:blipFill rotWithShape="1">
          <a:blip r:embed="rId4"/>
          <a:srcRect r="379"/>
          <a:stretch/>
        </p:blipFill>
        <p:spPr>
          <a:xfrm>
            <a:off x="539242" y="1250116"/>
            <a:ext cx="2511016" cy="2506435"/>
          </a:xfrm>
          <a:prstGeom prst="rect">
            <a:avLst/>
          </a:prstGeom>
        </p:spPr>
      </p:pic>
      <p:sp>
        <p:nvSpPr>
          <p:cNvPr id="28" name="Rectangle 27">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game&#10;&#10;Description automatically generated with medium confidence">
            <a:extLst>
              <a:ext uri="{FF2B5EF4-FFF2-40B4-BE49-F238E27FC236}">
                <a16:creationId xmlns:a16="http://schemas.microsoft.com/office/drawing/2014/main" id="{0B3F9CEC-EFFE-CFAF-F4CA-4C4F508EC9BB}"/>
              </a:ext>
            </a:extLst>
          </p:cNvPr>
          <p:cNvPicPr>
            <a:picLocks noGrp="1" noChangeAspect="1"/>
          </p:cNvPicPr>
          <p:nvPr>
            <p:ph idx="1"/>
          </p:nvPr>
        </p:nvPicPr>
        <p:blipFill>
          <a:blip r:embed="rId5"/>
          <a:stretch>
            <a:fillRect/>
          </a:stretch>
        </p:blipFill>
        <p:spPr>
          <a:xfrm>
            <a:off x="6240228" y="1263042"/>
            <a:ext cx="2487746" cy="2492413"/>
          </a:xfrm>
          <a:prstGeom prst="rect">
            <a:avLst/>
          </a:prstGeom>
        </p:spPr>
      </p:pic>
      <p:cxnSp>
        <p:nvCxnSpPr>
          <p:cNvPr id="30" name="Straight Connector 29">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2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sr-Latn-RS" sz="6000" dirty="0">
                <a:solidFill>
                  <a:schemeClr val="tx1">
                    <a:lumMod val="85000"/>
                    <a:lumOff val="15000"/>
                  </a:schemeClr>
                </a:solidFill>
              </a:rPr>
              <a:t>DT puzla</a:t>
            </a:r>
            <a:endParaRPr lang="en-US" sz="6000" dirty="0">
              <a:solidFill>
                <a:schemeClr val="tx1">
                  <a:lumMod val="85000"/>
                  <a:lumOff val="15000"/>
                </a:schemeClr>
              </a:solidFill>
            </a:endParaRPr>
          </a:p>
        </p:txBody>
      </p:sp>
      <p:pic>
        <p:nvPicPr>
          <p:cNvPr id="12" name="Picture 11">
            <a:extLst>
              <a:ext uri="{FF2B5EF4-FFF2-40B4-BE49-F238E27FC236}">
                <a16:creationId xmlns:a16="http://schemas.microsoft.com/office/drawing/2014/main" id="{5654473A-BB7E-880D-6A3C-272E7FF22C60}"/>
              </a:ext>
            </a:extLst>
          </p:cNvPr>
          <p:cNvPicPr>
            <a:picLocks noChangeAspect="1"/>
          </p:cNvPicPr>
          <p:nvPr/>
        </p:nvPicPr>
        <p:blipFill>
          <a:blip r:embed="rId2"/>
          <a:stretch>
            <a:fillRect/>
          </a:stretch>
        </p:blipFill>
        <p:spPr>
          <a:xfrm>
            <a:off x="6241657" y="1304377"/>
            <a:ext cx="2484888" cy="2491115"/>
          </a:xfrm>
          <a:prstGeom prst="rect">
            <a:avLst/>
          </a:prstGeom>
        </p:spPr>
      </p:pic>
      <p:sp>
        <p:nvSpPr>
          <p:cNvPr id="47" name="Rectangle 46">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7F6BA3D-003B-37E7-4E16-8CA3B2798F78}"/>
              </a:ext>
            </a:extLst>
          </p:cNvPr>
          <p:cNvPicPr>
            <a:picLocks noChangeAspect="1"/>
          </p:cNvPicPr>
          <p:nvPr/>
        </p:nvPicPr>
        <p:blipFill>
          <a:blip r:embed="rId3"/>
          <a:stretch>
            <a:fillRect/>
          </a:stretch>
        </p:blipFill>
        <p:spPr>
          <a:xfrm>
            <a:off x="489253" y="1328271"/>
            <a:ext cx="2476811" cy="2495526"/>
          </a:xfrm>
          <a:prstGeom prst="rect">
            <a:avLst/>
          </a:prstGeom>
        </p:spPr>
      </p:pic>
      <p:sp>
        <p:nvSpPr>
          <p:cNvPr id="49" name="Rectangle 48">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A496727-F054-E720-B6B0-4516D5CF69D0}"/>
              </a:ext>
            </a:extLst>
          </p:cNvPr>
          <p:cNvPicPr>
            <a:picLocks noChangeAspect="1"/>
          </p:cNvPicPr>
          <p:nvPr/>
        </p:nvPicPr>
        <p:blipFill>
          <a:blip r:embed="rId4"/>
          <a:stretch>
            <a:fillRect/>
          </a:stretch>
        </p:blipFill>
        <p:spPr>
          <a:xfrm>
            <a:off x="3418961" y="1304377"/>
            <a:ext cx="2511016" cy="2511016"/>
          </a:xfrm>
          <a:prstGeom prst="rect">
            <a:avLst/>
          </a:prstGeom>
        </p:spPr>
      </p:pic>
      <p:sp>
        <p:nvSpPr>
          <p:cNvPr id="51" name="Rectangle 50">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D081DD8-912D-534D-385E-4D2BAF24908E}"/>
              </a:ext>
            </a:extLst>
          </p:cNvPr>
          <p:cNvPicPr>
            <a:picLocks noGrp="1" noChangeAspect="1"/>
          </p:cNvPicPr>
          <p:nvPr>
            <p:ph idx="1"/>
          </p:nvPr>
        </p:nvPicPr>
        <p:blipFill>
          <a:blip r:embed="rId5"/>
          <a:stretch>
            <a:fillRect/>
          </a:stretch>
        </p:blipFill>
        <p:spPr>
          <a:xfrm>
            <a:off x="9113936" y="1312895"/>
            <a:ext cx="2487746" cy="2493980"/>
          </a:xfrm>
          <a:prstGeom prst="rect">
            <a:avLst/>
          </a:prstGeom>
        </p:spPr>
      </p:pic>
      <p:cxnSp>
        <p:nvCxnSpPr>
          <p:cNvPr id="53" name="Straight Connector 52">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053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DT puzla</a:t>
            </a:r>
            <a:endParaRPr lang="en-US" sz="6000" dirty="0">
              <a:solidFill>
                <a:schemeClr val="tx1">
                  <a:lumMod val="85000"/>
                  <a:lumOff val="15000"/>
                </a:schemeClr>
              </a:solidFill>
            </a:endParaRPr>
          </a:p>
        </p:txBody>
      </p:sp>
      <p:pic>
        <p:nvPicPr>
          <p:cNvPr id="16" name="Picture 15" descr="A screenshot of a game&#10;&#10;Description automatically generated with medium confidence">
            <a:extLst>
              <a:ext uri="{FF2B5EF4-FFF2-40B4-BE49-F238E27FC236}">
                <a16:creationId xmlns:a16="http://schemas.microsoft.com/office/drawing/2014/main" id="{0E2BEE47-8C41-B692-4583-1F56B6051525}"/>
              </a:ext>
            </a:extLst>
          </p:cNvPr>
          <p:cNvPicPr>
            <a:picLocks noChangeAspect="1"/>
          </p:cNvPicPr>
          <p:nvPr/>
        </p:nvPicPr>
        <p:blipFill>
          <a:blip r:embed="rId2"/>
          <a:stretch>
            <a:fillRect/>
          </a:stretch>
        </p:blipFill>
        <p:spPr>
          <a:xfrm>
            <a:off x="9088414" y="1244378"/>
            <a:ext cx="2484888" cy="2494194"/>
          </a:xfrm>
          <a:prstGeom prst="rect">
            <a:avLst/>
          </a:prstGeom>
        </p:spPr>
      </p:pic>
      <p:sp>
        <p:nvSpPr>
          <p:cNvPr id="70" name="Rectangle 69">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hess board with chess pieces&#10;&#10;Description automatically generated with medium confidence">
            <a:extLst>
              <a:ext uri="{FF2B5EF4-FFF2-40B4-BE49-F238E27FC236}">
                <a16:creationId xmlns:a16="http://schemas.microsoft.com/office/drawing/2014/main" id="{4DE8374A-2AD1-653A-F8E5-D76419A07C69}"/>
              </a:ext>
            </a:extLst>
          </p:cNvPr>
          <p:cNvPicPr>
            <a:picLocks noChangeAspect="1"/>
          </p:cNvPicPr>
          <p:nvPr/>
        </p:nvPicPr>
        <p:blipFill>
          <a:blip r:embed="rId3"/>
          <a:stretch>
            <a:fillRect/>
          </a:stretch>
        </p:blipFill>
        <p:spPr>
          <a:xfrm>
            <a:off x="605206" y="1250116"/>
            <a:ext cx="2476811" cy="2500045"/>
          </a:xfrm>
          <a:prstGeom prst="rect">
            <a:avLst/>
          </a:prstGeom>
        </p:spPr>
      </p:pic>
      <p:sp>
        <p:nvSpPr>
          <p:cNvPr id="72" name="Rectangle 71">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game&#10;&#10;Description automatically generated with medium confidence">
            <a:extLst>
              <a:ext uri="{FF2B5EF4-FFF2-40B4-BE49-F238E27FC236}">
                <a16:creationId xmlns:a16="http://schemas.microsoft.com/office/drawing/2014/main" id="{07124C1E-DF33-ADD6-4D70-E1AC72275504}"/>
              </a:ext>
            </a:extLst>
          </p:cNvPr>
          <p:cNvPicPr>
            <a:picLocks noGrp="1" noChangeAspect="1"/>
          </p:cNvPicPr>
          <p:nvPr>
            <p:ph idx="1"/>
          </p:nvPr>
        </p:nvPicPr>
        <p:blipFill>
          <a:blip r:embed="rId4"/>
          <a:stretch>
            <a:fillRect/>
          </a:stretch>
        </p:blipFill>
        <p:spPr>
          <a:xfrm>
            <a:off x="3469151" y="1250116"/>
            <a:ext cx="2511016" cy="2506322"/>
          </a:xfrm>
          <a:prstGeom prst="rect">
            <a:avLst/>
          </a:prstGeom>
        </p:spPr>
      </p:pic>
      <p:sp>
        <p:nvSpPr>
          <p:cNvPr id="74" name="Rectangle 73">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CFD60C4-6099-3B8F-E509-14A29FDC51D8}"/>
              </a:ext>
            </a:extLst>
          </p:cNvPr>
          <p:cNvPicPr>
            <a:picLocks noChangeAspect="1"/>
          </p:cNvPicPr>
          <p:nvPr/>
        </p:nvPicPr>
        <p:blipFill>
          <a:blip r:embed="rId5"/>
          <a:stretch>
            <a:fillRect/>
          </a:stretch>
        </p:blipFill>
        <p:spPr>
          <a:xfrm>
            <a:off x="6261680" y="1245281"/>
            <a:ext cx="2487746" cy="2492387"/>
          </a:xfrm>
          <a:prstGeom prst="rect">
            <a:avLst/>
          </a:prstGeom>
        </p:spPr>
      </p:pic>
      <p:cxnSp>
        <p:nvCxnSpPr>
          <p:cNvPr id="76" name="Straight Connector 75">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145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8794-1DFD-F91B-5F30-7C8321E0C751}"/>
              </a:ext>
            </a:extLst>
          </p:cNvPr>
          <p:cNvSpPr>
            <a:spLocks noGrp="1"/>
          </p:cNvSpPr>
          <p:nvPr>
            <p:ph type="title"/>
          </p:nvPr>
        </p:nvSpPr>
        <p:spPr/>
        <p:txBody>
          <a:bodyPr/>
          <a:lstStyle/>
          <a:p>
            <a:r>
              <a:rPr lang="en-GB" dirty="0" err="1"/>
              <a:t>Zaklju</a:t>
            </a:r>
            <a:r>
              <a:rPr lang="sr-Latn-RS" dirty="0"/>
              <a:t>čak</a:t>
            </a:r>
            <a:endParaRPr lang="en-US" dirty="0"/>
          </a:p>
        </p:txBody>
      </p:sp>
      <p:sp>
        <p:nvSpPr>
          <p:cNvPr id="3" name="Content Placeholder 2">
            <a:extLst>
              <a:ext uri="{FF2B5EF4-FFF2-40B4-BE49-F238E27FC236}">
                <a16:creationId xmlns:a16="http://schemas.microsoft.com/office/drawing/2014/main" id="{E0A4AA27-5E3E-88B4-F5A9-CFA9E40E9123}"/>
              </a:ext>
            </a:extLst>
          </p:cNvPr>
          <p:cNvSpPr>
            <a:spLocks noGrp="1"/>
          </p:cNvSpPr>
          <p:nvPr>
            <p:ph idx="1"/>
          </p:nvPr>
        </p:nvSpPr>
        <p:spPr>
          <a:xfrm>
            <a:off x="1219199" y="1845734"/>
            <a:ext cx="9919547" cy="4023360"/>
          </a:xfrm>
        </p:spPr>
        <p:txBody>
          <a:bodyPr>
            <a:normAutofit/>
          </a:bodyPr>
          <a:lstStyle/>
          <a:p>
            <a:pPr marL="0" indent="0">
              <a:buNone/>
            </a:pPr>
            <a:r>
              <a:rPr lang="en-US" dirty="0" err="1"/>
              <a:t>Rezultati</a:t>
            </a:r>
            <a:r>
              <a:rPr lang="en-US" dirty="0"/>
              <a:t> </a:t>
            </a:r>
            <a:r>
              <a:rPr lang="en-US" dirty="0" err="1"/>
              <a:t>su</a:t>
            </a:r>
            <a:r>
              <a:rPr lang="en-US" dirty="0"/>
              <a:t> </a:t>
            </a:r>
            <a:r>
              <a:rPr lang="en-US" dirty="0" err="1"/>
              <a:t>pokazali</a:t>
            </a:r>
            <a:r>
              <a:rPr lang="en-US" dirty="0"/>
              <a:t> da </a:t>
            </a:r>
            <a:r>
              <a:rPr lang="sr-Latn-RS" dirty="0"/>
              <a:t>GA</a:t>
            </a:r>
            <a:r>
              <a:rPr lang="en-US" dirty="0"/>
              <a:t> </a:t>
            </a:r>
            <a:r>
              <a:rPr lang="en-US" dirty="0" err="1"/>
              <a:t>pristup</a:t>
            </a:r>
            <a:r>
              <a:rPr lang="en-US" dirty="0"/>
              <a:t> dobro </a:t>
            </a:r>
            <a:r>
              <a:rPr lang="en-US" dirty="0" err="1"/>
              <a:t>funkcioniše</a:t>
            </a:r>
            <a:r>
              <a:rPr lang="en-US" dirty="0"/>
              <a:t> u </a:t>
            </a:r>
            <a:r>
              <a:rPr lang="en-US" dirty="0" err="1"/>
              <a:t>generisanju</a:t>
            </a:r>
            <a:r>
              <a:rPr lang="en-US" dirty="0"/>
              <a:t> </a:t>
            </a:r>
            <a:r>
              <a:rPr lang="sr-Latn-RS" dirty="0"/>
              <a:t>middlegame i endgame puzli</a:t>
            </a:r>
            <a:r>
              <a:rPr lang="en-US" dirty="0"/>
              <a:t>. </a:t>
            </a:r>
            <a:r>
              <a:rPr lang="sr-Latn-RS" dirty="0"/>
              <a:t>Puzle</a:t>
            </a:r>
            <a:r>
              <a:rPr lang="en-US" dirty="0"/>
              <a:t> u </a:t>
            </a:r>
            <a:r>
              <a:rPr lang="en-US" dirty="0" err="1"/>
              <a:t>ovom</a:t>
            </a:r>
            <a:r>
              <a:rPr lang="en-US" dirty="0"/>
              <a:t> </a:t>
            </a:r>
            <a:r>
              <a:rPr lang="en-US" dirty="0" err="1"/>
              <a:t>rasponu</a:t>
            </a:r>
            <a:r>
              <a:rPr lang="en-US" dirty="0"/>
              <a:t> </a:t>
            </a:r>
            <a:r>
              <a:rPr lang="en-US" dirty="0" err="1"/>
              <a:t>su</a:t>
            </a:r>
            <a:r>
              <a:rPr lang="en-US" dirty="0"/>
              <a:t> </a:t>
            </a:r>
            <a:r>
              <a:rPr lang="en-US" dirty="0" err="1"/>
              <a:t>demonstrirale</a:t>
            </a:r>
            <a:r>
              <a:rPr lang="en-US" dirty="0"/>
              <a:t> </a:t>
            </a:r>
            <a:r>
              <a:rPr lang="en-US" dirty="0" err="1"/>
              <a:t>sposobnost</a:t>
            </a:r>
            <a:r>
              <a:rPr lang="en-US" dirty="0"/>
              <a:t> </a:t>
            </a:r>
            <a:r>
              <a:rPr lang="en-US" dirty="0" err="1"/>
              <a:t>algoritma</a:t>
            </a:r>
            <a:r>
              <a:rPr lang="en-US" dirty="0"/>
              <a:t> da </a:t>
            </a:r>
            <a:r>
              <a:rPr lang="en-US" dirty="0" err="1"/>
              <a:t>kreira</a:t>
            </a:r>
            <a:r>
              <a:rPr lang="en-US" dirty="0"/>
              <a:t> </a:t>
            </a:r>
            <a:r>
              <a:rPr lang="en-US" dirty="0" err="1"/>
              <a:t>zanimljive</a:t>
            </a:r>
            <a:r>
              <a:rPr lang="en-US" dirty="0"/>
              <a:t> </a:t>
            </a:r>
            <a:r>
              <a:rPr lang="en-US" dirty="0" err="1"/>
              <a:t>i</a:t>
            </a:r>
            <a:r>
              <a:rPr lang="en-US" dirty="0"/>
              <a:t> </a:t>
            </a:r>
            <a:r>
              <a:rPr lang="en-US" dirty="0" err="1"/>
              <a:t>izazovne</a:t>
            </a:r>
            <a:r>
              <a:rPr lang="en-US" dirty="0"/>
              <a:t> </a:t>
            </a:r>
            <a:r>
              <a:rPr lang="sr-Latn-RS" dirty="0"/>
              <a:t>puzle</a:t>
            </a:r>
            <a:r>
              <a:rPr lang="en-US" dirty="0"/>
              <a:t> u </a:t>
            </a:r>
            <a:r>
              <a:rPr lang="en-US" dirty="0" err="1"/>
              <a:t>kratkom</a:t>
            </a:r>
            <a:r>
              <a:rPr lang="en-US" dirty="0"/>
              <a:t> </a:t>
            </a:r>
            <a:r>
              <a:rPr lang="en-US" dirty="0" err="1"/>
              <a:t>vremenskom</a:t>
            </a:r>
            <a:r>
              <a:rPr lang="en-US" dirty="0"/>
              <a:t> </a:t>
            </a:r>
            <a:r>
              <a:rPr lang="en-US" dirty="0" err="1"/>
              <a:t>periodu</a:t>
            </a:r>
            <a:r>
              <a:rPr lang="en-US" dirty="0"/>
              <a:t>.</a:t>
            </a:r>
            <a:endParaRPr lang="sr-Latn-RS" dirty="0"/>
          </a:p>
          <a:p>
            <a:pPr marL="0" indent="0">
              <a:buNone/>
            </a:pPr>
            <a:r>
              <a:rPr lang="sr-Latn-RS" dirty="0"/>
              <a:t>Videli smo da je DT model bio bolji od LR modela. Posebno je zanimljivo bilo to da su se dve DT puzle, kada su analizirane putem Lichess platforme, pokazale kao pozicije koje su se zaista pojavile u odigranim partijama. To pokazuje sposobnost DT modela da generiše puzle koje se blisko podudaraju sa scenarijima iz stvarnih partija.</a:t>
            </a:r>
          </a:p>
          <a:p>
            <a:pPr marL="0" indent="0">
              <a:buNone/>
            </a:pPr>
            <a:r>
              <a:rPr lang="sr-Latn-RS" dirty="0"/>
              <a:t>Jedna stvar koja može da se promeni radi poboljšanja je istraživanje različitih modela klasifikacije koji mogu dovesti do boljih puzli. Sakupljanje više podataka kako bi modeli imali bolju šansu da nauče razlike. I na kraju, pronalaženje rešenja za generisanje zagonetki sa visokim brojem figura (kao opening puzle).</a:t>
            </a:r>
          </a:p>
          <a:p>
            <a:pPr marL="0" indent="0">
              <a:buNone/>
            </a:pPr>
            <a:endParaRPr lang="sr-Latn-RS" dirty="0"/>
          </a:p>
        </p:txBody>
      </p:sp>
    </p:spTree>
    <p:extLst>
      <p:ext uri="{BB962C8B-B14F-4D97-AF65-F5344CB8AC3E}">
        <p14:creationId xmlns:p14="http://schemas.microsoft.com/office/powerpoint/2010/main" val="261320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4025-7F41-0BC7-CFDB-C75EEA91B78C}"/>
              </a:ext>
            </a:extLst>
          </p:cNvPr>
          <p:cNvSpPr>
            <a:spLocks noGrp="1"/>
          </p:cNvSpPr>
          <p:nvPr>
            <p:ph type="title"/>
          </p:nvPr>
        </p:nvSpPr>
        <p:spPr>
          <a:xfrm>
            <a:off x="1189503" y="849254"/>
            <a:ext cx="3732902" cy="740919"/>
          </a:xfrm>
          <a:effectLst/>
        </p:spPr>
        <p:txBody>
          <a:bodyPr>
            <a:normAutofit/>
          </a:bodyPr>
          <a:lstStyle/>
          <a:p>
            <a:r>
              <a:rPr lang="en-US" dirty="0" err="1">
                <a:cs typeface="Calibri Light"/>
              </a:rPr>
              <a:t>Uvod</a:t>
            </a:r>
          </a:p>
        </p:txBody>
      </p:sp>
      <p:sp>
        <p:nvSpPr>
          <p:cNvPr id="5" name="Content Placeholder 4">
            <a:extLst>
              <a:ext uri="{FF2B5EF4-FFF2-40B4-BE49-F238E27FC236}">
                <a16:creationId xmlns:a16="http://schemas.microsoft.com/office/drawing/2014/main" id="{36C92743-C48E-D29B-42A5-235D0F4B6497}"/>
              </a:ext>
            </a:extLst>
          </p:cNvPr>
          <p:cNvSpPr>
            <a:spLocks noGrp="1"/>
          </p:cNvSpPr>
          <p:nvPr>
            <p:ph idx="1"/>
          </p:nvPr>
        </p:nvSpPr>
        <p:spPr>
          <a:xfrm>
            <a:off x="1126035" y="1989508"/>
            <a:ext cx="9558898" cy="4023360"/>
          </a:xfrm>
        </p:spPr>
        <p:txBody>
          <a:bodyPr vert="horz" lIns="0" tIns="45720" rIns="0" bIns="45720" rtlCol="0" anchor="t">
            <a:normAutofit/>
          </a:bodyPr>
          <a:lstStyle/>
          <a:p>
            <a:pPr>
              <a:buChar char="-"/>
            </a:pPr>
            <a:r>
              <a:rPr lang="en-US" sz="2400" dirty="0">
                <a:cs typeface="Calibri"/>
              </a:rPr>
              <a:t> </a:t>
            </a:r>
            <a:r>
              <a:rPr lang="en-US" sz="2400" dirty="0" err="1">
                <a:cs typeface="Calibri"/>
              </a:rPr>
              <a:t>Projekat</a:t>
            </a:r>
            <a:r>
              <a:rPr lang="en-US" sz="2400" dirty="0">
                <a:cs typeface="Calibri"/>
              </a:rPr>
              <a:t> se </a:t>
            </a:r>
            <a:r>
              <a:rPr lang="en-US" sz="2400" dirty="0" err="1">
                <a:cs typeface="Calibri"/>
              </a:rPr>
              <a:t>fokusira</a:t>
            </a:r>
            <a:r>
              <a:rPr lang="en-US" sz="2400" dirty="0">
                <a:cs typeface="Calibri"/>
              </a:rPr>
              <a:t> </a:t>
            </a:r>
            <a:r>
              <a:rPr lang="en-US" sz="2400" dirty="0" err="1">
                <a:cs typeface="Calibri"/>
              </a:rPr>
              <a:t>na</a:t>
            </a:r>
            <a:r>
              <a:rPr lang="en-US" sz="2400" dirty="0">
                <a:cs typeface="Calibri"/>
              </a:rPr>
              <a:t> </a:t>
            </a:r>
            <a:r>
              <a:rPr lang="en-US" sz="2400" dirty="0" err="1">
                <a:cs typeface="Calibri"/>
              </a:rPr>
              <a:t>generisanje</a:t>
            </a:r>
            <a:r>
              <a:rPr lang="en-US" sz="2400" dirty="0">
                <a:cs typeface="Calibri"/>
              </a:rPr>
              <a:t> </a:t>
            </a:r>
            <a:r>
              <a:rPr lang="en-US" sz="2400" dirty="0" err="1">
                <a:cs typeface="Calibri"/>
              </a:rPr>
              <a:t>odre</a:t>
            </a:r>
            <a:r>
              <a:rPr lang="sr-Latn-RS" sz="2400" dirty="0">
                <a:cs typeface="Calibri"/>
              </a:rPr>
              <a:t>đ</a:t>
            </a:r>
            <a:r>
              <a:rPr lang="en-US" sz="2400" dirty="0" err="1">
                <a:cs typeface="Calibri"/>
              </a:rPr>
              <a:t>ene</a:t>
            </a:r>
            <a:r>
              <a:rPr lang="en-US" sz="2400" dirty="0">
                <a:cs typeface="Calibri"/>
              </a:rPr>
              <a:t> </a:t>
            </a:r>
            <a:r>
              <a:rPr lang="en-US" sz="2400" dirty="0" err="1">
                <a:cs typeface="Calibri"/>
              </a:rPr>
              <a:t>kategorije</a:t>
            </a:r>
            <a:r>
              <a:rPr lang="sr-Latn-RS" sz="2400" dirty="0">
                <a:cs typeface="Calibri"/>
              </a:rPr>
              <a:t> š</a:t>
            </a:r>
            <a:r>
              <a:rPr lang="en-US" sz="2400" dirty="0" err="1">
                <a:cs typeface="Calibri"/>
              </a:rPr>
              <a:t>ahovskih</a:t>
            </a:r>
            <a:r>
              <a:rPr lang="en-US" sz="2400" dirty="0">
                <a:cs typeface="Calibri"/>
              </a:rPr>
              <a:t> </a:t>
            </a:r>
            <a:r>
              <a:rPr lang="en-US" sz="2400" dirty="0" err="1">
                <a:cs typeface="Calibri"/>
              </a:rPr>
              <a:t>puzli</a:t>
            </a:r>
            <a:r>
              <a:rPr lang="en-US" sz="2400" dirty="0">
                <a:cs typeface="Calibri"/>
              </a:rPr>
              <a:t>: ’</a:t>
            </a:r>
            <a:r>
              <a:rPr lang="sr-Latn-RS" sz="2400" dirty="0">
                <a:cs typeface="Calibri"/>
              </a:rPr>
              <a:t>Mate in 3</a:t>
            </a:r>
            <a:r>
              <a:rPr lang="en-US" sz="2400" dirty="0">
                <a:cs typeface="Calibri"/>
              </a:rPr>
              <a:t>'. Ove </a:t>
            </a:r>
            <a:r>
              <a:rPr lang="en-US" sz="2400" dirty="0" err="1">
                <a:cs typeface="Calibri"/>
              </a:rPr>
              <a:t>puzle</a:t>
            </a:r>
            <a:r>
              <a:rPr lang="en-US" sz="2400" dirty="0">
                <a:cs typeface="Calibri"/>
              </a:rPr>
              <a:t> </a:t>
            </a:r>
            <a:r>
              <a:rPr lang="en-US" sz="2400" dirty="0" err="1">
                <a:cs typeface="Calibri"/>
              </a:rPr>
              <a:t>zahtevaju</a:t>
            </a:r>
            <a:r>
              <a:rPr lang="en-US" sz="2400" dirty="0">
                <a:cs typeface="Calibri"/>
              </a:rPr>
              <a:t> od </a:t>
            </a:r>
            <a:r>
              <a:rPr lang="en-US" sz="2400" dirty="0" err="1">
                <a:cs typeface="Calibri"/>
              </a:rPr>
              <a:t>igraca</a:t>
            </a:r>
            <a:r>
              <a:rPr lang="en-US" sz="2400" dirty="0">
                <a:cs typeface="Calibri"/>
              </a:rPr>
              <a:t> da </a:t>
            </a:r>
            <a:r>
              <a:rPr lang="en-US" sz="2400" dirty="0" err="1">
                <a:cs typeface="Calibri"/>
              </a:rPr>
              <a:t>pronađu</a:t>
            </a:r>
            <a:r>
              <a:rPr lang="en-US" sz="2400" dirty="0">
                <a:cs typeface="Calibri"/>
              </a:rPr>
              <a:t> </a:t>
            </a:r>
            <a:r>
              <a:rPr lang="en-US" sz="2400" dirty="0" err="1">
                <a:cs typeface="Calibri"/>
              </a:rPr>
              <a:t>niz</a:t>
            </a:r>
            <a:r>
              <a:rPr lang="en-US" sz="2400" dirty="0">
                <a:cs typeface="Calibri"/>
              </a:rPr>
              <a:t> </a:t>
            </a:r>
            <a:r>
              <a:rPr lang="en-US" sz="2400" dirty="0" err="1">
                <a:cs typeface="Calibri"/>
              </a:rPr>
              <a:t>poteza</a:t>
            </a:r>
            <a:r>
              <a:rPr lang="en-US" sz="2400" dirty="0">
                <a:cs typeface="Calibri"/>
              </a:rPr>
              <a:t> koji </a:t>
            </a:r>
            <a:r>
              <a:rPr lang="en-US" sz="2400" dirty="0" err="1">
                <a:cs typeface="Calibri"/>
              </a:rPr>
              <a:t>vodi</a:t>
            </a:r>
            <a:r>
              <a:rPr lang="en-US" sz="2400" dirty="0">
                <a:cs typeface="Calibri"/>
              </a:rPr>
              <a:t> do </a:t>
            </a:r>
            <a:r>
              <a:rPr lang="en-US" sz="2400" dirty="0" err="1">
                <a:cs typeface="Calibri"/>
              </a:rPr>
              <a:t>matiranja</a:t>
            </a:r>
            <a:r>
              <a:rPr lang="en-US" sz="2400" dirty="0">
                <a:cs typeface="Calibri"/>
              </a:rPr>
              <a:t> u </a:t>
            </a:r>
            <a:r>
              <a:rPr lang="en-US" sz="2400" dirty="0" err="1">
                <a:cs typeface="Calibri"/>
              </a:rPr>
              <a:t>roku</a:t>
            </a:r>
            <a:r>
              <a:rPr lang="en-US" sz="2400" dirty="0">
                <a:cs typeface="Calibri"/>
              </a:rPr>
              <a:t> od tri </a:t>
            </a:r>
            <a:r>
              <a:rPr lang="en-US" sz="2400" dirty="0" err="1">
                <a:cs typeface="Calibri"/>
              </a:rPr>
              <a:t>poteza</a:t>
            </a:r>
            <a:r>
              <a:rPr lang="en-US" sz="2400" dirty="0">
                <a:cs typeface="Calibri"/>
              </a:rPr>
              <a:t>. </a:t>
            </a:r>
            <a:endParaRPr lang="en-US" dirty="0">
              <a:cs typeface="Calibri" panose="020F0502020204030204"/>
            </a:endParaRPr>
          </a:p>
          <a:p>
            <a:endParaRPr lang="en-US" sz="2400" dirty="0">
              <a:cs typeface="Calibri"/>
            </a:endParaRPr>
          </a:p>
          <a:p>
            <a:pPr>
              <a:buChar char="-"/>
            </a:pPr>
            <a:r>
              <a:rPr lang="en-US" sz="2400" dirty="0">
                <a:cs typeface="Calibri"/>
              </a:rPr>
              <a:t> Za re</a:t>
            </a:r>
            <a:r>
              <a:rPr lang="sr-Latn-RS" sz="2400" dirty="0">
                <a:cs typeface="Calibri"/>
              </a:rPr>
              <a:t>š</a:t>
            </a:r>
            <a:r>
              <a:rPr lang="en-US" sz="2400" dirty="0" err="1">
                <a:cs typeface="Calibri"/>
              </a:rPr>
              <a:t>avanje</a:t>
            </a:r>
            <a:r>
              <a:rPr lang="en-US" sz="2400" dirty="0">
                <a:cs typeface="Calibri"/>
              </a:rPr>
              <a:t> </a:t>
            </a:r>
            <a:r>
              <a:rPr lang="en-US" sz="2400" dirty="0" err="1">
                <a:cs typeface="Calibri"/>
              </a:rPr>
              <a:t>problema</a:t>
            </a:r>
            <a:r>
              <a:rPr lang="en-US" sz="2400" dirty="0">
                <a:cs typeface="Calibri"/>
              </a:rPr>
              <a:t> </a:t>
            </a:r>
            <a:r>
              <a:rPr lang="en-US" sz="2400" dirty="0" err="1">
                <a:cs typeface="Calibri"/>
              </a:rPr>
              <a:t>koristi</a:t>
            </a:r>
            <a:r>
              <a:rPr lang="sr-Latn-RS" sz="2400" dirty="0">
                <a:cs typeface="Calibri"/>
              </a:rPr>
              <a:t>ć</a:t>
            </a:r>
            <a:r>
              <a:rPr lang="en-US" sz="2400" dirty="0">
                <a:cs typeface="Calibri"/>
              </a:rPr>
              <a:t>e se </a:t>
            </a:r>
            <a:r>
              <a:rPr lang="en-US" sz="2400" dirty="0" err="1">
                <a:cs typeface="Calibri"/>
              </a:rPr>
              <a:t>genetski</a:t>
            </a:r>
            <a:r>
              <a:rPr lang="en-US" sz="2400" dirty="0">
                <a:cs typeface="Calibri"/>
              </a:rPr>
              <a:t> </a:t>
            </a:r>
            <a:r>
              <a:rPr lang="en-US" sz="2400" dirty="0" err="1">
                <a:cs typeface="Calibri"/>
              </a:rPr>
              <a:t>algoritam</a:t>
            </a:r>
            <a:r>
              <a:rPr lang="en-US" sz="2400" dirty="0">
                <a:cs typeface="Calibri"/>
              </a:rPr>
              <a:t> </a:t>
            </a:r>
            <a:r>
              <a:rPr lang="en-US" sz="2400" dirty="0" err="1">
                <a:cs typeface="Calibri"/>
              </a:rPr>
              <a:t>uz</a:t>
            </a:r>
            <a:r>
              <a:rPr lang="en-US" sz="2400" dirty="0">
                <a:cs typeface="Calibri"/>
              </a:rPr>
              <a:t> </a:t>
            </a:r>
            <a:r>
              <a:rPr lang="en-US" sz="2400" dirty="0" err="1">
                <a:cs typeface="Calibri"/>
              </a:rPr>
              <a:t>pomo</a:t>
            </a:r>
            <a:r>
              <a:rPr lang="sr-Latn-RS" sz="2400" dirty="0">
                <a:cs typeface="Calibri"/>
              </a:rPr>
              <a:t>ć</a:t>
            </a:r>
            <a:r>
              <a:rPr lang="en-US" sz="2400" dirty="0">
                <a:cs typeface="Calibri"/>
              </a:rPr>
              <a:t> </a:t>
            </a:r>
            <a:r>
              <a:rPr lang="en-US" sz="2400" dirty="0" err="1">
                <a:cs typeface="Calibri"/>
              </a:rPr>
              <a:t>klasifikacionog</a:t>
            </a:r>
            <a:r>
              <a:rPr lang="en-US" sz="2400" dirty="0">
                <a:cs typeface="Calibri"/>
              </a:rPr>
              <a:t> </a:t>
            </a:r>
            <a:r>
              <a:rPr lang="en-US" sz="2400" dirty="0" err="1">
                <a:cs typeface="Calibri"/>
              </a:rPr>
              <a:t>modela</a:t>
            </a:r>
            <a:r>
              <a:rPr lang="en-US" sz="2400" dirty="0">
                <a:cs typeface="Calibri"/>
              </a:rPr>
              <a:t>.</a:t>
            </a:r>
          </a:p>
          <a:p>
            <a:endParaRPr lang="en-US" dirty="0">
              <a:cs typeface="Calibri"/>
            </a:endParaRPr>
          </a:p>
        </p:txBody>
      </p:sp>
    </p:spTree>
    <p:extLst>
      <p:ext uri="{BB962C8B-B14F-4D97-AF65-F5344CB8AC3E}">
        <p14:creationId xmlns:p14="http://schemas.microsoft.com/office/powerpoint/2010/main" val="19842481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3D9-2186-4E04-3C11-14FD2BFEF9A0}"/>
              </a:ext>
            </a:extLst>
          </p:cNvPr>
          <p:cNvSpPr>
            <a:spLocks noGrp="1"/>
          </p:cNvSpPr>
          <p:nvPr>
            <p:ph type="title"/>
          </p:nvPr>
        </p:nvSpPr>
        <p:spPr/>
        <p:txBody>
          <a:bodyPr/>
          <a:lstStyle/>
          <a:p>
            <a:r>
              <a:rPr lang="en-US" dirty="0" err="1">
                <a:cs typeface="Calibri Light"/>
              </a:rPr>
              <a:t>Implementacija</a:t>
            </a:r>
            <a:endParaRPr lang="en-US" dirty="0" err="1"/>
          </a:p>
        </p:txBody>
      </p:sp>
      <p:sp>
        <p:nvSpPr>
          <p:cNvPr id="3" name="Content Placeholder 2">
            <a:extLst>
              <a:ext uri="{FF2B5EF4-FFF2-40B4-BE49-F238E27FC236}">
                <a16:creationId xmlns:a16="http://schemas.microsoft.com/office/drawing/2014/main" id="{55DB44BE-6BF0-EF59-23EB-CCB080D2091F}"/>
              </a:ext>
            </a:extLst>
          </p:cNvPr>
          <p:cNvSpPr>
            <a:spLocks noGrp="1"/>
          </p:cNvSpPr>
          <p:nvPr>
            <p:ph idx="1"/>
          </p:nvPr>
        </p:nvSpPr>
        <p:spPr/>
        <p:txBody>
          <a:bodyPr vert="horz" lIns="0" tIns="45720" rIns="0" bIns="45720" rtlCol="0" anchor="t">
            <a:normAutofit/>
          </a:bodyPr>
          <a:lstStyle/>
          <a:p>
            <a:br>
              <a:rPr lang="en-US" dirty="0">
                <a:cs typeface="Calibri"/>
              </a:rPr>
            </a:br>
            <a:r>
              <a:rPr lang="en-US" dirty="0" err="1">
                <a:cs typeface="Calibri"/>
              </a:rPr>
              <a:t>Implementacija</a:t>
            </a:r>
            <a:r>
              <a:rPr lang="en-US" dirty="0">
                <a:cs typeface="Calibri"/>
              </a:rPr>
              <a:t> </a:t>
            </a:r>
            <a:r>
              <a:rPr lang="en-US" dirty="0" err="1">
                <a:cs typeface="Calibri"/>
              </a:rPr>
              <a:t>genetskog</a:t>
            </a:r>
            <a:r>
              <a:rPr lang="en-US" dirty="0">
                <a:cs typeface="Calibri"/>
              </a:rPr>
              <a:t> </a:t>
            </a:r>
            <a:r>
              <a:rPr lang="en-US" dirty="0" err="1">
                <a:cs typeface="Calibri"/>
              </a:rPr>
              <a:t>algoritma</a:t>
            </a:r>
            <a:r>
              <a:rPr lang="en-US" dirty="0">
                <a:cs typeface="Calibri"/>
              </a:rPr>
              <a:t> za </a:t>
            </a:r>
            <a:r>
              <a:rPr lang="en-US" dirty="0" err="1">
                <a:cs typeface="Calibri"/>
              </a:rPr>
              <a:t>generisanje</a:t>
            </a:r>
            <a:r>
              <a:rPr lang="en-US" dirty="0">
                <a:cs typeface="Calibri"/>
              </a:rPr>
              <a:t> </a:t>
            </a:r>
            <a:r>
              <a:rPr lang="en-US" dirty="0" err="1">
                <a:cs typeface="Calibri"/>
              </a:rPr>
              <a:t>puzli</a:t>
            </a:r>
            <a:r>
              <a:rPr lang="en-US" dirty="0">
                <a:cs typeface="Calibri"/>
              </a:rPr>
              <a:t> </a:t>
            </a:r>
            <a:r>
              <a:rPr lang="en-US" dirty="0" err="1">
                <a:cs typeface="Calibri"/>
              </a:rPr>
              <a:t>uključuje</a:t>
            </a:r>
            <a:r>
              <a:rPr lang="en-US" dirty="0">
                <a:cs typeface="Calibri"/>
              </a:rPr>
              <a:t> </a:t>
            </a:r>
            <a:r>
              <a:rPr lang="en-US" dirty="0" err="1">
                <a:cs typeface="Calibri"/>
              </a:rPr>
              <a:t>nekoliko</a:t>
            </a:r>
            <a:r>
              <a:rPr lang="en-US" dirty="0">
                <a:cs typeface="Calibri"/>
              </a:rPr>
              <a:t> </a:t>
            </a:r>
            <a:r>
              <a:rPr lang="en-US" dirty="0" err="1">
                <a:cs typeface="Calibri"/>
              </a:rPr>
              <a:t>ključnih</a:t>
            </a:r>
            <a:r>
              <a:rPr lang="en-US" dirty="0">
                <a:cs typeface="Calibri"/>
              </a:rPr>
              <a:t> </a:t>
            </a:r>
            <a:r>
              <a:rPr lang="en-US" dirty="0" err="1">
                <a:cs typeface="Calibri"/>
              </a:rPr>
              <a:t>komponenti</a:t>
            </a:r>
            <a:r>
              <a:rPr lang="en-US" dirty="0">
                <a:cs typeface="Calibri"/>
              </a:rPr>
              <a:t> </a:t>
            </a:r>
            <a:r>
              <a:rPr lang="en-US" dirty="0" err="1">
                <a:cs typeface="Calibri"/>
              </a:rPr>
              <a:t>i</a:t>
            </a:r>
            <a:r>
              <a:rPr lang="en-US" dirty="0">
                <a:cs typeface="Calibri"/>
              </a:rPr>
              <a:t> </a:t>
            </a:r>
            <a:r>
              <a:rPr lang="en-US" dirty="0" err="1">
                <a:cs typeface="Calibri"/>
              </a:rPr>
              <a:t>koraka</a:t>
            </a:r>
            <a:r>
              <a:rPr lang="en-US" dirty="0">
                <a:cs typeface="Calibri"/>
              </a:rPr>
              <a:t>: </a:t>
            </a:r>
          </a:p>
          <a:p>
            <a:r>
              <a:rPr lang="en-US" dirty="0">
                <a:cs typeface="Calibri"/>
              </a:rPr>
              <a:t>• </a:t>
            </a:r>
            <a:r>
              <a:rPr lang="en-US" dirty="0" err="1">
                <a:cs typeface="Calibri"/>
              </a:rPr>
              <a:t>Reprezentacija</a:t>
            </a:r>
            <a:r>
              <a:rPr lang="en-US" dirty="0">
                <a:cs typeface="Calibri"/>
              </a:rPr>
              <a:t> </a:t>
            </a:r>
            <a:r>
              <a:rPr lang="en-US" dirty="0" err="1">
                <a:cs typeface="Calibri"/>
              </a:rPr>
              <a:t>šahovske</a:t>
            </a:r>
            <a:r>
              <a:rPr lang="en-US" dirty="0">
                <a:cs typeface="Calibri"/>
              </a:rPr>
              <a:t> table -  </a:t>
            </a:r>
            <a:r>
              <a:rPr lang="en-US" dirty="0" err="1">
                <a:cs typeface="Calibri"/>
              </a:rPr>
              <a:t>predstavljene</a:t>
            </a:r>
            <a:r>
              <a:rPr lang="en-US" dirty="0">
                <a:cs typeface="Calibri"/>
              </a:rPr>
              <a:t> </a:t>
            </a:r>
            <a:r>
              <a:rPr lang="en-US" dirty="0" err="1">
                <a:cs typeface="Calibri"/>
              </a:rPr>
              <a:t>pomoću</a:t>
            </a:r>
            <a:r>
              <a:rPr lang="en-US" dirty="0">
                <a:cs typeface="Calibri"/>
              </a:rPr>
              <a:t> </a:t>
            </a:r>
            <a:r>
              <a:rPr lang="en-US" dirty="0" err="1">
                <a:cs typeface="Calibri"/>
              </a:rPr>
              <a:t>niza</a:t>
            </a:r>
            <a:r>
              <a:rPr lang="en-US" dirty="0">
                <a:cs typeface="Calibri"/>
              </a:rPr>
              <a:t> od 64 </a:t>
            </a:r>
            <a:r>
              <a:rPr lang="en-US" dirty="0" err="1">
                <a:cs typeface="Calibri"/>
              </a:rPr>
              <a:t>celobrojne</a:t>
            </a:r>
            <a:r>
              <a:rPr lang="en-US" dirty="0">
                <a:cs typeface="Calibri"/>
              </a:rPr>
              <a:t> </a:t>
            </a:r>
            <a:r>
              <a:rPr lang="en-US" dirty="0" err="1">
                <a:cs typeface="Calibri"/>
              </a:rPr>
              <a:t>vrednosti</a:t>
            </a:r>
            <a:r>
              <a:rPr lang="en-US" dirty="0">
                <a:cs typeface="Calibri"/>
              </a:rPr>
              <a:t> - </a:t>
            </a:r>
            <a:r>
              <a:rPr lang="en-US" dirty="0" err="1">
                <a:cs typeface="Calibri"/>
              </a:rPr>
              <a:t>jedne</a:t>
            </a:r>
            <a:r>
              <a:rPr lang="en-US" dirty="0">
                <a:cs typeface="Calibri"/>
              </a:rPr>
              <a:t> za </a:t>
            </a:r>
            <a:r>
              <a:rPr lang="en-US" dirty="0" err="1">
                <a:cs typeface="Calibri"/>
              </a:rPr>
              <a:t>svaku</a:t>
            </a:r>
            <a:r>
              <a:rPr lang="en-US" dirty="0">
                <a:cs typeface="Calibri"/>
              </a:rPr>
              <a:t> </a:t>
            </a:r>
            <a:r>
              <a:rPr lang="en-US" dirty="0" err="1">
                <a:cs typeface="Calibri"/>
              </a:rPr>
              <a:t>poziciju</a:t>
            </a:r>
            <a:r>
              <a:rPr lang="en-US" dirty="0">
                <a:cs typeface="Calibri"/>
              </a:rPr>
              <a:t> </a:t>
            </a:r>
            <a:r>
              <a:rPr lang="en-US" dirty="0" err="1">
                <a:cs typeface="Calibri"/>
              </a:rPr>
              <a:t>na</a:t>
            </a:r>
            <a:r>
              <a:rPr lang="en-US" dirty="0">
                <a:cs typeface="Calibri"/>
              </a:rPr>
              <a:t> </a:t>
            </a:r>
            <a:r>
              <a:rPr lang="en-US" dirty="0" err="1">
                <a:cs typeface="Calibri"/>
              </a:rPr>
              <a:t>šahovskoj</a:t>
            </a:r>
            <a:r>
              <a:rPr lang="en-US" dirty="0">
                <a:cs typeface="Calibri"/>
              </a:rPr>
              <a:t> </a:t>
            </a:r>
            <a:r>
              <a:rPr lang="en-US" dirty="0" err="1">
                <a:cs typeface="Calibri"/>
              </a:rPr>
              <a:t>tabli</a:t>
            </a:r>
            <a:r>
              <a:rPr lang="en-US" dirty="0">
                <a:cs typeface="Calibri"/>
              </a:rPr>
              <a:t>. </a:t>
            </a:r>
            <a:r>
              <a:rPr lang="en-US" dirty="0" err="1">
                <a:cs typeface="Calibri"/>
              </a:rPr>
              <a:t>Celobrojne</a:t>
            </a:r>
            <a:r>
              <a:rPr lang="en-US" dirty="0">
                <a:cs typeface="Calibri"/>
              </a:rPr>
              <a:t> </a:t>
            </a:r>
            <a:r>
              <a:rPr lang="en-US" dirty="0" err="1">
                <a:cs typeface="Calibri"/>
              </a:rPr>
              <a:t>vrednosti</a:t>
            </a:r>
            <a:r>
              <a:rPr lang="en-US" dirty="0">
                <a:cs typeface="Calibri"/>
              </a:rPr>
              <a:t> se </a:t>
            </a:r>
            <a:r>
              <a:rPr lang="en-US" dirty="0" err="1">
                <a:cs typeface="Calibri"/>
              </a:rPr>
              <a:t>kreću</a:t>
            </a:r>
            <a:r>
              <a:rPr lang="en-US" dirty="0">
                <a:cs typeface="Calibri"/>
              </a:rPr>
              <a:t> u </a:t>
            </a:r>
            <a:r>
              <a:rPr lang="en-US" dirty="0" err="1">
                <a:cs typeface="Calibri"/>
              </a:rPr>
              <a:t>rasponu</a:t>
            </a:r>
            <a:r>
              <a:rPr lang="en-US" dirty="0">
                <a:cs typeface="Calibri"/>
              </a:rPr>
              <a:t> od 0 do 12 </a:t>
            </a:r>
            <a:r>
              <a:rPr lang="en-US" dirty="0" err="1">
                <a:cs typeface="Calibri"/>
              </a:rPr>
              <a:t>i</a:t>
            </a:r>
            <a:r>
              <a:rPr lang="en-US" dirty="0">
                <a:cs typeface="Calibri"/>
              </a:rPr>
              <a:t> </a:t>
            </a:r>
            <a:r>
              <a:rPr lang="en-US" dirty="0" err="1">
                <a:cs typeface="Calibri"/>
              </a:rPr>
              <a:t>predstavljaju</a:t>
            </a:r>
            <a:r>
              <a:rPr lang="en-US" dirty="0">
                <a:cs typeface="Calibri"/>
              </a:rPr>
              <a:t> </a:t>
            </a:r>
            <a:r>
              <a:rPr lang="en-US" dirty="0" err="1">
                <a:cs typeface="Calibri"/>
              </a:rPr>
              <a:t>prazno</a:t>
            </a:r>
            <a:r>
              <a:rPr lang="en-US" dirty="0">
                <a:cs typeface="Calibri"/>
              </a:rPr>
              <a:t> polje </a:t>
            </a:r>
            <a:r>
              <a:rPr lang="en-US" dirty="0" err="1">
                <a:cs typeface="Calibri"/>
              </a:rPr>
              <a:t>ili</a:t>
            </a:r>
            <a:r>
              <a:rPr lang="en-US" dirty="0">
                <a:cs typeface="Calibri"/>
              </a:rPr>
              <a:t> </a:t>
            </a:r>
            <a:r>
              <a:rPr lang="en-US" dirty="0" err="1">
                <a:cs typeface="Calibri"/>
              </a:rPr>
              <a:t>određenu</a:t>
            </a:r>
            <a:r>
              <a:rPr lang="en-US" dirty="0">
                <a:cs typeface="Calibri"/>
              </a:rPr>
              <a:t> </a:t>
            </a:r>
            <a:r>
              <a:rPr lang="en-US" dirty="0" err="1">
                <a:cs typeface="Calibri"/>
              </a:rPr>
              <a:t>šahovsku</a:t>
            </a:r>
            <a:r>
              <a:rPr lang="en-US" dirty="0">
                <a:cs typeface="Calibri"/>
              </a:rPr>
              <a:t> </a:t>
            </a:r>
            <a:r>
              <a:rPr lang="en-US" dirty="0" err="1">
                <a:cs typeface="Calibri"/>
              </a:rPr>
              <a:t>figuru</a:t>
            </a:r>
            <a:r>
              <a:rPr lang="en-US" dirty="0">
                <a:cs typeface="Calibri"/>
              </a:rPr>
              <a:t>. </a:t>
            </a:r>
          </a:p>
          <a:p>
            <a:r>
              <a:rPr lang="en-US" dirty="0">
                <a:cs typeface="Calibri"/>
              </a:rPr>
              <a:t>• </a:t>
            </a:r>
            <a:r>
              <a:rPr lang="en-US" dirty="0" err="1">
                <a:cs typeface="Calibri"/>
              </a:rPr>
              <a:t>Turnirska</a:t>
            </a:r>
            <a:r>
              <a:rPr lang="en-US" dirty="0">
                <a:cs typeface="Calibri"/>
              </a:rPr>
              <a:t> </a:t>
            </a:r>
            <a:r>
              <a:rPr lang="en-US" dirty="0" err="1">
                <a:cs typeface="Calibri"/>
              </a:rPr>
              <a:t>selekcija</a:t>
            </a:r>
          </a:p>
          <a:p>
            <a:r>
              <a:rPr lang="en-US" dirty="0">
                <a:cs typeface="Calibri"/>
              </a:rPr>
              <a:t>• </a:t>
            </a:r>
            <a:r>
              <a:rPr lang="en-US" dirty="0" err="1">
                <a:cs typeface="Calibri"/>
              </a:rPr>
              <a:t>Jednopoziciono</a:t>
            </a:r>
            <a:r>
              <a:rPr lang="en-US" dirty="0">
                <a:cs typeface="Calibri"/>
              </a:rPr>
              <a:t> </a:t>
            </a:r>
            <a:r>
              <a:rPr lang="en-US" dirty="0" err="1">
                <a:cs typeface="Calibri"/>
              </a:rPr>
              <a:t>ukrštanje</a:t>
            </a:r>
            <a:r>
              <a:rPr lang="en-US" dirty="0">
                <a:cs typeface="Calibri"/>
              </a:rPr>
              <a:t> </a:t>
            </a:r>
          </a:p>
          <a:p>
            <a:r>
              <a:rPr lang="en-US" dirty="0">
                <a:cs typeface="Calibri"/>
              </a:rPr>
              <a:t>• </a:t>
            </a:r>
            <a:r>
              <a:rPr lang="en-US" dirty="0" err="1">
                <a:cs typeface="Calibri"/>
              </a:rPr>
              <a:t>Mutacija</a:t>
            </a:r>
            <a:r>
              <a:rPr lang="en-US" dirty="0">
                <a:cs typeface="Calibri"/>
              </a:rPr>
              <a:t> </a:t>
            </a:r>
            <a:endParaRPr lang="en-US" dirty="0"/>
          </a:p>
          <a:p>
            <a:r>
              <a:rPr lang="en-US" dirty="0">
                <a:cs typeface="Calibri"/>
              </a:rPr>
              <a:t>• </a:t>
            </a:r>
            <a:r>
              <a:rPr lang="en-US" dirty="0" err="1">
                <a:cs typeface="Calibri"/>
              </a:rPr>
              <a:t>Fitnes</a:t>
            </a:r>
            <a:r>
              <a:rPr lang="en-US" dirty="0">
                <a:cs typeface="Calibri"/>
              </a:rPr>
              <a:t> </a:t>
            </a:r>
            <a:r>
              <a:rPr lang="en-US" dirty="0" err="1">
                <a:cs typeface="Calibri"/>
              </a:rPr>
              <a:t>funkcija</a:t>
            </a:r>
            <a:endParaRPr lang="en-US" dirty="0" err="1"/>
          </a:p>
        </p:txBody>
      </p:sp>
      <p:pic>
        <p:nvPicPr>
          <p:cNvPr id="4" name="Picture 4" descr="A picture containing text, font, typography, calligraphy&#10;&#10;Description automatically generated">
            <a:extLst>
              <a:ext uri="{FF2B5EF4-FFF2-40B4-BE49-F238E27FC236}">
                <a16:creationId xmlns:a16="http://schemas.microsoft.com/office/drawing/2014/main" id="{37A6C036-903C-B4CE-EE09-1F7CB5EA4FAE}"/>
              </a:ext>
            </a:extLst>
          </p:cNvPr>
          <p:cNvPicPr>
            <a:picLocks noChangeAspect="1"/>
          </p:cNvPicPr>
          <p:nvPr/>
        </p:nvPicPr>
        <p:blipFill>
          <a:blip r:embed="rId2"/>
          <a:stretch>
            <a:fillRect/>
          </a:stretch>
        </p:blipFill>
        <p:spPr>
          <a:xfrm>
            <a:off x="4954438" y="4278702"/>
            <a:ext cx="6222520" cy="1017916"/>
          </a:xfrm>
          <a:prstGeom prst="rect">
            <a:avLst/>
          </a:prstGeom>
        </p:spPr>
      </p:pic>
    </p:spTree>
    <p:extLst>
      <p:ext uri="{BB962C8B-B14F-4D97-AF65-F5344CB8AC3E}">
        <p14:creationId xmlns:p14="http://schemas.microsoft.com/office/powerpoint/2010/main" val="40109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92A0-39CA-27C4-85C4-16C288FADD47}"/>
              </a:ext>
            </a:extLst>
          </p:cNvPr>
          <p:cNvSpPr>
            <a:spLocks noGrp="1"/>
          </p:cNvSpPr>
          <p:nvPr>
            <p:ph type="title"/>
          </p:nvPr>
        </p:nvSpPr>
        <p:spPr/>
        <p:txBody>
          <a:bodyPr/>
          <a:lstStyle/>
          <a:p>
            <a:r>
              <a:rPr lang="en-US" dirty="0" err="1">
                <a:cs typeface="Calibri Light"/>
              </a:rPr>
              <a:t>Fitnes</a:t>
            </a:r>
            <a:r>
              <a:rPr lang="en-US" dirty="0">
                <a:cs typeface="Calibri Light"/>
              </a:rPr>
              <a:t> </a:t>
            </a:r>
            <a:r>
              <a:rPr lang="en-US" dirty="0" err="1">
                <a:cs typeface="Calibri Light"/>
              </a:rPr>
              <a:t>funkcija</a:t>
            </a:r>
            <a:endParaRPr lang="en-US" dirty="0" err="1"/>
          </a:p>
        </p:txBody>
      </p:sp>
      <p:sp>
        <p:nvSpPr>
          <p:cNvPr id="3" name="Content Placeholder 2">
            <a:extLst>
              <a:ext uri="{FF2B5EF4-FFF2-40B4-BE49-F238E27FC236}">
                <a16:creationId xmlns:a16="http://schemas.microsoft.com/office/drawing/2014/main" id="{230051DB-FC50-A31C-8377-B81E545B6F79}"/>
              </a:ext>
            </a:extLst>
          </p:cNvPr>
          <p:cNvSpPr>
            <a:spLocks noGrp="1"/>
          </p:cNvSpPr>
          <p:nvPr>
            <p:ph idx="1"/>
          </p:nvPr>
        </p:nvSpPr>
        <p:spPr>
          <a:xfrm>
            <a:off x="1097280" y="1946375"/>
            <a:ext cx="10058400" cy="4023360"/>
          </a:xfrm>
        </p:spPr>
        <p:txBody>
          <a:bodyPr vert="horz" lIns="0" tIns="45720" rIns="0" bIns="45720" rtlCol="0" anchor="t">
            <a:normAutofit/>
          </a:bodyPr>
          <a:lstStyle/>
          <a:p>
            <a:r>
              <a:rPr lang="en-US" dirty="0" err="1">
                <a:cs typeface="Calibri"/>
              </a:rPr>
              <a:t>Uslovi</a:t>
            </a:r>
            <a:r>
              <a:rPr lang="en-US" dirty="0">
                <a:cs typeface="Calibri"/>
              </a:rPr>
              <a:t> koji </a:t>
            </a:r>
            <a:r>
              <a:rPr lang="en-US" dirty="0" err="1">
                <a:cs typeface="Calibri"/>
              </a:rPr>
              <a:t>su</a:t>
            </a:r>
            <a:r>
              <a:rPr lang="en-US" dirty="0">
                <a:cs typeface="Calibri"/>
              </a:rPr>
              <a:t> </a:t>
            </a:r>
            <a:r>
              <a:rPr lang="en-US" dirty="0" err="1">
                <a:cs typeface="Calibri"/>
              </a:rPr>
              <a:t>dodati</a:t>
            </a:r>
            <a:r>
              <a:rPr lang="en-US" dirty="0">
                <a:cs typeface="Calibri"/>
              </a:rPr>
              <a:t> u </a:t>
            </a:r>
            <a:r>
              <a:rPr lang="en-US" dirty="0" err="1">
                <a:cs typeface="Calibri"/>
              </a:rPr>
              <a:t>fitnes</a:t>
            </a:r>
            <a:r>
              <a:rPr lang="en-US" dirty="0">
                <a:cs typeface="Calibri"/>
              </a:rPr>
              <a:t> </a:t>
            </a:r>
            <a:r>
              <a:rPr lang="en-US" dirty="0" err="1">
                <a:cs typeface="Calibri"/>
              </a:rPr>
              <a:t>fuknciju</a:t>
            </a:r>
            <a:r>
              <a:rPr lang="en-US" dirty="0">
                <a:cs typeface="Calibri"/>
              </a:rPr>
              <a:t>:</a:t>
            </a:r>
          </a:p>
          <a:p>
            <a:pPr>
              <a:buChar char="-"/>
            </a:pPr>
            <a:r>
              <a:rPr lang="en-US" b="1" dirty="0" err="1">
                <a:cs typeface="Calibri"/>
              </a:rPr>
              <a:t>Broj</a:t>
            </a:r>
            <a:r>
              <a:rPr lang="en-US" b="1" dirty="0">
                <a:cs typeface="Calibri"/>
              </a:rPr>
              <a:t> </a:t>
            </a:r>
            <a:r>
              <a:rPr lang="en-US" b="1" dirty="0" err="1">
                <a:cs typeface="Calibri"/>
              </a:rPr>
              <a:t>figura</a:t>
            </a:r>
            <a:r>
              <a:rPr lang="en-US" b="1" dirty="0">
                <a:cs typeface="Calibri"/>
              </a:rPr>
              <a:t> </a:t>
            </a:r>
            <a:r>
              <a:rPr lang="en-US" b="1" dirty="0" err="1">
                <a:cs typeface="Calibri"/>
              </a:rPr>
              <a:t>na</a:t>
            </a:r>
            <a:r>
              <a:rPr lang="en-US" b="1" dirty="0">
                <a:cs typeface="Calibri"/>
              </a:rPr>
              <a:t> </a:t>
            </a:r>
            <a:r>
              <a:rPr lang="en-US" b="1" dirty="0" err="1">
                <a:cs typeface="Calibri"/>
              </a:rPr>
              <a:t>tabli</a:t>
            </a:r>
            <a:r>
              <a:rPr lang="en-US" dirty="0">
                <a:cs typeface="Calibri"/>
              </a:rPr>
              <a:t> – za </a:t>
            </a:r>
            <a:r>
              <a:rPr lang="en-US" dirty="0" err="1">
                <a:cs typeface="Calibri"/>
              </a:rPr>
              <a:t>svaku</a:t>
            </a:r>
            <a:r>
              <a:rPr lang="en-US" dirty="0">
                <a:cs typeface="Calibri"/>
              </a:rPr>
              <a:t> </a:t>
            </a:r>
            <a:r>
              <a:rPr lang="en-US" dirty="0" err="1">
                <a:cs typeface="Calibri"/>
              </a:rPr>
              <a:t>puzlu</a:t>
            </a:r>
            <a:r>
              <a:rPr lang="en-US" dirty="0">
                <a:cs typeface="Calibri"/>
              </a:rPr>
              <a:t> </a:t>
            </a:r>
            <a:r>
              <a:rPr lang="en-US" dirty="0" err="1">
                <a:cs typeface="Calibri"/>
              </a:rPr>
              <a:t>koja</a:t>
            </a:r>
            <a:r>
              <a:rPr lang="en-US" dirty="0">
                <a:cs typeface="Calibri"/>
              </a:rPr>
              <a:t> se </a:t>
            </a:r>
            <a:r>
              <a:rPr lang="en-US" dirty="0" err="1">
                <a:cs typeface="Calibri"/>
              </a:rPr>
              <a:t>generi</a:t>
            </a:r>
            <a:r>
              <a:rPr lang="sr-Latn-RS" dirty="0">
                <a:cs typeface="Calibri"/>
              </a:rPr>
              <a:t>š</a:t>
            </a:r>
            <a:r>
              <a:rPr lang="en-US" dirty="0">
                <a:cs typeface="Calibri"/>
              </a:rPr>
              <a:t>e </a:t>
            </a:r>
            <a:r>
              <a:rPr lang="en-US" dirty="0" err="1">
                <a:cs typeface="Calibri"/>
              </a:rPr>
              <a:t>dodato</a:t>
            </a:r>
            <a:r>
              <a:rPr lang="en-US" dirty="0">
                <a:cs typeface="Calibri"/>
              </a:rPr>
              <a:t> je</a:t>
            </a:r>
            <a:r>
              <a:rPr lang="sr-Latn-RS" dirty="0">
                <a:cs typeface="Calibri"/>
              </a:rPr>
              <a:t> ograničenje </a:t>
            </a:r>
            <a:r>
              <a:rPr lang="en-US" dirty="0">
                <a:cs typeface="Calibri"/>
              </a:rPr>
              <a:t>za to </a:t>
            </a:r>
            <a:r>
              <a:rPr lang="en-US" dirty="0" err="1">
                <a:cs typeface="Calibri"/>
              </a:rPr>
              <a:t>koliko</a:t>
            </a:r>
            <a:r>
              <a:rPr lang="en-US" dirty="0">
                <a:cs typeface="Calibri"/>
              </a:rPr>
              <a:t> </a:t>
            </a:r>
            <a:r>
              <a:rPr lang="en-US" dirty="0" err="1">
                <a:cs typeface="Calibri"/>
              </a:rPr>
              <a:t>figura</a:t>
            </a:r>
            <a:r>
              <a:rPr lang="en-US" dirty="0">
                <a:cs typeface="Calibri"/>
              </a:rPr>
              <a:t> </a:t>
            </a:r>
            <a:r>
              <a:rPr lang="en-US" dirty="0" err="1">
                <a:cs typeface="Calibri"/>
              </a:rPr>
              <a:t>na</a:t>
            </a:r>
            <a:r>
              <a:rPr lang="en-US" dirty="0">
                <a:cs typeface="Calibri"/>
              </a:rPr>
              <a:t> </a:t>
            </a:r>
            <a:r>
              <a:rPr lang="en-US" dirty="0" err="1">
                <a:cs typeface="Calibri"/>
              </a:rPr>
              <a:t>tabli</a:t>
            </a:r>
            <a:r>
              <a:rPr lang="en-US" dirty="0">
                <a:cs typeface="Calibri"/>
              </a:rPr>
              <a:t> bi </a:t>
            </a:r>
            <a:r>
              <a:rPr lang="en-US" dirty="0" err="1">
                <a:cs typeface="Calibri"/>
              </a:rPr>
              <a:t>trebalo</a:t>
            </a:r>
            <a:r>
              <a:rPr lang="en-US" dirty="0">
                <a:cs typeface="Calibri"/>
              </a:rPr>
              <a:t> da se </a:t>
            </a:r>
            <a:r>
              <a:rPr lang="en-US" dirty="0" err="1">
                <a:cs typeface="Calibri"/>
              </a:rPr>
              <a:t>nadje</a:t>
            </a:r>
            <a:r>
              <a:rPr lang="en-US" dirty="0">
                <a:cs typeface="Calibri"/>
              </a:rPr>
              <a:t>. Fokus </a:t>
            </a:r>
            <a:r>
              <a:rPr lang="en-US" dirty="0" err="1">
                <a:cs typeface="Calibri"/>
              </a:rPr>
              <a:t>ce</a:t>
            </a:r>
            <a:r>
              <a:rPr lang="en-US" dirty="0">
                <a:cs typeface="Calibri"/>
              </a:rPr>
              <a:t> da </a:t>
            </a:r>
            <a:r>
              <a:rPr lang="en-US" dirty="0" err="1">
                <a:cs typeface="Calibri"/>
              </a:rPr>
              <a:t>bude</a:t>
            </a:r>
            <a:r>
              <a:rPr lang="en-US" dirty="0">
                <a:cs typeface="Calibri"/>
              </a:rPr>
              <a:t> </a:t>
            </a:r>
            <a:r>
              <a:rPr lang="en-US" dirty="0" err="1">
                <a:cs typeface="Calibri"/>
              </a:rPr>
              <a:t>na</a:t>
            </a:r>
            <a:r>
              <a:rPr lang="en-US" dirty="0">
                <a:cs typeface="Calibri"/>
              </a:rPr>
              <a:t> "middlegame" </a:t>
            </a:r>
            <a:r>
              <a:rPr lang="en-US" dirty="0" err="1">
                <a:cs typeface="Calibri"/>
              </a:rPr>
              <a:t>i</a:t>
            </a:r>
            <a:r>
              <a:rPr lang="en-US" dirty="0">
                <a:cs typeface="Calibri"/>
              </a:rPr>
              <a:t> "endgame" </a:t>
            </a:r>
            <a:r>
              <a:rPr lang="en-US" dirty="0" err="1">
                <a:cs typeface="Calibri"/>
              </a:rPr>
              <a:t>puzle</a:t>
            </a:r>
            <a:r>
              <a:rPr lang="en-US" dirty="0">
                <a:cs typeface="Calibri"/>
              </a:rPr>
              <a:t>.</a:t>
            </a:r>
          </a:p>
          <a:p>
            <a:pPr>
              <a:buChar char="-"/>
            </a:pPr>
            <a:r>
              <a:rPr lang="en-US" b="1" dirty="0" err="1">
                <a:cs typeface="Calibri"/>
              </a:rPr>
              <a:t>Validnost</a:t>
            </a:r>
            <a:r>
              <a:rPr lang="en-US" b="1" dirty="0">
                <a:cs typeface="Calibri"/>
              </a:rPr>
              <a:t> table</a:t>
            </a:r>
            <a:r>
              <a:rPr lang="en-US" dirty="0">
                <a:cs typeface="Calibri"/>
              </a:rPr>
              <a:t> – </a:t>
            </a:r>
            <a:r>
              <a:rPr lang="en-US" dirty="0" err="1">
                <a:cs typeface="Calibri"/>
              </a:rPr>
              <a:t>puzle</a:t>
            </a:r>
            <a:r>
              <a:rPr lang="en-US" dirty="0">
                <a:cs typeface="Calibri"/>
              </a:rPr>
              <a:t> </a:t>
            </a:r>
            <a:r>
              <a:rPr lang="en-US" dirty="0" err="1">
                <a:cs typeface="Calibri"/>
              </a:rPr>
              <a:t>moraju</a:t>
            </a:r>
            <a:r>
              <a:rPr lang="en-US" dirty="0">
                <a:cs typeface="Calibri"/>
              </a:rPr>
              <a:t> da </a:t>
            </a:r>
            <a:r>
              <a:rPr lang="en-US" dirty="0" err="1">
                <a:cs typeface="Calibri"/>
              </a:rPr>
              <a:t>budu</a:t>
            </a:r>
            <a:r>
              <a:rPr lang="en-US" dirty="0">
                <a:cs typeface="Calibri"/>
              </a:rPr>
              <a:t> </a:t>
            </a:r>
            <a:r>
              <a:rPr lang="en-US" dirty="0" err="1">
                <a:cs typeface="Calibri"/>
              </a:rPr>
              <a:t>validne</a:t>
            </a:r>
            <a:r>
              <a:rPr lang="en-US" dirty="0">
                <a:cs typeface="Calibri"/>
              </a:rPr>
              <a:t> </a:t>
            </a:r>
            <a:r>
              <a:rPr lang="en-US" dirty="0" err="1">
                <a:cs typeface="Calibri"/>
              </a:rPr>
              <a:t>tj</a:t>
            </a:r>
            <a:r>
              <a:rPr lang="en-US" dirty="0">
                <a:cs typeface="Calibri"/>
              </a:rPr>
              <a:t>. </a:t>
            </a:r>
            <a:r>
              <a:rPr lang="en-US" dirty="0" err="1">
                <a:cs typeface="Calibri"/>
              </a:rPr>
              <a:t>treba</a:t>
            </a:r>
            <a:r>
              <a:rPr lang="en-US" dirty="0">
                <a:cs typeface="Calibri"/>
              </a:rPr>
              <a:t> da </a:t>
            </a:r>
            <a:r>
              <a:rPr lang="en-US" dirty="0" err="1">
                <a:cs typeface="Calibri"/>
              </a:rPr>
              <a:t>imaju</a:t>
            </a:r>
            <a:r>
              <a:rPr lang="en-US" dirty="0">
                <a:cs typeface="Calibri"/>
              </a:rPr>
              <a:t> </a:t>
            </a:r>
            <a:r>
              <a:rPr lang="en-US" dirty="0" err="1">
                <a:cs typeface="Calibri"/>
              </a:rPr>
              <a:t>jednog</a:t>
            </a:r>
            <a:r>
              <a:rPr lang="en-US" dirty="0">
                <a:cs typeface="Calibri"/>
              </a:rPr>
              <a:t> </a:t>
            </a:r>
            <a:r>
              <a:rPr lang="en-US" dirty="0" err="1">
                <a:cs typeface="Calibri"/>
              </a:rPr>
              <a:t>kralja</a:t>
            </a:r>
            <a:r>
              <a:rPr lang="en-US" dirty="0">
                <a:cs typeface="Calibri"/>
              </a:rPr>
              <a:t> po </a:t>
            </a:r>
            <a:r>
              <a:rPr lang="en-US" dirty="0" err="1">
                <a:cs typeface="Calibri"/>
              </a:rPr>
              <a:t>strani</a:t>
            </a:r>
            <a:r>
              <a:rPr lang="en-US" dirty="0">
                <a:cs typeface="Calibri"/>
              </a:rPr>
              <a:t>, </a:t>
            </a:r>
            <a:r>
              <a:rPr lang="en-US" dirty="0" err="1">
                <a:cs typeface="Calibri"/>
              </a:rPr>
              <a:t>legalne</a:t>
            </a:r>
            <a:r>
              <a:rPr lang="en-US" dirty="0">
                <a:cs typeface="Calibri"/>
              </a:rPr>
              <a:t> </a:t>
            </a:r>
            <a:r>
              <a:rPr lang="en-US" dirty="0" err="1">
                <a:cs typeface="Calibri"/>
              </a:rPr>
              <a:t>poteze</a:t>
            </a:r>
            <a:r>
              <a:rPr lang="en-US" dirty="0">
                <a:cs typeface="Calibri"/>
              </a:rPr>
              <a:t> </a:t>
            </a:r>
            <a:r>
              <a:rPr lang="en-US" dirty="0" err="1">
                <a:cs typeface="Calibri"/>
              </a:rPr>
              <a:t>i</a:t>
            </a:r>
            <a:r>
              <a:rPr lang="en-US" dirty="0">
                <a:cs typeface="Calibri"/>
              </a:rPr>
              <a:t> </a:t>
            </a:r>
            <a:r>
              <a:rPr lang="en-US" dirty="0" err="1">
                <a:cs typeface="Calibri"/>
              </a:rPr>
              <a:t>legalnu</a:t>
            </a:r>
            <a:r>
              <a:rPr lang="en-US" dirty="0">
                <a:cs typeface="Calibri"/>
              </a:rPr>
              <a:t> </a:t>
            </a:r>
            <a:r>
              <a:rPr lang="en-US" dirty="0" err="1">
                <a:cs typeface="Calibri"/>
              </a:rPr>
              <a:t>poziciju</a:t>
            </a:r>
            <a:r>
              <a:rPr lang="en-US" dirty="0">
                <a:cs typeface="Calibri"/>
              </a:rPr>
              <a:t>, </a:t>
            </a:r>
            <a:r>
              <a:rPr lang="en-US" dirty="0" err="1">
                <a:cs typeface="Calibri"/>
              </a:rPr>
              <a:t>sve</a:t>
            </a:r>
            <a:r>
              <a:rPr lang="en-US" dirty="0">
                <a:cs typeface="Calibri"/>
              </a:rPr>
              <a:t> </a:t>
            </a:r>
            <a:r>
              <a:rPr lang="en-US" dirty="0" err="1">
                <a:cs typeface="Calibri"/>
              </a:rPr>
              <a:t>prema</a:t>
            </a:r>
            <a:r>
              <a:rPr lang="en-US" dirty="0">
                <a:cs typeface="Calibri"/>
              </a:rPr>
              <a:t> </a:t>
            </a:r>
            <a:r>
              <a:rPr lang="en-US" dirty="0" err="1">
                <a:cs typeface="Calibri"/>
              </a:rPr>
              <a:t>pravilima</a:t>
            </a:r>
            <a:r>
              <a:rPr lang="en-US" dirty="0">
                <a:cs typeface="Calibri"/>
              </a:rPr>
              <a:t> </a:t>
            </a:r>
            <a:r>
              <a:rPr lang="en-US" dirty="0" err="1">
                <a:cs typeface="Calibri"/>
              </a:rPr>
              <a:t>šaha</a:t>
            </a:r>
            <a:r>
              <a:rPr lang="en-US" dirty="0">
                <a:cs typeface="Calibri"/>
              </a:rPr>
              <a:t>.</a:t>
            </a:r>
          </a:p>
          <a:p>
            <a:pPr>
              <a:buChar char="-"/>
            </a:pPr>
            <a:r>
              <a:rPr lang="en-US" b="1" dirty="0" err="1">
                <a:cs typeface="Calibri"/>
              </a:rPr>
              <a:t>Klasifikacija</a:t>
            </a:r>
            <a:r>
              <a:rPr lang="en-US" b="1" dirty="0">
                <a:cs typeface="Calibri"/>
              </a:rPr>
              <a:t> </a:t>
            </a:r>
            <a:r>
              <a:rPr lang="en-US" b="1" dirty="0" err="1">
                <a:cs typeface="Calibri"/>
              </a:rPr>
              <a:t>puzli</a:t>
            </a:r>
            <a:r>
              <a:rPr lang="en-US" b="1" dirty="0">
                <a:cs typeface="Calibri"/>
              </a:rPr>
              <a:t> </a:t>
            </a:r>
            <a:r>
              <a:rPr lang="en-US" dirty="0">
                <a:cs typeface="Calibri"/>
              </a:rPr>
              <a:t>- da </a:t>
            </a:r>
            <a:r>
              <a:rPr lang="en-US" dirty="0" err="1">
                <a:cs typeface="Calibri"/>
              </a:rPr>
              <a:t>bismo</a:t>
            </a:r>
            <a:r>
              <a:rPr lang="en-US" dirty="0">
                <a:cs typeface="Calibri"/>
              </a:rPr>
              <a:t> </a:t>
            </a:r>
            <a:r>
              <a:rPr lang="en-US" dirty="0" err="1">
                <a:cs typeface="Calibri"/>
              </a:rPr>
              <a:t>dobili</a:t>
            </a:r>
            <a:r>
              <a:rPr lang="en-US" dirty="0">
                <a:cs typeface="Calibri"/>
              </a:rPr>
              <a:t> </a:t>
            </a:r>
            <a:r>
              <a:rPr lang="en-US" dirty="0" err="1">
                <a:cs typeface="Calibri"/>
              </a:rPr>
              <a:t>bolje</a:t>
            </a:r>
            <a:r>
              <a:rPr lang="en-US" dirty="0">
                <a:cs typeface="Calibri"/>
              </a:rPr>
              <a:t> </a:t>
            </a:r>
            <a:r>
              <a:rPr lang="en-US" dirty="0" err="1">
                <a:cs typeface="Calibri"/>
              </a:rPr>
              <a:t>puzle</a:t>
            </a:r>
            <a:r>
              <a:rPr lang="en-US" dirty="0">
                <a:cs typeface="Calibri"/>
              </a:rPr>
              <a:t>, </a:t>
            </a:r>
            <a:r>
              <a:rPr lang="en-US" dirty="0" err="1">
                <a:cs typeface="Calibri"/>
              </a:rPr>
              <a:t>dodat</a:t>
            </a:r>
            <a:r>
              <a:rPr lang="en-US" dirty="0">
                <a:cs typeface="Calibri"/>
              </a:rPr>
              <a:t> je model </a:t>
            </a:r>
            <a:r>
              <a:rPr lang="en-US" dirty="0" err="1">
                <a:cs typeface="Calibri"/>
              </a:rPr>
              <a:t>klasifikacije</a:t>
            </a:r>
            <a:r>
              <a:rPr lang="en-US" dirty="0">
                <a:cs typeface="Calibri"/>
              </a:rPr>
              <a:t>. </a:t>
            </a:r>
            <a:r>
              <a:rPr lang="en-US" dirty="0" err="1">
                <a:cs typeface="Calibri"/>
              </a:rPr>
              <a:t>Svrha</a:t>
            </a:r>
            <a:r>
              <a:rPr lang="en-US" dirty="0">
                <a:cs typeface="Calibri"/>
              </a:rPr>
              <a:t> </a:t>
            </a:r>
            <a:r>
              <a:rPr lang="en-US" dirty="0" err="1">
                <a:cs typeface="Calibri"/>
              </a:rPr>
              <a:t>ovog</a:t>
            </a:r>
            <a:r>
              <a:rPr lang="en-US" dirty="0">
                <a:cs typeface="Calibri"/>
              </a:rPr>
              <a:t> </a:t>
            </a:r>
            <a:r>
              <a:rPr lang="en-US" dirty="0" err="1">
                <a:cs typeface="Calibri"/>
              </a:rPr>
              <a:t>modela</a:t>
            </a:r>
            <a:r>
              <a:rPr lang="en-US" dirty="0">
                <a:cs typeface="Calibri"/>
              </a:rPr>
              <a:t> je da </a:t>
            </a:r>
            <a:r>
              <a:rPr lang="en-US" dirty="0" err="1">
                <a:cs typeface="Calibri"/>
              </a:rPr>
              <a:t>klasifikuje</a:t>
            </a:r>
            <a:r>
              <a:rPr lang="en-US" dirty="0">
                <a:cs typeface="Calibri"/>
              </a:rPr>
              <a:t> da li je </a:t>
            </a:r>
            <a:r>
              <a:rPr lang="en-US" dirty="0" err="1">
                <a:cs typeface="Calibri"/>
              </a:rPr>
              <a:t>puzla</a:t>
            </a:r>
            <a:r>
              <a:rPr lang="en-US" dirty="0">
                <a:cs typeface="Calibri"/>
              </a:rPr>
              <a:t> </a:t>
            </a:r>
            <a:r>
              <a:rPr lang="en-US" dirty="0" err="1">
                <a:cs typeface="Calibri"/>
              </a:rPr>
              <a:t>stvarna</a:t>
            </a:r>
            <a:r>
              <a:rPr lang="en-US" dirty="0">
                <a:cs typeface="Calibri"/>
              </a:rPr>
              <a:t> </a:t>
            </a:r>
            <a:r>
              <a:rPr lang="en-US" dirty="0" err="1">
                <a:cs typeface="Calibri"/>
              </a:rPr>
              <a:t>ili</a:t>
            </a:r>
            <a:r>
              <a:rPr lang="en-US" dirty="0">
                <a:cs typeface="Calibri"/>
              </a:rPr>
              <a:t> </a:t>
            </a:r>
            <a:r>
              <a:rPr lang="en-US" dirty="0" err="1">
                <a:cs typeface="Calibri"/>
              </a:rPr>
              <a:t>lažna</a:t>
            </a:r>
            <a:endParaRPr lang="en-US" dirty="0">
              <a:cs typeface="Calibri"/>
            </a:endParaRPr>
          </a:p>
          <a:p>
            <a:pPr>
              <a:buChar char="-"/>
            </a:pPr>
            <a:r>
              <a:rPr lang="en-US" b="1" dirty="0" err="1">
                <a:cs typeface="Calibri"/>
              </a:rPr>
              <a:t>Broj</a:t>
            </a:r>
            <a:r>
              <a:rPr lang="en-US" b="1" dirty="0">
                <a:cs typeface="Calibri"/>
              </a:rPr>
              <a:t> </a:t>
            </a:r>
            <a:r>
              <a:rPr lang="en-US" b="1" dirty="0" err="1">
                <a:cs typeface="Calibri"/>
              </a:rPr>
              <a:t>odredjenih</a:t>
            </a:r>
            <a:r>
              <a:rPr lang="en-US" b="1" dirty="0">
                <a:cs typeface="Calibri"/>
              </a:rPr>
              <a:t> </a:t>
            </a:r>
            <a:r>
              <a:rPr lang="en-US" b="1" dirty="0" err="1">
                <a:cs typeface="Calibri"/>
              </a:rPr>
              <a:t>figura</a:t>
            </a:r>
            <a:r>
              <a:rPr lang="en-US" b="1" dirty="0">
                <a:cs typeface="Calibri"/>
              </a:rPr>
              <a:t> -</a:t>
            </a:r>
            <a:r>
              <a:rPr lang="en-US" dirty="0">
                <a:cs typeface="Calibri"/>
              </a:rPr>
              <a:t> </a:t>
            </a:r>
            <a:r>
              <a:rPr lang="en-US" dirty="0" err="1">
                <a:cs typeface="Calibri"/>
              </a:rPr>
              <a:t>dodata</a:t>
            </a:r>
            <a:r>
              <a:rPr lang="en-US" dirty="0">
                <a:cs typeface="Calibri"/>
              </a:rPr>
              <a:t> </a:t>
            </a:r>
            <a:r>
              <a:rPr lang="en-US" dirty="0" err="1">
                <a:cs typeface="Calibri"/>
              </a:rPr>
              <a:t>su</a:t>
            </a:r>
            <a:r>
              <a:rPr lang="en-US" dirty="0">
                <a:cs typeface="Calibri"/>
              </a:rPr>
              <a:t> </a:t>
            </a:r>
            <a:r>
              <a:rPr lang="en-US" dirty="0" err="1">
                <a:cs typeface="Calibri"/>
              </a:rPr>
              <a:t>ograničenja</a:t>
            </a:r>
            <a:r>
              <a:rPr lang="en-US" dirty="0">
                <a:cs typeface="Calibri"/>
              </a:rPr>
              <a:t> za </a:t>
            </a:r>
            <a:r>
              <a:rPr lang="en-US" dirty="0" err="1">
                <a:cs typeface="Calibri"/>
              </a:rPr>
              <a:t>broj</a:t>
            </a:r>
            <a:r>
              <a:rPr lang="en-US" dirty="0">
                <a:cs typeface="Calibri"/>
              </a:rPr>
              <a:t> </a:t>
            </a:r>
            <a:r>
              <a:rPr lang="en-US" dirty="0" err="1">
                <a:cs typeface="Calibri"/>
              </a:rPr>
              <a:t>figura</a:t>
            </a:r>
            <a:r>
              <a:rPr lang="en-US" dirty="0">
                <a:cs typeface="Calibri"/>
              </a:rPr>
              <a:t> </a:t>
            </a:r>
            <a:r>
              <a:rPr lang="en-US" dirty="0" err="1">
                <a:cs typeface="Calibri"/>
              </a:rPr>
              <a:t>koje</a:t>
            </a:r>
            <a:r>
              <a:rPr lang="en-US" dirty="0">
                <a:cs typeface="Calibri"/>
              </a:rPr>
              <a:t> </a:t>
            </a:r>
            <a:r>
              <a:rPr lang="en-US" dirty="0" err="1">
                <a:cs typeface="Calibri"/>
              </a:rPr>
              <a:t>svaka</a:t>
            </a:r>
            <a:r>
              <a:rPr lang="en-US" dirty="0">
                <a:cs typeface="Calibri"/>
              </a:rPr>
              <a:t> </a:t>
            </a:r>
            <a:r>
              <a:rPr lang="en-US" dirty="0" err="1">
                <a:cs typeface="Calibri"/>
              </a:rPr>
              <a:t>strana</a:t>
            </a:r>
            <a:r>
              <a:rPr lang="en-US" dirty="0">
                <a:cs typeface="Calibri"/>
              </a:rPr>
              <a:t> </a:t>
            </a:r>
            <a:r>
              <a:rPr lang="en-US" dirty="0" err="1">
                <a:cs typeface="Calibri"/>
              </a:rPr>
              <a:t>treba</a:t>
            </a:r>
            <a:r>
              <a:rPr lang="en-US" dirty="0">
                <a:cs typeface="Calibri"/>
              </a:rPr>
              <a:t> da </a:t>
            </a:r>
            <a:r>
              <a:rPr lang="en-US" dirty="0" err="1">
                <a:cs typeface="Calibri"/>
              </a:rPr>
              <a:t>ima</a:t>
            </a:r>
            <a:r>
              <a:rPr lang="en-US" dirty="0">
                <a:cs typeface="Calibri"/>
              </a:rPr>
              <a:t>. Na primer, </a:t>
            </a:r>
            <a:r>
              <a:rPr lang="en-US" dirty="0" err="1">
                <a:cs typeface="Calibri"/>
              </a:rPr>
              <a:t>jedan</a:t>
            </a:r>
            <a:r>
              <a:rPr lang="en-US" dirty="0">
                <a:cs typeface="Calibri"/>
              </a:rPr>
              <a:t> </a:t>
            </a:r>
            <a:r>
              <a:rPr lang="en-US" dirty="0" err="1">
                <a:cs typeface="Calibri"/>
              </a:rPr>
              <a:t>kralj</a:t>
            </a:r>
            <a:r>
              <a:rPr lang="en-US" dirty="0">
                <a:cs typeface="Calibri"/>
              </a:rPr>
              <a:t> po </a:t>
            </a:r>
            <a:r>
              <a:rPr lang="en-US" dirty="0" err="1">
                <a:cs typeface="Calibri"/>
              </a:rPr>
              <a:t>strani</a:t>
            </a:r>
            <a:r>
              <a:rPr lang="en-US" dirty="0">
                <a:cs typeface="Calibri"/>
              </a:rPr>
              <a:t>, </a:t>
            </a:r>
            <a:r>
              <a:rPr lang="en-US" dirty="0" err="1">
                <a:cs typeface="Calibri"/>
              </a:rPr>
              <a:t>dva</a:t>
            </a:r>
            <a:r>
              <a:rPr lang="en-US" dirty="0">
                <a:cs typeface="Calibri"/>
              </a:rPr>
              <a:t> </a:t>
            </a:r>
            <a:r>
              <a:rPr lang="en-US" dirty="0" err="1">
                <a:cs typeface="Calibri"/>
              </a:rPr>
              <a:t>skakača</a:t>
            </a:r>
            <a:r>
              <a:rPr lang="en-US" dirty="0">
                <a:cs typeface="Calibri"/>
              </a:rPr>
              <a:t> po </a:t>
            </a:r>
            <a:r>
              <a:rPr lang="en-US" dirty="0" err="1">
                <a:cs typeface="Calibri"/>
              </a:rPr>
              <a:t>strani</a:t>
            </a:r>
            <a:r>
              <a:rPr lang="en-US" dirty="0">
                <a:cs typeface="Calibri"/>
              </a:rPr>
              <a:t>, </a:t>
            </a:r>
            <a:r>
              <a:rPr lang="en-US" dirty="0" err="1">
                <a:cs typeface="Calibri"/>
              </a:rPr>
              <a:t>dva</a:t>
            </a:r>
            <a:r>
              <a:rPr lang="en-US" dirty="0">
                <a:cs typeface="Calibri"/>
              </a:rPr>
              <a:t> </a:t>
            </a:r>
            <a:r>
              <a:rPr lang="en-US" dirty="0" err="1">
                <a:cs typeface="Calibri"/>
              </a:rPr>
              <a:t>lovca</a:t>
            </a:r>
            <a:r>
              <a:rPr lang="en-US" dirty="0">
                <a:cs typeface="Calibri"/>
              </a:rPr>
              <a:t> po </a:t>
            </a:r>
            <a:r>
              <a:rPr lang="en-US" dirty="0" err="1">
                <a:cs typeface="Calibri"/>
              </a:rPr>
              <a:t>strani</a:t>
            </a:r>
            <a:r>
              <a:rPr lang="en-US" dirty="0">
                <a:cs typeface="Calibri"/>
              </a:rPr>
              <a:t> </a:t>
            </a:r>
            <a:r>
              <a:rPr lang="en-US" dirty="0" err="1">
                <a:cs typeface="Calibri"/>
              </a:rPr>
              <a:t>i</a:t>
            </a:r>
            <a:r>
              <a:rPr lang="en-US" dirty="0">
                <a:cs typeface="Calibri"/>
              </a:rPr>
              <a:t> </a:t>
            </a:r>
            <a:r>
              <a:rPr lang="en-US" dirty="0" err="1">
                <a:cs typeface="Calibri"/>
              </a:rPr>
              <a:t>tako</a:t>
            </a:r>
            <a:r>
              <a:rPr lang="en-US" dirty="0">
                <a:cs typeface="Calibri"/>
              </a:rPr>
              <a:t> </a:t>
            </a:r>
            <a:r>
              <a:rPr lang="en-US" dirty="0" err="1">
                <a:cs typeface="Calibri"/>
              </a:rPr>
              <a:t>dalje</a:t>
            </a:r>
            <a:r>
              <a:rPr lang="en-US" dirty="0">
                <a:cs typeface="Calibri"/>
              </a:rPr>
              <a:t>.</a:t>
            </a:r>
          </a:p>
          <a:p>
            <a:pPr>
              <a:buChar char="-"/>
            </a:pPr>
            <a:r>
              <a:rPr lang="en-US" b="1" dirty="0" err="1">
                <a:cs typeface="Calibri"/>
              </a:rPr>
              <a:t>Dodavanje</a:t>
            </a:r>
            <a:r>
              <a:rPr lang="en-US" b="1" dirty="0">
                <a:cs typeface="Calibri"/>
              </a:rPr>
              <a:t> Stockfish-a</a:t>
            </a:r>
            <a:r>
              <a:rPr lang="en-US" dirty="0">
                <a:cs typeface="Calibri"/>
              </a:rPr>
              <a:t> – za </a:t>
            </a:r>
            <a:r>
              <a:rPr lang="en-US" dirty="0" err="1">
                <a:cs typeface="Calibri"/>
              </a:rPr>
              <a:t>dobijanje</a:t>
            </a:r>
            <a:r>
              <a:rPr lang="en-US" dirty="0">
                <a:cs typeface="Calibri"/>
              </a:rPr>
              <a:t> mate in 3 </a:t>
            </a:r>
            <a:r>
              <a:rPr lang="en-US" dirty="0" err="1">
                <a:cs typeface="Calibri"/>
              </a:rPr>
              <a:t>puzli</a:t>
            </a:r>
            <a:r>
              <a:rPr lang="en-US" dirty="0">
                <a:cs typeface="Calibri"/>
              </a:rPr>
              <a:t> mora da se </a:t>
            </a:r>
            <a:r>
              <a:rPr lang="en-US" dirty="0" err="1">
                <a:cs typeface="Calibri"/>
              </a:rPr>
              <a:t>korisi</a:t>
            </a:r>
            <a:r>
              <a:rPr lang="en-US" dirty="0">
                <a:cs typeface="Calibri"/>
              </a:rPr>
              <a:t> Stockfish. </a:t>
            </a:r>
            <a:r>
              <a:rPr lang="en-US" dirty="0" err="1">
                <a:cs typeface="Calibri"/>
              </a:rPr>
              <a:t>Vraca</a:t>
            </a:r>
            <a:r>
              <a:rPr lang="en-US" dirty="0">
                <a:cs typeface="Calibri"/>
              </a:rPr>
              <a:t> </a:t>
            </a:r>
            <a:r>
              <a:rPr lang="en-US" dirty="0" err="1">
                <a:cs typeface="Calibri"/>
              </a:rPr>
              <a:t>evaluaciju</a:t>
            </a:r>
            <a:r>
              <a:rPr lang="en-US" dirty="0">
                <a:cs typeface="Calibri"/>
              </a:rPr>
              <a:t> </a:t>
            </a:r>
            <a:r>
              <a:rPr lang="en-US" dirty="0" err="1">
                <a:cs typeface="Calibri"/>
              </a:rPr>
              <a:t>pozicije</a:t>
            </a:r>
            <a:r>
              <a:rPr lang="en-US" dirty="0">
                <a:cs typeface="Calibri"/>
              </a:rPr>
              <a:t> I </a:t>
            </a:r>
            <a:r>
              <a:rPr lang="en-US" dirty="0" err="1">
                <a:cs typeface="Calibri"/>
              </a:rPr>
              <a:t>moze</a:t>
            </a:r>
            <a:r>
              <a:rPr lang="en-US" dirty="0">
                <a:cs typeface="Calibri"/>
              </a:rPr>
              <a:t> da </a:t>
            </a:r>
            <a:r>
              <a:rPr lang="en-US" dirty="0" err="1">
                <a:cs typeface="Calibri"/>
              </a:rPr>
              <a:t>da</a:t>
            </a:r>
            <a:r>
              <a:rPr lang="en-US" dirty="0">
                <a:cs typeface="Calibri"/>
              </a:rPr>
              <a:t> </a:t>
            </a:r>
            <a:r>
              <a:rPr lang="en-US" dirty="0" err="1">
                <a:cs typeface="Calibri"/>
              </a:rPr>
              <a:t>informacije</a:t>
            </a:r>
            <a:r>
              <a:rPr lang="en-US" dirty="0">
                <a:cs typeface="Calibri"/>
              </a:rPr>
              <a:t> </a:t>
            </a:r>
            <a:r>
              <a:rPr lang="en-US" dirty="0" err="1">
                <a:cs typeface="Calibri"/>
              </a:rPr>
              <a:t>kao</a:t>
            </a:r>
            <a:r>
              <a:rPr lang="en-US" dirty="0">
                <a:cs typeface="Calibri"/>
              </a:rPr>
              <a:t> </a:t>
            </a:r>
            <a:r>
              <a:rPr lang="en-US" dirty="0" err="1">
                <a:cs typeface="Calibri"/>
              </a:rPr>
              <a:t>što</a:t>
            </a:r>
            <a:r>
              <a:rPr lang="en-US" dirty="0">
                <a:cs typeface="Calibri"/>
              </a:rPr>
              <a:t> </a:t>
            </a:r>
            <a:r>
              <a:rPr lang="en-US" dirty="0" err="1">
                <a:cs typeface="Calibri"/>
              </a:rPr>
              <a:t>su</a:t>
            </a:r>
            <a:r>
              <a:rPr lang="en-US" dirty="0">
                <a:cs typeface="Calibri"/>
              </a:rPr>
              <a:t>: da li je </a:t>
            </a:r>
            <a:r>
              <a:rPr lang="en-US" dirty="0" err="1">
                <a:cs typeface="Calibri"/>
              </a:rPr>
              <a:t>igra</a:t>
            </a:r>
            <a:r>
              <a:rPr lang="en-US" dirty="0">
                <a:cs typeface="Calibri"/>
              </a:rPr>
              <a:t> </a:t>
            </a:r>
            <a:r>
              <a:rPr lang="en-US" dirty="0" err="1">
                <a:cs typeface="Calibri"/>
              </a:rPr>
              <a:t>završena</a:t>
            </a:r>
            <a:r>
              <a:rPr lang="en-US" dirty="0">
                <a:cs typeface="Calibri"/>
              </a:rPr>
              <a:t>, </a:t>
            </a:r>
            <a:r>
              <a:rPr lang="en-US" dirty="0" err="1">
                <a:cs typeface="Calibri"/>
              </a:rPr>
              <a:t>udaljenost</a:t>
            </a:r>
            <a:r>
              <a:rPr lang="en-US" dirty="0">
                <a:cs typeface="Calibri"/>
              </a:rPr>
              <a:t> od </a:t>
            </a:r>
            <a:r>
              <a:rPr lang="en-US" dirty="0" err="1">
                <a:cs typeface="Calibri"/>
              </a:rPr>
              <a:t>mata</a:t>
            </a:r>
            <a:r>
              <a:rPr lang="en-US" dirty="0">
                <a:cs typeface="Calibri"/>
              </a:rPr>
              <a:t>, </a:t>
            </a:r>
            <a:r>
              <a:rPr lang="en-US" dirty="0" err="1">
                <a:cs typeface="Calibri"/>
              </a:rPr>
              <a:t>rejting</a:t>
            </a:r>
            <a:r>
              <a:rPr lang="en-US" dirty="0">
                <a:cs typeface="Calibri"/>
              </a:rPr>
              <a:t> </a:t>
            </a:r>
            <a:r>
              <a:rPr lang="en-US" dirty="0" err="1">
                <a:cs typeface="Calibri"/>
              </a:rPr>
              <a:t>itd</a:t>
            </a:r>
            <a:r>
              <a:rPr lang="en-US" dirty="0">
                <a:cs typeface="Calibri"/>
              </a:rPr>
              <a:t>.</a:t>
            </a:r>
          </a:p>
          <a:p>
            <a:pPr marL="0" indent="0">
              <a:buNone/>
            </a:pPr>
            <a:endParaRPr lang="en-US" dirty="0">
              <a:cs typeface="Calibri"/>
            </a:endParaRPr>
          </a:p>
          <a:p>
            <a:pPr>
              <a:buChar char="-"/>
            </a:pPr>
            <a:endParaRPr lang="en-US" dirty="0">
              <a:cs typeface="Calibri"/>
            </a:endParaRPr>
          </a:p>
        </p:txBody>
      </p:sp>
    </p:spTree>
    <p:extLst>
      <p:ext uri="{BB962C8B-B14F-4D97-AF65-F5344CB8AC3E}">
        <p14:creationId xmlns:p14="http://schemas.microsoft.com/office/powerpoint/2010/main" val="3816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B017-1D68-5B10-7AAD-F668C4E5AD6A}"/>
              </a:ext>
            </a:extLst>
          </p:cNvPr>
          <p:cNvSpPr>
            <a:spLocks noGrp="1"/>
          </p:cNvSpPr>
          <p:nvPr>
            <p:ph type="title"/>
          </p:nvPr>
        </p:nvSpPr>
        <p:spPr/>
        <p:txBody>
          <a:bodyPr/>
          <a:lstStyle/>
          <a:p>
            <a:r>
              <a:rPr lang="en-US" dirty="0" err="1">
                <a:cs typeface="Calibri Light"/>
              </a:rPr>
              <a:t>Klasifikacioni</a:t>
            </a:r>
            <a:r>
              <a:rPr lang="en-US" dirty="0">
                <a:cs typeface="Calibri Light"/>
              </a:rPr>
              <a:t> </a:t>
            </a:r>
            <a:r>
              <a:rPr lang="en-US" dirty="0" err="1">
                <a:cs typeface="Calibri Light"/>
              </a:rPr>
              <a:t>modeli</a:t>
            </a:r>
            <a:endParaRPr lang="en-US" dirty="0" err="1"/>
          </a:p>
        </p:txBody>
      </p:sp>
      <p:sp>
        <p:nvSpPr>
          <p:cNvPr id="3" name="Content Placeholder 2">
            <a:extLst>
              <a:ext uri="{FF2B5EF4-FFF2-40B4-BE49-F238E27FC236}">
                <a16:creationId xmlns:a16="http://schemas.microsoft.com/office/drawing/2014/main" id="{3D4C0F7B-D832-E9B1-0B30-816F5C6CCDA8}"/>
              </a:ext>
            </a:extLst>
          </p:cNvPr>
          <p:cNvSpPr>
            <a:spLocks noGrp="1"/>
          </p:cNvSpPr>
          <p:nvPr>
            <p:ph idx="1"/>
          </p:nvPr>
        </p:nvSpPr>
        <p:spPr>
          <a:xfrm>
            <a:off x="1097280" y="1931998"/>
            <a:ext cx="10058400" cy="4023360"/>
          </a:xfrm>
        </p:spPr>
        <p:txBody>
          <a:bodyPr vert="horz" lIns="0" tIns="45720" rIns="0" bIns="45720" rtlCol="0" anchor="t">
            <a:normAutofit/>
          </a:bodyPr>
          <a:lstStyle/>
          <a:p>
            <a:r>
              <a:rPr lang="en-US" dirty="0" err="1">
                <a:cs typeface="Calibri"/>
              </a:rPr>
              <a:t>Isprobana</a:t>
            </a:r>
            <a:r>
              <a:rPr lang="en-US" dirty="0">
                <a:cs typeface="Calibri"/>
              </a:rPr>
              <a:t> </a:t>
            </a:r>
            <a:r>
              <a:rPr lang="en-US" dirty="0" err="1">
                <a:cs typeface="Calibri"/>
              </a:rPr>
              <a:t>su</a:t>
            </a:r>
            <a:r>
              <a:rPr lang="en-US" dirty="0">
                <a:cs typeface="Calibri"/>
              </a:rPr>
              <a:t> </a:t>
            </a:r>
            <a:r>
              <a:rPr lang="en-US" dirty="0" err="1">
                <a:cs typeface="Calibri"/>
              </a:rPr>
              <a:t>dva</a:t>
            </a:r>
            <a:r>
              <a:rPr lang="en-US" dirty="0">
                <a:cs typeface="Calibri"/>
              </a:rPr>
              <a:t> </a:t>
            </a:r>
            <a:r>
              <a:rPr lang="en-US" dirty="0" err="1">
                <a:cs typeface="Calibri"/>
              </a:rPr>
              <a:t>modela</a:t>
            </a:r>
            <a:r>
              <a:rPr lang="en-US" dirty="0">
                <a:cs typeface="Calibri"/>
              </a:rPr>
              <a:t> za </a:t>
            </a:r>
            <a:r>
              <a:rPr lang="en-US" dirty="0" err="1">
                <a:cs typeface="Calibri"/>
              </a:rPr>
              <a:t>klasifikaciju</a:t>
            </a:r>
            <a:r>
              <a:rPr lang="en-US" dirty="0">
                <a:cs typeface="Calibri"/>
              </a:rPr>
              <a:t>: </a:t>
            </a:r>
            <a:endParaRPr lang="en-US" dirty="0"/>
          </a:p>
          <a:p>
            <a:pPr marL="383540" lvl="1"/>
            <a:r>
              <a:rPr lang="en-US" dirty="0">
                <a:ea typeface="+mn-lt"/>
                <a:cs typeface="+mn-lt"/>
              </a:rPr>
              <a:t>Logistic regression</a:t>
            </a:r>
          </a:p>
          <a:p>
            <a:pPr marL="383540" lvl="1"/>
            <a:r>
              <a:rPr lang="en-US" dirty="0">
                <a:ea typeface="+mn-lt"/>
                <a:cs typeface="+mn-lt"/>
              </a:rPr>
              <a:t>Decision Tree</a:t>
            </a:r>
          </a:p>
          <a:p>
            <a:pPr marL="200660" lvl="1" indent="0">
              <a:buNone/>
            </a:pPr>
            <a:endParaRPr lang="en-US" dirty="0">
              <a:cs typeface="Calibri"/>
            </a:endParaRPr>
          </a:p>
          <a:p>
            <a:pPr marL="200660" lvl="1" indent="0">
              <a:buNone/>
            </a:pPr>
            <a:r>
              <a:rPr lang="en-US" dirty="0">
                <a:cs typeface="Calibri"/>
              </a:rPr>
              <a:t>Za oba </a:t>
            </a:r>
            <a:r>
              <a:rPr lang="en-US" dirty="0" err="1">
                <a:cs typeface="Calibri"/>
              </a:rPr>
              <a:t>modela</a:t>
            </a:r>
            <a:r>
              <a:rPr lang="en-US" dirty="0">
                <a:cs typeface="Calibri"/>
              </a:rPr>
              <a:t> </a:t>
            </a:r>
            <a:r>
              <a:rPr lang="en-US" dirty="0" err="1">
                <a:cs typeface="Calibri"/>
              </a:rPr>
              <a:t>su</a:t>
            </a:r>
            <a:r>
              <a:rPr lang="en-US" dirty="0">
                <a:cs typeface="Calibri"/>
              </a:rPr>
              <a:t> </a:t>
            </a:r>
            <a:r>
              <a:rPr lang="en-US" dirty="0" err="1">
                <a:cs typeface="Calibri"/>
              </a:rPr>
              <a:t>korišćeni</a:t>
            </a:r>
            <a:r>
              <a:rPr lang="en-US" dirty="0">
                <a:cs typeface="Calibri"/>
              </a:rPr>
              <a:t> </a:t>
            </a:r>
            <a:r>
              <a:rPr lang="en-US" dirty="0" err="1">
                <a:cs typeface="Calibri"/>
              </a:rPr>
              <a:t>isti</a:t>
            </a:r>
            <a:r>
              <a:rPr lang="en-US" dirty="0">
                <a:cs typeface="Calibri"/>
              </a:rPr>
              <a:t> </a:t>
            </a:r>
            <a:r>
              <a:rPr lang="en-US" dirty="0" err="1">
                <a:cs typeface="Calibri"/>
              </a:rPr>
              <a:t>podatci</a:t>
            </a:r>
            <a:r>
              <a:rPr lang="en-US" dirty="0">
                <a:cs typeface="Calibri"/>
              </a:rPr>
              <a:t>: real </a:t>
            </a:r>
            <a:r>
              <a:rPr lang="en-US" dirty="0" err="1">
                <a:cs typeface="Calibri"/>
              </a:rPr>
              <a:t>i</a:t>
            </a:r>
            <a:r>
              <a:rPr lang="en-US" dirty="0">
                <a:cs typeface="Calibri"/>
              </a:rPr>
              <a:t> fake </a:t>
            </a:r>
            <a:r>
              <a:rPr lang="en-US" dirty="0" err="1">
                <a:cs typeface="Calibri"/>
              </a:rPr>
              <a:t>puzle</a:t>
            </a:r>
            <a:r>
              <a:rPr lang="en-US" dirty="0">
                <a:cs typeface="Calibri"/>
              </a:rPr>
              <a:t>. Obe </a:t>
            </a:r>
            <a:r>
              <a:rPr lang="en-US" dirty="0" err="1">
                <a:cs typeface="Calibri"/>
              </a:rPr>
              <a:t>grupe</a:t>
            </a:r>
            <a:r>
              <a:rPr lang="en-US" dirty="0">
                <a:cs typeface="Calibri"/>
              </a:rPr>
              <a:t> </a:t>
            </a:r>
            <a:r>
              <a:rPr lang="en-US" dirty="0" err="1">
                <a:cs typeface="Calibri"/>
              </a:rPr>
              <a:t>koriste</a:t>
            </a:r>
            <a:r>
              <a:rPr lang="en-US" dirty="0">
                <a:cs typeface="Calibri"/>
              </a:rPr>
              <a:t> FEN (</a:t>
            </a:r>
            <a:r>
              <a:rPr lang="en-US" dirty="0" err="1">
                <a:cs typeface="Calibri"/>
              </a:rPr>
              <a:t>standardna</a:t>
            </a:r>
            <a:r>
              <a:rPr lang="en-US" dirty="0">
                <a:cs typeface="Calibri"/>
              </a:rPr>
              <a:t> </a:t>
            </a:r>
            <a:r>
              <a:rPr lang="en-US" dirty="0" err="1">
                <a:cs typeface="Calibri"/>
              </a:rPr>
              <a:t>notacija</a:t>
            </a:r>
            <a:r>
              <a:rPr lang="en-US" dirty="0">
                <a:cs typeface="Calibri"/>
              </a:rPr>
              <a:t> za </a:t>
            </a:r>
            <a:r>
              <a:rPr lang="en-US" dirty="0" err="1">
                <a:cs typeface="Calibri"/>
              </a:rPr>
              <a:t>šahovske</a:t>
            </a:r>
            <a:r>
              <a:rPr lang="en-US" dirty="0">
                <a:cs typeface="Calibri"/>
              </a:rPr>
              <a:t> table) </a:t>
            </a:r>
            <a:r>
              <a:rPr lang="en-US" dirty="0" err="1">
                <a:cs typeface="Calibri"/>
              </a:rPr>
              <a:t>koje</a:t>
            </a:r>
            <a:r>
              <a:rPr lang="en-US" dirty="0">
                <a:cs typeface="Calibri"/>
              </a:rPr>
              <a:t> </a:t>
            </a:r>
            <a:r>
              <a:rPr lang="en-US" dirty="0" err="1">
                <a:cs typeface="Calibri"/>
              </a:rPr>
              <a:t>su</a:t>
            </a:r>
            <a:r>
              <a:rPr lang="en-US" sz="1200" dirty="0" err="1">
                <a:solidFill>
                  <a:srgbClr val="D1D5DB"/>
                </a:solidFill>
                <a:cs typeface="Calibri"/>
              </a:rPr>
              <a:t>.</a:t>
            </a:r>
            <a:r>
              <a:rPr lang="en-US" dirty="0" err="1">
                <a:cs typeface="Calibri"/>
              </a:rPr>
              <a:t>konvertovane</a:t>
            </a:r>
            <a:r>
              <a:rPr lang="en-US" dirty="0">
                <a:cs typeface="Calibri"/>
              </a:rPr>
              <a:t> u </a:t>
            </a:r>
            <a:r>
              <a:rPr lang="en-US" dirty="0" err="1">
                <a:cs typeface="Calibri"/>
              </a:rPr>
              <a:t>numeričke</a:t>
            </a:r>
            <a:r>
              <a:rPr lang="en-US" dirty="0">
                <a:cs typeface="Calibri"/>
              </a:rPr>
              <a:t> </a:t>
            </a:r>
            <a:r>
              <a:rPr lang="en-US" dirty="0" err="1">
                <a:cs typeface="Calibri"/>
              </a:rPr>
              <a:t>nizove</a:t>
            </a:r>
            <a:r>
              <a:rPr lang="en-US" dirty="0">
                <a:cs typeface="Calibri"/>
              </a:rPr>
              <a:t> </a:t>
            </a:r>
            <a:r>
              <a:rPr lang="en-US" dirty="0" err="1">
                <a:cs typeface="Calibri"/>
              </a:rPr>
              <a:t>karakteristika.Dobijeni</a:t>
            </a:r>
            <a:r>
              <a:rPr lang="en-US" dirty="0">
                <a:cs typeface="Calibri"/>
              </a:rPr>
              <a:t> </a:t>
            </a:r>
            <a:r>
              <a:rPr lang="en-US" dirty="0" err="1">
                <a:cs typeface="Calibri"/>
              </a:rPr>
              <a:t>nizovi</a:t>
            </a:r>
            <a:r>
              <a:rPr lang="en-US" dirty="0">
                <a:cs typeface="Calibri"/>
              </a:rPr>
              <a:t> </a:t>
            </a:r>
            <a:r>
              <a:rPr lang="en-US" dirty="0" err="1">
                <a:cs typeface="Calibri"/>
              </a:rPr>
              <a:t>su</a:t>
            </a:r>
            <a:r>
              <a:rPr lang="en-US" dirty="0">
                <a:cs typeface="Calibri"/>
              </a:rPr>
              <a:t> </a:t>
            </a:r>
            <a:r>
              <a:rPr lang="en-US" dirty="0" err="1">
                <a:cs typeface="Calibri"/>
              </a:rPr>
              <a:t>isti</a:t>
            </a:r>
            <a:r>
              <a:rPr lang="en-US" dirty="0">
                <a:cs typeface="Calibri"/>
              </a:rPr>
              <a:t> </a:t>
            </a:r>
            <a:r>
              <a:rPr lang="en-US" dirty="0" err="1">
                <a:cs typeface="Calibri"/>
              </a:rPr>
              <a:t>kao</a:t>
            </a:r>
            <a:r>
              <a:rPr lang="en-US" dirty="0">
                <a:cs typeface="Calibri"/>
              </a:rPr>
              <a:t> </a:t>
            </a:r>
            <a:r>
              <a:rPr lang="en-US" dirty="0" err="1">
                <a:cs typeface="Calibri"/>
              </a:rPr>
              <a:t>i</a:t>
            </a:r>
            <a:r>
              <a:rPr lang="en-US" dirty="0">
                <a:cs typeface="Calibri"/>
              </a:rPr>
              <a:t> </a:t>
            </a:r>
            <a:r>
              <a:rPr lang="en-US" dirty="0" err="1">
                <a:cs typeface="Calibri"/>
              </a:rPr>
              <a:t>oni</a:t>
            </a:r>
            <a:r>
              <a:rPr lang="en-US" dirty="0">
                <a:cs typeface="Calibri"/>
              </a:rPr>
              <a:t> </a:t>
            </a:r>
            <a:r>
              <a:rPr lang="en-US" dirty="0" err="1">
                <a:cs typeface="Calibri"/>
              </a:rPr>
              <a:t>koje</a:t>
            </a:r>
            <a:r>
              <a:rPr lang="en-US" dirty="0">
                <a:cs typeface="Calibri"/>
              </a:rPr>
              <a:t> </a:t>
            </a:r>
            <a:r>
              <a:rPr lang="en-US" dirty="0" err="1">
                <a:cs typeface="Calibri"/>
              </a:rPr>
              <a:t>koristimo</a:t>
            </a:r>
            <a:r>
              <a:rPr lang="en-US" dirty="0">
                <a:cs typeface="Calibri"/>
              </a:rPr>
              <a:t> za </a:t>
            </a:r>
            <a:r>
              <a:rPr lang="en-US" dirty="0" err="1">
                <a:cs typeface="Calibri"/>
              </a:rPr>
              <a:t>reprezentaciju</a:t>
            </a:r>
            <a:r>
              <a:rPr lang="en-US" dirty="0">
                <a:cs typeface="Calibri"/>
              </a:rPr>
              <a:t> table za </a:t>
            </a:r>
            <a:r>
              <a:rPr lang="en-US" dirty="0" err="1">
                <a:cs typeface="Calibri"/>
              </a:rPr>
              <a:t>genetski</a:t>
            </a:r>
            <a:r>
              <a:rPr lang="en-US" dirty="0">
                <a:cs typeface="Calibri"/>
              </a:rPr>
              <a:t> </a:t>
            </a:r>
            <a:r>
              <a:rPr lang="en-US" dirty="0" err="1">
                <a:cs typeface="Calibri"/>
              </a:rPr>
              <a:t>algoritam</a:t>
            </a:r>
            <a:r>
              <a:rPr lang="en-US" dirty="0">
                <a:cs typeface="Calibri"/>
              </a:rPr>
              <a:t>. </a:t>
            </a:r>
            <a:r>
              <a:rPr lang="en-US" dirty="0" err="1">
                <a:cs typeface="Calibri"/>
              </a:rPr>
              <a:t>Takođe</a:t>
            </a:r>
            <a:r>
              <a:rPr lang="en-US" dirty="0">
                <a:cs typeface="Calibri"/>
              </a:rPr>
              <a:t>, </a:t>
            </a:r>
            <a:r>
              <a:rPr lang="en-US" dirty="0" err="1">
                <a:cs typeface="Calibri"/>
              </a:rPr>
              <a:t>dodata</a:t>
            </a:r>
            <a:r>
              <a:rPr lang="en-US" dirty="0">
                <a:cs typeface="Calibri"/>
              </a:rPr>
              <a:t> je </a:t>
            </a:r>
            <a:r>
              <a:rPr lang="en-US" dirty="0" err="1">
                <a:cs typeface="Calibri"/>
              </a:rPr>
              <a:t>još</a:t>
            </a:r>
            <a:r>
              <a:rPr lang="en-US" dirty="0">
                <a:cs typeface="Calibri"/>
              </a:rPr>
              <a:t> </a:t>
            </a:r>
            <a:r>
              <a:rPr lang="en-US" dirty="0" err="1">
                <a:cs typeface="Calibri"/>
              </a:rPr>
              <a:t>jedna</a:t>
            </a:r>
            <a:r>
              <a:rPr lang="en-US" dirty="0">
                <a:cs typeface="Calibri"/>
              </a:rPr>
              <a:t> </a:t>
            </a:r>
            <a:r>
              <a:rPr lang="en-US" dirty="0" err="1">
                <a:cs typeface="Calibri"/>
              </a:rPr>
              <a:t>karakteristika</a:t>
            </a:r>
            <a:r>
              <a:rPr lang="en-US" dirty="0">
                <a:cs typeface="Calibri"/>
              </a:rPr>
              <a:t> </a:t>
            </a:r>
            <a:r>
              <a:rPr lang="en-US" dirty="0" err="1">
                <a:cs typeface="Calibri"/>
              </a:rPr>
              <a:t>koja</a:t>
            </a:r>
            <a:r>
              <a:rPr lang="en-US" dirty="0">
                <a:cs typeface="Calibri"/>
              </a:rPr>
              <a:t> </a:t>
            </a:r>
            <a:r>
              <a:rPr lang="en-US" dirty="0" err="1">
                <a:cs typeface="Calibri"/>
              </a:rPr>
              <a:t>predstavlja</a:t>
            </a:r>
            <a:r>
              <a:rPr lang="en-US" dirty="0">
                <a:cs typeface="Calibri"/>
              </a:rPr>
              <a:t> </a:t>
            </a:r>
            <a:r>
              <a:rPr lang="en-US" dirty="0" err="1">
                <a:cs typeface="Calibri"/>
              </a:rPr>
              <a:t>broj</a:t>
            </a:r>
            <a:r>
              <a:rPr lang="en-US" dirty="0">
                <a:cs typeface="Calibri"/>
              </a:rPr>
              <a:t> </a:t>
            </a:r>
            <a:r>
              <a:rPr lang="en-US" dirty="0" err="1">
                <a:cs typeface="Calibri"/>
              </a:rPr>
              <a:t>figura</a:t>
            </a:r>
            <a:r>
              <a:rPr lang="en-US" dirty="0">
                <a:cs typeface="Calibri"/>
              </a:rPr>
              <a:t> </a:t>
            </a:r>
            <a:r>
              <a:rPr lang="en-US" dirty="0" err="1">
                <a:cs typeface="Calibri"/>
              </a:rPr>
              <a:t>na</a:t>
            </a:r>
            <a:r>
              <a:rPr lang="en-US" dirty="0">
                <a:cs typeface="Calibri"/>
              </a:rPr>
              <a:t> </a:t>
            </a:r>
            <a:r>
              <a:rPr lang="en-US" dirty="0" err="1">
                <a:cs typeface="Calibri"/>
              </a:rPr>
              <a:t>tabli</a:t>
            </a:r>
            <a:r>
              <a:rPr lang="en-US" dirty="0">
                <a:cs typeface="Calibri"/>
              </a:rPr>
              <a:t>. </a:t>
            </a:r>
            <a:r>
              <a:rPr lang="en-US" dirty="0" err="1">
                <a:cs typeface="Calibri"/>
              </a:rPr>
              <a:t>Dalje</a:t>
            </a:r>
            <a:r>
              <a:rPr lang="en-US" dirty="0">
                <a:cs typeface="Calibri"/>
              </a:rPr>
              <a:t>, </a:t>
            </a:r>
            <a:r>
              <a:rPr lang="en-US" dirty="0" err="1">
                <a:cs typeface="Calibri"/>
              </a:rPr>
              <a:t>podela</a:t>
            </a:r>
            <a:r>
              <a:rPr lang="en-US" dirty="0">
                <a:cs typeface="Calibri"/>
              </a:rPr>
              <a:t> </a:t>
            </a:r>
            <a:r>
              <a:rPr lang="en-US" dirty="0" err="1">
                <a:cs typeface="Calibri"/>
              </a:rPr>
              <a:t>podataka</a:t>
            </a:r>
            <a:r>
              <a:rPr lang="en-US" dirty="0">
                <a:cs typeface="Calibri"/>
              </a:rPr>
              <a:t> </a:t>
            </a:r>
            <a:r>
              <a:rPr lang="en-US" dirty="0" err="1">
                <a:cs typeface="Calibri"/>
              </a:rPr>
              <a:t>na</a:t>
            </a:r>
            <a:r>
              <a:rPr lang="en-US" dirty="0">
                <a:cs typeface="Calibri"/>
              </a:rPr>
              <a:t> train </a:t>
            </a:r>
            <a:r>
              <a:rPr lang="en-US" dirty="0" err="1">
                <a:cs typeface="Calibri"/>
              </a:rPr>
              <a:t>i</a:t>
            </a:r>
            <a:r>
              <a:rPr lang="en-US" dirty="0">
                <a:cs typeface="Calibri"/>
              </a:rPr>
              <a:t> test </a:t>
            </a:r>
            <a:r>
              <a:rPr lang="en-US" dirty="0" err="1">
                <a:cs typeface="Calibri"/>
              </a:rPr>
              <a:t>i</a:t>
            </a:r>
            <a:r>
              <a:rPr lang="en-US" dirty="0">
                <a:cs typeface="Calibri"/>
              </a:rPr>
              <a:t> </a:t>
            </a:r>
            <a:r>
              <a:rPr lang="en-US" dirty="0" err="1">
                <a:cs typeface="Calibri"/>
              </a:rPr>
              <a:t>onda</a:t>
            </a:r>
            <a:r>
              <a:rPr lang="en-US" dirty="0">
                <a:cs typeface="Calibri"/>
              </a:rPr>
              <a:t> </a:t>
            </a:r>
            <a:r>
              <a:rPr lang="en-US" dirty="0" err="1">
                <a:cs typeface="Calibri"/>
              </a:rPr>
              <a:t>učenje</a:t>
            </a:r>
            <a:r>
              <a:rPr lang="en-US" dirty="0">
                <a:cs typeface="Calibri"/>
              </a:rPr>
              <a:t> </a:t>
            </a:r>
            <a:r>
              <a:rPr lang="en-US" dirty="0" err="1">
                <a:cs typeface="Calibri"/>
              </a:rPr>
              <a:t>modela</a:t>
            </a:r>
            <a:r>
              <a:rPr lang="en-US" dirty="0">
                <a:cs typeface="Calibri"/>
              </a:rPr>
              <a:t>.</a:t>
            </a:r>
          </a:p>
          <a:p>
            <a:pPr marL="200660" lvl="1" indent="0">
              <a:buNone/>
            </a:pPr>
            <a:endParaRPr lang="en-US" dirty="0">
              <a:cs typeface="Calibri"/>
            </a:endParaRPr>
          </a:p>
          <a:p>
            <a:pPr marL="200660" lvl="1" indent="0">
              <a:buNone/>
            </a:pPr>
            <a:r>
              <a:rPr lang="en-US" dirty="0" err="1">
                <a:cs typeface="Calibri"/>
              </a:rPr>
              <a:t>Izračunate</a:t>
            </a:r>
            <a:r>
              <a:rPr lang="en-US" dirty="0">
                <a:cs typeface="Calibri"/>
              </a:rPr>
              <a:t> </a:t>
            </a:r>
            <a:r>
              <a:rPr lang="en-US" dirty="0" err="1">
                <a:cs typeface="Calibri"/>
              </a:rPr>
              <a:t>su</a:t>
            </a:r>
            <a:r>
              <a:rPr lang="en-US" dirty="0">
                <a:cs typeface="Calibri"/>
              </a:rPr>
              <a:t> </a:t>
            </a:r>
            <a:r>
              <a:rPr lang="en-US" dirty="0" err="1">
                <a:cs typeface="Calibri"/>
              </a:rPr>
              <a:t>i</a:t>
            </a:r>
            <a:r>
              <a:rPr lang="en-US" dirty="0">
                <a:cs typeface="Calibri"/>
              </a:rPr>
              <a:t> </a:t>
            </a:r>
            <a:r>
              <a:rPr lang="en-US" dirty="0" err="1">
                <a:cs typeface="Calibri"/>
              </a:rPr>
              <a:t>različite</a:t>
            </a:r>
            <a:r>
              <a:rPr lang="en-US" dirty="0">
                <a:cs typeface="Calibri"/>
              </a:rPr>
              <a:t> </a:t>
            </a:r>
            <a:r>
              <a:rPr lang="en-US" dirty="0" err="1">
                <a:cs typeface="Calibri"/>
              </a:rPr>
              <a:t>metrike</a:t>
            </a:r>
            <a:r>
              <a:rPr lang="en-US" dirty="0">
                <a:cs typeface="Calibri"/>
              </a:rPr>
              <a:t> za </a:t>
            </a:r>
            <a:r>
              <a:rPr lang="en-US" dirty="0" err="1">
                <a:cs typeface="Calibri"/>
              </a:rPr>
              <a:t>evaluaciju</a:t>
            </a:r>
            <a:r>
              <a:rPr lang="en-US" dirty="0">
                <a:cs typeface="Calibri"/>
              </a:rPr>
              <a:t> </a:t>
            </a:r>
            <a:r>
              <a:rPr lang="en-US" dirty="0" err="1">
                <a:cs typeface="Calibri"/>
              </a:rPr>
              <a:t>performansi</a:t>
            </a:r>
            <a:r>
              <a:rPr lang="en-US" dirty="0">
                <a:cs typeface="Calibri"/>
              </a:rPr>
              <a:t> </a:t>
            </a:r>
            <a:r>
              <a:rPr lang="en-US" dirty="0" err="1">
                <a:cs typeface="Calibri"/>
              </a:rPr>
              <a:t>modela</a:t>
            </a:r>
            <a:r>
              <a:rPr lang="en-US" dirty="0">
                <a:cs typeface="Calibri"/>
              </a:rPr>
              <a:t>, </a:t>
            </a:r>
            <a:r>
              <a:rPr lang="en-US" dirty="0" err="1">
                <a:cs typeface="Calibri"/>
              </a:rPr>
              <a:t>uključujući</a:t>
            </a:r>
            <a:r>
              <a:rPr lang="en-US" dirty="0">
                <a:cs typeface="Calibri"/>
              </a:rPr>
              <a:t> </a:t>
            </a:r>
            <a:r>
              <a:rPr lang="en-US" dirty="0" err="1">
                <a:cs typeface="Calibri"/>
              </a:rPr>
              <a:t>tačnost</a:t>
            </a:r>
            <a:r>
              <a:rPr lang="en-US" dirty="0">
                <a:cs typeface="Calibri"/>
              </a:rPr>
              <a:t> (accuracy), </a:t>
            </a:r>
            <a:r>
              <a:rPr lang="en-US" dirty="0" err="1">
                <a:cs typeface="Calibri"/>
              </a:rPr>
              <a:t>preciznost</a:t>
            </a:r>
            <a:r>
              <a:rPr lang="en-US" dirty="0">
                <a:cs typeface="Calibri"/>
              </a:rPr>
              <a:t> (precision), </a:t>
            </a:r>
            <a:r>
              <a:rPr lang="en-US" dirty="0" err="1">
                <a:cs typeface="Calibri"/>
              </a:rPr>
              <a:t>odziv</a:t>
            </a:r>
            <a:r>
              <a:rPr lang="en-US" dirty="0">
                <a:cs typeface="Calibri"/>
              </a:rPr>
              <a:t> (recall) </a:t>
            </a:r>
            <a:r>
              <a:rPr lang="en-US" dirty="0" err="1">
                <a:cs typeface="Calibri"/>
              </a:rPr>
              <a:t>i</a:t>
            </a:r>
            <a:r>
              <a:rPr lang="en-US" dirty="0">
                <a:cs typeface="Calibri"/>
              </a:rPr>
              <a:t> F1 </a:t>
            </a:r>
            <a:r>
              <a:rPr lang="en-US" dirty="0" err="1">
                <a:cs typeface="Calibri"/>
              </a:rPr>
              <a:t>meru</a:t>
            </a:r>
            <a:r>
              <a:rPr lang="en-US" dirty="0">
                <a:cs typeface="Calibri"/>
              </a:rPr>
              <a:t> (F1 score).</a:t>
            </a:r>
          </a:p>
          <a:p>
            <a:pPr marL="200660" lvl="1" indent="0">
              <a:buNone/>
            </a:pPr>
            <a:endParaRPr lang="en-US" sz="1200" dirty="0">
              <a:solidFill>
                <a:srgbClr val="D1D5DB"/>
              </a:solidFill>
              <a:cs typeface="Calibri"/>
            </a:endParaRPr>
          </a:p>
          <a:p>
            <a:pPr marL="383540" lvl="1"/>
            <a:endParaRPr lang="en-US" dirty="0">
              <a:cs typeface="Calibri"/>
            </a:endParaRPr>
          </a:p>
        </p:txBody>
      </p:sp>
    </p:spTree>
    <p:extLst>
      <p:ext uri="{BB962C8B-B14F-4D97-AF65-F5344CB8AC3E}">
        <p14:creationId xmlns:p14="http://schemas.microsoft.com/office/powerpoint/2010/main" val="31665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8BEF2-826A-71D1-B2F4-555C8C7BCE67}"/>
              </a:ext>
            </a:extLst>
          </p:cNvPr>
          <p:cNvSpPr>
            <a:spLocks noGrp="1"/>
          </p:cNvSpPr>
          <p:nvPr>
            <p:ph type="title"/>
          </p:nvPr>
        </p:nvSpPr>
        <p:spPr>
          <a:xfrm>
            <a:off x="7859485" y="634946"/>
            <a:ext cx="3690257" cy="1450757"/>
          </a:xfrm>
        </p:spPr>
        <p:txBody>
          <a:bodyPr>
            <a:normAutofit/>
          </a:bodyPr>
          <a:lstStyle/>
          <a:p>
            <a:r>
              <a:rPr lang="sr-Latn-RS" sz="4400" dirty="0"/>
              <a:t>Rezultati prvog modela</a:t>
            </a:r>
            <a:endParaRPr lang="en-US" sz="4400" dirty="0"/>
          </a:p>
        </p:txBody>
      </p:sp>
      <p:cxnSp>
        <p:nvCxnSpPr>
          <p:cNvPr id="29"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6E28A457-AA45-5D01-3251-9C55B07EE2FE}"/>
              </a:ext>
            </a:extLst>
          </p:cNvPr>
          <p:cNvSpPr>
            <a:spLocks noGrp="1"/>
          </p:cNvSpPr>
          <p:nvPr>
            <p:ph idx="1"/>
          </p:nvPr>
        </p:nvSpPr>
        <p:spPr>
          <a:xfrm>
            <a:off x="7859485" y="2198913"/>
            <a:ext cx="3690257" cy="3755565"/>
          </a:xfrm>
        </p:spPr>
        <p:txBody>
          <a:bodyPr>
            <a:normAutofit/>
          </a:bodyPr>
          <a:lstStyle/>
          <a:p>
            <a:endParaRPr lang="sr-Latn-RS" dirty="0"/>
          </a:p>
          <a:p>
            <a:endParaRPr lang="sr-Latn-RS" dirty="0"/>
          </a:p>
          <a:p>
            <a:r>
              <a:rPr lang="en-US" dirty="0"/>
              <a:t>•</a:t>
            </a:r>
            <a:r>
              <a:rPr lang="sr-Latn-RS" dirty="0"/>
              <a:t> </a:t>
            </a:r>
            <a:r>
              <a:rPr lang="en-US" dirty="0"/>
              <a:t>Accuracy: 0.8673</a:t>
            </a:r>
          </a:p>
          <a:p>
            <a:r>
              <a:rPr lang="en-US" dirty="0"/>
              <a:t>•</a:t>
            </a:r>
            <a:r>
              <a:rPr lang="sr-Latn-RS" dirty="0"/>
              <a:t> </a:t>
            </a:r>
            <a:r>
              <a:rPr lang="en-US" dirty="0"/>
              <a:t>Precision: 0.8766</a:t>
            </a:r>
          </a:p>
          <a:p>
            <a:r>
              <a:rPr lang="en-US" dirty="0"/>
              <a:t>• Recall: 0.8560</a:t>
            </a:r>
          </a:p>
          <a:p>
            <a:r>
              <a:rPr lang="en-US" dirty="0"/>
              <a:t>• F1 score: 0.8661</a:t>
            </a:r>
          </a:p>
        </p:txBody>
      </p:sp>
      <p:sp>
        <p:nvSpPr>
          <p:cNvPr id="30" name="Rectangle 1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FA2712FA-9827-FA5D-6121-EB384E8C0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8" y="457200"/>
            <a:ext cx="6582476" cy="535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622A0-F27F-AC60-B6BE-BE860E6C2249}"/>
              </a:ext>
            </a:extLst>
          </p:cNvPr>
          <p:cNvSpPr>
            <a:spLocks noGrp="1"/>
          </p:cNvSpPr>
          <p:nvPr>
            <p:ph type="title"/>
          </p:nvPr>
        </p:nvSpPr>
        <p:spPr>
          <a:xfrm>
            <a:off x="7859485" y="634946"/>
            <a:ext cx="3690257" cy="1450757"/>
          </a:xfrm>
        </p:spPr>
        <p:txBody>
          <a:bodyPr>
            <a:normAutofit/>
          </a:bodyPr>
          <a:lstStyle/>
          <a:p>
            <a:r>
              <a:rPr lang="sr-Latn-RS" sz="4400" dirty="0"/>
              <a:t>Rezultati drugog modela</a:t>
            </a:r>
            <a:endParaRPr lang="en-US" sz="4400" dirty="0"/>
          </a:p>
        </p:txBody>
      </p:sp>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ECF2655-DF88-7CD9-E3FC-A42CE5DBFBD8}"/>
              </a:ext>
            </a:extLst>
          </p:cNvPr>
          <p:cNvSpPr>
            <a:spLocks noGrp="1"/>
          </p:cNvSpPr>
          <p:nvPr>
            <p:ph idx="1"/>
          </p:nvPr>
        </p:nvSpPr>
        <p:spPr>
          <a:xfrm>
            <a:off x="7859485" y="2198913"/>
            <a:ext cx="3690257" cy="3755565"/>
          </a:xfrm>
        </p:spPr>
        <p:txBody>
          <a:bodyPr>
            <a:normAutofit/>
          </a:bodyPr>
          <a:lstStyle/>
          <a:p>
            <a:endParaRPr lang="sr-Latn-RS" dirty="0"/>
          </a:p>
          <a:p>
            <a:endParaRPr lang="sr-Latn-RS" dirty="0"/>
          </a:p>
          <a:p>
            <a:r>
              <a:rPr lang="en-US" dirty="0"/>
              <a:t>• Accuracy: 0.9356</a:t>
            </a:r>
          </a:p>
          <a:p>
            <a:r>
              <a:rPr lang="en-US" dirty="0"/>
              <a:t>• Precision: 0.9347</a:t>
            </a:r>
          </a:p>
          <a:p>
            <a:r>
              <a:rPr lang="en-US" dirty="0"/>
              <a:t>• Recall: 0.9370</a:t>
            </a:r>
          </a:p>
          <a:p>
            <a:r>
              <a:rPr lang="en-US" dirty="0"/>
              <a:t>• F1 score: 0.9359</a:t>
            </a:r>
          </a:p>
          <a:p>
            <a:endParaRPr lang="en-US" dirty="0"/>
          </a:p>
        </p:txBody>
      </p:sp>
      <p:sp>
        <p:nvSpPr>
          <p:cNvPr id="15" name="Rectangle 1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6F4FC8F2-05B9-7A62-A11F-77E7D4C94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8" y="521345"/>
            <a:ext cx="6574968" cy="534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9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C9F13-59F1-029A-3467-B776B05FCC65}"/>
              </a:ext>
            </a:extLst>
          </p:cNvPr>
          <p:cNvSpPr>
            <a:spLocks noGrp="1"/>
          </p:cNvSpPr>
          <p:nvPr>
            <p:ph type="title"/>
          </p:nvPr>
        </p:nvSpPr>
        <p:spPr>
          <a:xfrm>
            <a:off x="7859485" y="634946"/>
            <a:ext cx="3690257" cy="1450757"/>
          </a:xfrm>
        </p:spPr>
        <p:txBody>
          <a:bodyPr>
            <a:normAutofit/>
          </a:bodyPr>
          <a:lstStyle/>
          <a:p>
            <a:r>
              <a:rPr lang="en-US" dirty="0" err="1">
                <a:cs typeface="Calibri Light"/>
              </a:rPr>
              <a:t>Upoređivanje</a:t>
            </a:r>
            <a:r>
              <a:rPr lang="en-US" dirty="0">
                <a:cs typeface="Calibri Light"/>
              </a:rPr>
              <a:t> </a:t>
            </a:r>
            <a:r>
              <a:rPr lang="en-US" dirty="0" err="1">
                <a:cs typeface="Calibri Light"/>
              </a:rPr>
              <a:t>dva</a:t>
            </a:r>
            <a:r>
              <a:rPr lang="en-US" dirty="0">
                <a:cs typeface="Calibri Light"/>
              </a:rPr>
              <a:t> </a:t>
            </a:r>
            <a:r>
              <a:rPr lang="en-US" dirty="0" err="1">
                <a:cs typeface="Calibri Light"/>
              </a:rPr>
              <a:t>modela</a:t>
            </a:r>
            <a:endParaRPr lang="en-US" dirty="0" err="1"/>
          </a:p>
        </p:txBody>
      </p:sp>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955922-0EBB-BAD5-FFF6-D6C1D57A4FD4}"/>
              </a:ext>
            </a:extLst>
          </p:cNvPr>
          <p:cNvSpPr>
            <a:spLocks noGrp="1"/>
          </p:cNvSpPr>
          <p:nvPr>
            <p:ph idx="1"/>
          </p:nvPr>
        </p:nvSpPr>
        <p:spPr>
          <a:xfrm>
            <a:off x="7859485" y="2198914"/>
            <a:ext cx="3690257" cy="3670180"/>
          </a:xfrm>
        </p:spPr>
        <p:txBody>
          <a:bodyPr vert="horz" lIns="0" tIns="45720" rIns="0" bIns="45720" rtlCol="0">
            <a:normAutofit/>
          </a:bodyPr>
          <a:lstStyle/>
          <a:p>
            <a:r>
              <a:rPr lang="en-US" dirty="0">
                <a:cs typeface="Calibri"/>
              </a:rPr>
              <a:t>Za </a:t>
            </a:r>
            <a:r>
              <a:rPr lang="en-US" dirty="0" err="1">
                <a:cs typeface="Calibri"/>
              </a:rPr>
              <a:t>upoređivanje</a:t>
            </a:r>
            <a:r>
              <a:rPr lang="en-US" dirty="0">
                <a:cs typeface="Calibri"/>
              </a:rPr>
              <a:t> je </a:t>
            </a:r>
            <a:r>
              <a:rPr lang="en-US" dirty="0" err="1">
                <a:cs typeface="Calibri"/>
              </a:rPr>
              <a:t>korišćena</a:t>
            </a:r>
            <a:r>
              <a:rPr lang="en-US" dirty="0">
                <a:cs typeface="Calibri"/>
              </a:rPr>
              <a:t> ROC </a:t>
            </a:r>
            <a:r>
              <a:rPr lang="en-US" dirty="0" err="1">
                <a:cs typeface="Calibri"/>
              </a:rPr>
              <a:t>kriva</a:t>
            </a:r>
            <a:r>
              <a:rPr lang="en-US" dirty="0">
                <a:cs typeface="Calibri"/>
              </a:rPr>
              <a:t>.</a:t>
            </a:r>
            <a:endParaRPr lang="sr-Latn-RS" dirty="0">
              <a:cs typeface="Calibri"/>
            </a:endParaRPr>
          </a:p>
          <a:p>
            <a:endParaRPr lang="sr-Latn-RS" dirty="0">
              <a:cs typeface="Calibri"/>
            </a:endParaRPr>
          </a:p>
          <a:p>
            <a:r>
              <a:rPr lang="sr-Latn-RS" dirty="0">
                <a:cs typeface="Calibri"/>
              </a:rPr>
              <a:t>Zakljucak - </a:t>
            </a:r>
            <a:r>
              <a:rPr lang="en-US" dirty="0"/>
              <a:t>Decision Tree</a:t>
            </a:r>
            <a:r>
              <a:rPr lang="sr-Latn-RS" dirty="0"/>
              <a:t> model daje bolje rezultate.</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81E0881D-9BEB-CBD1-6AE5-3D521844C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61" y="523684"/>
            <a:ext cx="6669079" cy="513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9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FAE-A498-42D9-76FD-D77A9FD31667}"/>
              </a:ext>
            </a:extLst>
          </p:cNvPr>
          <p:cNvSpPr>
            <a:spLocks noGrp="1"/>
          </p:cNvSpPr>
          <p:nvPr>
            <p:ph type="title"/>
          </p:nvPr>
        </p:nvSpPr>
        <p:spPr/>
        <p:txBody>
          <a:bodyPr/>
          <a:lstStyle/>
          <a:p>
            <a:r>
              <a:rPr lang="sr-Latn-RS" dirty="0"/>
              <a:t>Upoređivanje modela u genetskom algoritmu</a:t>
            </a:r>
            <a:endParaRPr lang="en-US" dirty="0"/>
          </a:p>
        </p:txBody>
      </p:sp>
      <p:sp>
        <p:nvSpPr>
          <p:cNvPr id="3" name="Content Placeholder 2">
            <a:extLst>
              <a:ext uri="{FF2B5EF4-FFF2-40B4-BE49-F238E27FC236}">
                <a16:creationId xmlns:a16="http://schemas.microsoft.com/office/drawing/2014/main" id="{3A284C32-FAA9-E10B-FEC1-414DA71CB076}"/>
              </a:ext>
            </a:extLst>
          </p:cNvPr>
          <p:cNvSpPr>
            <a:spLocks noGrp="1"/>
          </p:cNvSpPr>
          <p:nvPr>
            <p:ph idx="1"/>
          </p:nvPr>
        </p:nvSpPr>
        <p:spPr/>
        <p:txBody>
          <a:bodyPr>
            <a:normAutofit fontScale="85000" lnSpcReduction="10000"/>
          </a:bodyPr>
          <a:lstStyle/>
          <a:p>
            <a:r>
              <a:rPr lang="sr-Latn-RS" dirty="0"/>
              <a:t>Sad možemo zajedno sa genetski algortimom da isprobamo modele. Za svaku konfiguraciju figura na šahovskoj tabli, generisano je 10 puzli koristeći svaki model, što daje ukupno 220 puzli - 110 puzli po modelu.</a:t>
            </a:r>
          </a:p>
          <a:p>
            <a:r>
              <a:rPr lang="sr-Latn-RS" dirty="0"/>
              <a:t>Prvi test:</a:t>
            </a:r>
          </a:p>
          <a:p>
            <a:r>
              <a:rPr lang="sr-Latn-RS" dirty="0"/>
              <a:t>Parametri za GA:</a:t>
            </a:r>
          </a:p>
          <a:p>
            <a:r>
              <a:rPr lang="en-GB" dirty="0"/>
              <a:t>• Population size - 20,</a:t>
            </a:r>
          </a:p>
          <a:p>
            <a:r>
              <a:rPr lang="en-GB" dirty="0"/>
              <a:t>• Number of iterations – 2000,</a:t>
            </a:r>
          </a:p>
          <a:p>
            <a:r>
              <a:rPr lang="en-GB" dirty="0"/>
              <a:t>• Tournament size – 5,</a:t>
            </a:r>
          </a:p>
          <a:p>
            <a:r>
              <a:rPr lang="en-GB" dirty="0"/>
              <a:t>• Crossover probability – 0.9,</a:t>
            </a:r>
          </a:p>
          <a:p>
            <a:r>
              <a:rPr lang="en-GB" dirty="0"/>
              <a:t>• Mutation probability – 0.05,</a:t>
            </a:r>
          </a:p>
          <a:p>
            <a:r>
              <a:rPr lang="en-GB" dirty="0"/>
              <a:t>• Elitism size – 2,</a:t>
            </a:r>
          </a:p>
          <a:p>
            <a:r>
              <a:rPr lang="en-GB" dirty="0"/>
              <a:t>• Number of iterations with no improvement – 500.</a:t>
            </a:r>
            <a:endParaRPr lang="sr-Latn-RS" dirty="0"/>
          </a:p>
          <a:p>
            <a:endParaRPr lang="sr-Latn-RS" dirty="0"/>
          </a:p>
        </p:txBody>
      </p:sp>
      <p:sp>
        <p:nvSpPr>
          <p:cNvPr id="4" name="Content Placeholder 2">
            <a:extLst>
              <a:ext uri="{FF2B5EF4-FFF2-40B4-BE49-F238E27FC236}">
                <a16:creationId xmlns:a16="http://schemas.microsoft.com/office/drawing/2014/main" id="{3234C78A-719B-C7D7-7F5D-C55D5EE2112B}"/>
              </a:ext>
            </a:extLst>
          </p:cNvPr>
          <p:cNvSpPr txBox="1">
            <a:spLocks/>
          </p:cNvSpPr>
          <p:nvPr/>
        </p:nvSpPr>
        <p:spPr>
          <a:xfrm>
            <a:off x="6343227" y="2479042"/>
            <a:ext cx="4812453" cy="34984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sr-Latn-RS" dirty="0"/>
              <a:t>Drugi test:</a:t>
            </a:r>
          </a:p>
          <a:p>
            <a:r>
              <a:rPr lang="sr-Latn-RS" dirty="0"/>
              <a:t>Parametri za GA:</a:t>
            </a:r>
          </a:p>
          <a:p>
            <a:r>
              <a:rPr lang="en-GB" dirty="0"/>
              <a:t>• Population size - </a:t>
            </a:r>
            <a:r>
              <a:rPr lang="sr-Latn-RS" dirty="0"/>
              <a:t>40</a:t>
            </a:r>
            <a:r>
              <a:rPr lang="en-GB" dirty="0"/>
              <a:t>,</a:t>
            </a:r>
          </a:p>
          <a:p>
            <a:r>
              <a:rPr lang="en-GB" dirty="0"/>
              <a:t>• Number of iterations – </a:t>
            </a:r>
            <a:r>
              <a:rPr lang="sr-Latn-RS" dirty="0"/>
              <a:t>4</a:t>
            </a:r>
            <a:r>
              <a:rPr lang="en-GB" dirty="0"/>
              <a:t>000,</a:t>
            </a:r>
          </a:p>
          <a:p>
            <a:r>
              <a:rPr lang="en-GB" dirty="0"/>
              <a:t>• Tournament size – </a:t>
            </a:r>
            <a:r>
              <a:rPr lang="sr-Latn-RS" dirty="0"/>
              <a:t>10</a:t>
            </a:r>
            <a:r>
              <a:rPr lang="en-GB" dirty="0"/>
              <a:t>,</a:t>
            </a:r>
          </a:p>
          <a:p>
            <a:r>
              <a:rPr lang="en-GB" dirty="0"/>
              <a:t>• Crossover probability – 0.9,</a:t>
            </a:r>
          </a:p>
          <a:p>
            <a:r>
              <a:rPr lang="en-GB" dirty="0"/>
              <a:t>• Mutation probability – 0.05,</a:t>
            </a:r>
          </a:p>
          <a:p>
            <a:r>
              <a:rPr lang="en-GB" dirty="0"/>
              <a:t>• Elitism size – </a:t>
            </a:r>
            <a:r>
              <a:rPr lang="sr-Latn-RS" dirty="0"/>
              <a:t>4</a:t>
            </a:r>
            <a:r>
              <a:rPr lang="en-GB" dirty="0"/>
              <a:t>,</a:t>
            </a:r>
          </a:p>
          <a:p>
            <a:r>
              <a:rPr lang="en-GB" dirty="0"/>
              <a:t>• Number of iterations with no improvement – </a:t>
            </a:r>
            <a:r>
              <a:rPr lang="sr-Latn-RS" dirty="0"/>
              <a:t>1000</a:t>
            </a:r>
            <a:r>
              <a:rPr lang="en-GB" dirty="0"/>
              <a:t>.</a:t>
            </a:r>
            <a:endParaRPr lang="sr-Latn-RS" dirty="0"/>
          </a:p>
          <a:p>
            <a:endParaRPr lang="sr-Latn-RS" dirty="0"/>
          </a:p>
        </p:txBody>
      </p:sp>
    </p:spTree>
    <p:extLst>
      <p:ext uri="{BB962C8B-B14F-4D97-AF65-F5344CB8AC3E}">
        <p14:creationId xmlns:p14="http://schemas.microsoft.com/office/powerpoint/2010/main" val="11067438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1121</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Generisanje šahovskih puzli </vt:lpstr>
      <vt:lpstr>Uvod</vt:lpstr>
      <vt:lpstr>Implementacija</vt:lpstr>
      <vt:lpstr>Fitnes funkcija</vt:lpstr>
      <vt:lpstr>Klasifikacioni modeli</vt:lpstr>
      <vt:lpstr>Rezultati prvog modela</vt:lpstr>
      <vt:lpstr>Rezultati drugog modela</vt:lpstr>
      <vt:lpstr>Upoređivanje dva modela</vt:lpstr>
      <vt:lpstr>Upoređivanje modela u genetskom algoritmu</vt:lpstr>
      <vt:lpstr>Rezultati prvog testa</vt:lpstr>
      <vt:lpstr>Rezultati drugog testa</vt:lpstr>
      <vt:lpstr>PowerPoint Presentation</vt:lpstr>
      <vt:lpstr>Kvalitet dobijenih puzli</vt:lpstr>
      <vt:lpstr>LR puzla</vt:lpstr>
      <vt:lpstr>LR puzla</vt:lpstr>
      <vt:lpstr>DT puzla</vt:lpstr>
      <vt:lpstr>DT puzla</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Andjelija Vasiljevic</dc:creator>
  <cp:lastModifiedBy>Andjelija Vasiljevic</cp:lastModifiedBy>
  <cp:revision>303</cp:revision>
  <dcterms:created xsi:type="dcterms:W3CDTF">2023-06-28T13:13:17Z</dcterms:created>
  <dcterms:modified xsi:type="dcterms:W3CDTF">2023-06-28T16:36:56Z</dcterms:modified>
</cp:coreProperties>
</file>