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A7B2E71-BCE6-46DC-9B4A-FA36609A3FC1}">
  <a:tblStyle styleId="{AA7B2E71-BCE6-46DC-9B4A-FA36609A3F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-US" sz="1100" u="none" cap="none" strike="noStrike"/>
              <a:t>Woot Math content is organized and presented to students and teachers as books – currently 23 books (fractions, decimals, ratios, and rational numbers).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-US" sz="1100" u="none" cap="none" strike="noStrike"/>
              <a:t>Across the books, a total of a few hundred lessons are organized into a STANDARD progression. 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/>
              <a:t>These are augmented by supplemental content in the form of additional lessons and just-in-time help for students who need it.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-US" sz="1100" u="none" cap="none" strike="noStrike"/>
              <a:t>The system is adaptive, but adapts around a fixed core of content.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-US" sz="1100" u="none" cap="none" strike="noStrike"/>
              <a:t>Each lesson contains multiple instructional videos and problem sets. 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-US" sz="1100" u="none" cap="none" strike="noStrike"/>
              <a:t>Some students may see less of the content because of adaptive acceleration.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-69850" lvl="0" marL="0" marR="0" rtl="0" algn="l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-US" sz="1100" u="none" cap="none" strike="noStrike"/>
              <a:t>The lessons and problem sets are labeled with expert data.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-US" sz="1100" u="none" cap="none" strike="noStrike"/>
              <a:t>In particular, the content is labeled with Common Core State Standards tags.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-US" sz="1100" u="none" cap="none" strike="noStrike"/>
              <a:t>These are a hierarchical organization of all K-12 mathematics content like the example shown here. 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-69850" lvl="0" marL="0" marR="0" rtl="0" algn="l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</a:rPr>
              <a:t>{'ccssm': 'CCSS.Math.3.NF.A.1', 'untouched': False, 'qual_id': '1zsCldT4p8.set2.JiTh5Wk0bD', 'time_spent': 31732, 'correct': False, 'ts': 1473782027923.0, 'task_id': '1zsCldT4p8.set2', 'second_try': False}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wrap="square" tIns="1219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6631900"/>
            <a:ext cx="12199500" cy="225900"/>
          </a:xfrm>
          <a:prstGeom prst="rect">
            <a:avLst/>
          </a:prstGeom>
          <a:solidFill>
            <a:srgbClr val="F47322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43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143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016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16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16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016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016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016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016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16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16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016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016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016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wrap="square" tIns="1219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1016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016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16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16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016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016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016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wrap="square" tIns="1219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/>
          <a:lstStyle>
            <a:lvl1pPr indent="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43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143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43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143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wrap="square" tIns="1219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b="0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1524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43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143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6631900"/>
            <a:ext cx="12199500" cy="225900"/>
          </a:xfrm>
          <a:prstGeom prst="rect">
            <a:avLst/>
          </a:prstGeom>
          <a:solidFill>
            <a:srgbClr val="F47322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43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143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25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5080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</a:pPr>
            <a:r>
              <a:rPr lang="en-US" sz="6000"/>
              <a:t>Knowledge Tracing on Fractions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/>
              <a:t>Akshit Arora &amp; Shirly Montero-Quesada 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76991">
            <a:off x="9536426" y="985199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73394">
            <a:off x="481867" y="816987"/>
            <a:ext cx="2331867" cy="233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Accuracy - AUC</a:t>
            </a:r>
          </a:p>
        </p:txBody>
      </p:sp>
      <p:graphicFrame>
        <p:nvGraphicFramePr>
          <p:cNvPr id="321" name="Shape 321"/>
          <p:cNvGraphicFramePr/>
          <p:nvPr/>
        </p:nvGraphicFramePr>
        <p:xfrm>
          <a:off x="952500" y="22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{AA7B2E71-BCE6-46DC-9B4A-FA36609A3FC1}</a:tableStyleId>
              </a:tblPr>
              <a:tblGrid>
                <a:gridCol w="2391750"/>
                <a:gridCol w="1671775"/>
                <a:gridCol w="3111750"/>
                <a:gridCol w="3111750"/>
              </a:tblGrid>
              <a:tr h="972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Stupid predictor (frequency of correctness)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DKT - RNN</a:t>
                      </a:r>
                    </a:p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MomentumOptimizer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DKT -</a:t>
                      </a:r>
                      <a:r>
                        <a:rPr lang="en-US" sz="2000"/>
                        <a:t>LSTM 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Adagrad</a:t>
                      </a:r>
                      <a:r>
                        <a:rPr lang="en-US" sz="2000"/>
                        <a:t>Optimizer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question level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0.564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0.625 (0.117)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0.655 (0.049)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CCSSM label level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0.621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0.994 (0.009)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0.997 (0.002)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6D9EE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22" name="Shape 322"/>
          <p:cNvSpPr/>
          <p:nvPr/>
        </p:nvSpPr>
        <p:spPr>
          <a:xfrm>
            <a:off x="5016025" y="1845100"/>
            <a:ext cx="6223500" cy="428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850" y="1894087"/>
            <a:ext cx="5857850" cy="41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More to do...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other techniques e.g. dropout, mini-batching and architectures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cross validation (didn't have time)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we </a:t>
            </a:r>
            <a:r>
              <a:rPr lang="en-US" sz="2400"/>
              <a:t>assumed a closed set, 1-hot not pragmatic -&gt; compressed sensing for larger dimensions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if set not closed (unannotated problems - new labels?)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more features (e.g time stamp, time duration, how the learner models the answer)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Thank you!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35560" lvl="0" marL="91440">
              <a:spcBef>
                <a:spcPts val="0"/>
              </a:spcBef>
              <a:buNone/>
            </a:pPr>
            <a:r>
              <a:rPr lang="en-US" sz="2400"/>
              <a:t>Mike Mozer</a:t>
            </a:r>
          </a:p>
          <a:p>
            <a:pPr indent="35560" lvl="0" marL="91440">
              <a:spcBef>
                <a:spcPts val="0"/>
              </a:spcBef>
              <a:buNone/>
            </a:pPr>
            <a:r>
              <a:rPr lang="en-US" sz="2400"/>
              <a:t>Mohammad Khajah</a:t>
            </a:r>
          </a:p>
          <a:p>
            <a:pPr indent="35560" lvl="0" marL="91440">
              <a:spcBef>
                <a:spcPts val="0"/>
              </a:spcBef>
              <a:buNone/>
            </a:pPr>
            <a:r>
              <a:rPr lang="en-US" sz="2400"/>
              <a:t>Sean Kelly</a:t>
            </a:r>
          </a:p>
          <a:p>
            <a:pPr indent="35560" lvl="0" marL="91440">
              <a:spcBef>
                <a:spcPts val="0"/>
              </a:spcBef>
              <a:buNone/>
            </a:pPr>
            <a:r>
              <a:rPr lang="en-US" sz="2400"/>
              <a:t>Brent Milne</a:t>
            </a:r>
          </a:p>
          <a:p>
            <a:pPr indent="35560" lvl="0" marL="91440">
              <a:spcBef>
                <a:spcPts val="0"/>
              </a:spcBef>
              <a:buNone/>
            </a:pPr>
            <a:r>
              <a:rPr lang="en-US" sz="2400"/>
              <a:t>Adam Holt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Instructional Design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925" y="1903250"/>
            <a:ext cx="3908251" cy="390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2022725" y="4814302"/>
            <a:ext cx="1994275" cy="637950"/>
          </a:xfrm>
          <a:custGeom>
            <a:pathLst>
              <a:path extrusionOk="0" h="25518" w="79771">
                <a:moveTo>
                  <a:pt x="0" y="22690"/>
                </a:moveTo>
                <a:cubicBezTo>
                  <a:pt x="5751" y="18918"/>
                  <a:pt x="21215" y="-412"/>
                  <a:pt x="34511" y="59"/>
                </a:cubicBezTo>
                <a:cubicBezTo>
                  <a:pt x="47806" y="530"/>
                  <a:pt x="72227" y="21274"/>
                  <a:pt x="79771" y="255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59" name="Shape 159"/>
          <p:cNvSpPr txBox="1"/>
          <p:nvPr/>
        </p:nvSpPr>
        <p:spPr>
          <a:xfrm>
            <a:off x="2305500" y="5310825"/>
            <a:ext cx="17115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/>
              <a:t>knowledge state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Deep Knowledge Tracing- Piech et al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8" y="2157413"/>
            <a:ext cx="1178242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946175" y="5664425"/>
            <a:ext cx="81468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C. Piech, J. Bassen, J. Huang, S. Ganguli, M. Sahami, L. J. Guibas, and J. Sohl-Dickstein. Deep knowledge tracing. In C. Cortes, N. D. Lawrence, D. D. Lee, M. Sugiyama, and R. Garnett, eds., </a:t>
            </a:r>
            <a:r>
              <a:rPr i="1" lang="en-US" sz="1000">
                <a:solidFill>
                  <a:schemeClr val="dk1"/>
                </a:solidFill>
              </a:rPr>
              <a:t>Advances in Neural Information Processing Systems 28</a:t>
            </a:r>
            <a:r>
              <a:rPr lang="en-US" sz="1000">
                <a:solidFill>
                  <a:schemeClr val="dk1"/>
                </a:solidFill>
              </a:rPr>
              <a:t>, pp. 505–513. Curran Associates, Inc., 2015.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38" y="1737400"/>
            <a:ext cx="6410325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3960325" y="5763425"/>
            <a:ext cx="81468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C. Piech, J. Bassen, J. Huang, S. Ganguli, M. Sahami, L. J. Guibas, and J. Sohl-Dickstein. Deep knowledge tracing. In C. Cortes, N. D. Lawrence, D. D. Lee, M. Sugiyama, and R. Garnett, eds., </a:t>
            </a:r>
            <a:r>
              <a:rPr i="1" lang="en-US" sz="1000">
                <a:solidFill>
                  <a:schemeClr val="dk1"/>
                </a:solidFill>
              </a:rPr>
              <a:t>Advances in Neural Information Processing Systems 28</a:t>
            </a:r>
            <a:r>
              <a:rPr lang="en-US" sz="1000">
                <a:solidFill>
                  <a:schemeClr val="dk1"/>
                </a:solidFill>
              </a:rPr>
              <a:t>, pp. 505–513. Curran Associates, Inc., 2015. 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DKT - RNN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Wootmath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Boulder startup, founded 2013; funding from the NSF, the US Dept. of Ed, and Foundry Group (VC) </a:t>
            </a:r>
          </a:p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instructional software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 is to enable all students to master fractions and related concepts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~1M Student Sessions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2016-17 school year</a:t>
            </a:r>
          </a:p>
          <a:p>
            <a:pPr indent="-6985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~50k students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grades 3-6</a:t>
            </a:r>
          </a:p>
          <a:p>
            <a:pPr indent="-6985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indent="-6985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indent="-6985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indent="-6985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			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0" y="128300"/>
            <a:ext cx="13335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191000" y="35306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Shape 186"/>
          <p:cNvCxnSpPr>
            <a:stCxn id="185" idx="6"/>
          </p:cNvCxnSpPr>
          <p:nvPr/>
        </p:nvCxnSpPr>
        <p:spPr>
          <a:xfrm flipH="1" rot="10800000">
            <a:off x="4602600" y="37091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7" name="Shape 187"/>
          <p:cNvSpPr/>
          <p:nvPr/>
        </p:nvSpPr>
        <p:spPr>
          <a:xfrm>
            <a:off x="5103492" y="35306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Shape 188"/>
          <p:cNvCxnSpPr>
            <a:stCxn id="187" idx="6"/>
          </p:cNvCxnSpPr>
          <p:nvPr/>
        </p:nvCxnSpPr>
        <p:spPr>
          <a:xfrm flipH="1" rot="10800000">
            <a:off x="5515092" y="37091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9" name="Shape 189"/>
          <p:cNvSpPr/>
          <p:nvPr/>
        </p:nvSpPr>
        <p:spPr>
          <a:xfrm>
            <a:off x="6033877" y="35306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Shape 190"/>
          <p:cNvCxnSpPr>
            <a:stCxn id="189" idx="6"/>
          </p:cNvCxnSpPr>
          <p:nvPr/>
        </p:nvCxnSpPr>
        <p:spPr>
          <a:xfrm flipH="1" rot="10800000">
            <a:off x="6445477" y="37091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91" name="Shape 191"/>
          <p:cNvSpPr/>
          <p:nvPr/>
        </p:nvSpPr>
        <p:spPr>
          <a:xfrm>
            <a:off x="6964261" y="35306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Shape 192"/>
          <p:cNvCxnSpPr>
            <a:stCxn id="191" idx="6"/>
          </p:cNvCxnSpPr>
          <p:nvPr/>
        </p:nvCxnSpPr>
        <p:spPr>
          <a:xfrm flipH="1" rot="10800000">
            <a:off x="7375861" y="37091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93" name="Shape 193"/>
          <p:cNvSpPr/>
          <p:nvPr/>
        </p:nvSpPr>
        <p:spPr>
          <a:xfrm>
            <a:off x="6964261" y="4156831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Shape 194"/>
          <p:cNvCxnSpPr>
            <a:stCxn id="191" idx="3"/>
            <a:endCxn id="193" idx="2"/>
          </p:cNvCxnSpPr>
          <p:nvPr/>
        </p:nvCxnSpPr>
        <p:spPr>
          <a:xfrm rot="5400000">
            <a:off x="6747639" y="4067795"/>
            <a:ext cx="493500" cy="60300"/>
          </a:xfrm>
          <a:prstGeom prst="curvedConnector4">
            <a:avLst>
              <a:gd fmla="val 36532" name="adj1"/>
              <a:gd fmla="val 625459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195" name="Shape 195"/>
          <p:cNvCxnSpPr>
            <a:stCxn id="193" idx="6"/>
            <a:endCxn id="191" idx="5"/>
          </p:cNvCxnSpPr>
          <p:nvPr/>
        </p:nvCxnSpPr>
        <p:spPr>
          <a:xfrm rot="10800000">
            <a:off x="7315561" y="3851131"/>
            <a:ext cx="60300" cy="493500"/>
          </a:xfrm>
          <a:prstGeom prst="curvedConnector4">
            <a:avLst>
              <a:gd fmla="val -525662" name="adj1"/>
              <a:gd fmla="val 63435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196" name="Shape 196"/>
          <p:cNvSpPr/>
          <p:nvPr/>
        </p:nvSpPr>
        <p:spPr>
          <a:xfrm>
            <a:off x="7894647" y="35306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8395623" y="4156831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9317061" y="4138939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Shape 199"/>
          <p:cNvCxnSpPr/>
          <p:nvPr/>
        </p:nvCxnSpPr>
        <p:spPr>
          <a:xfrm flipH="1" rot="10800000">
            <a:off x="8806997" y="4326524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0" name="Shape 200"/>
          <p:cNvCxnSpPr>
            <a:stCxn id="196" idx="4"/>
            <a:endCxn id="197" idx="2"/>
          </p:cNvCxnSpPr>
          <p:nvPr/>
        </p:nvCxnSpPr>
        <p:spPr>
          <a:xfrm flipH="1" rot="-5400000">
            <a:off x="8028897" y="3977750"/>
            <a:ext cx="438300" cy="295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201" name="Shape 201"/>
          <p:cNvSpPr/>
          <p:nvPr/>
        </p:nvSpPr>
        <p:spPr>
          <a:xfrm>
            <a:off x="9970119" y="35306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Shape 202"/>
          <p:cNvCxnSpPr>
            <a:endCxn id="201" idx="2"/>
          </p:cNvCxnSpPr>
          <p:nvPr/>
        </p:nvCxnSpPr>
        <p:spPr>
          <a:xfrm>
            <a:off x="8333019" y="3718400"/>
            <a:ext cx="163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3" name="Shape 203"/>
          <p:cNvCxnSpPr>
            <a:stCxn id="198" idx="6"/>
            <a:endCxn id="201" idx="4"/>
          </p:cNvCxnSpPr>
          <p:nvPr/>
        </p:nvCxnSpPr>
        <p:spPr>
          <a:xfrm flipH="1" rot="10800000">
            <a:off x="9728661" y="3906139"/>
            <a:ext cx="447300" cy="420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04" name="Shape 204"/>
          <p:cNvCxnSpPr/>
          <p:nvPr/>
        </p:nvCxnSpPr>
        <p:spPr>
          <a:xfrm flipH="1" rot="10800000">
            <a:off x="10889495" y="370924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05" name="Shape 205"/>
          <p:cNvSpPr/>
          <p:nvPr/>
        </p:nvSpPr>
        <p:spPr>
          <a:xfrm>
            <a:off x="11399557" y="35306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Shape 206"/>
          <p:cNvCxnSpPr>
            <a:stCxn id="201" idx="6"/>
          </p:cNvCxnSpPr>
          <p:nvPr/>
        </p:nvCxnSpPr>
        <p:spPr>
          <a:xfrm>
            <a:off x="10381719" y="3718400"/>
            <a:ext cx="5655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7" name="Shape 207"/>
          <p:cNvSpPr/>
          <p:nvPr/>
        </p:nvSpPr>
        <p:spPr>
          <a:xfrm>
            <a:off x="4051300" y="3467100"/>
            <a:ext cx="8039100" cy="1168500"/>
          </a:xfrm>
          <a:prstGeom prst="rect">
            <a:avLst/>
          </a:pr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P-New-6th-Grade-Content.png" id="208" name="Shape 208"/>
          <p:cNvPicPr preferRelativeResize="0"/>
          <p:nvPr/>
        </p:nvPicPr>
        <p:blipFill rotWithShape="1">
          <a:blip r:embed="rId3">
            <a:alphaModFix/>
          </a:blip>
          <a:srcRect b="0" l="26554" r="45924" t="0"/>
          <a:stretch/>
        </p:blipFill>
        <p:spPr>
          <a:xfrm>
            <a:off x="2552700" y="127000"/>
            <a:ext cx="1320799" cy="633623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4191000" y="10160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Shape 210"/>
          <p:cNvCxnSpPr>
            <a:stCxn id="209" idx="6"/>
          </p:cNvCxnSpPr>
          <p:nvPr/>
        </p:nvCxnSpPr>
        <p:spPr>
          <a:xfrm flipH="1" rot="10800000">
            <a:off x="4602600" y="11945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1" name="Shape 211"/>
          <p:cNvSpPr/>
          <p:nvPr/>
        </p:nvSpPr>
        <p:spPr>
          <a:xfrm>
            <a:off x="5103492" y="10160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Shape 212"/>
          <p:cNvCxnSpPr>
            <a:stCxn id="211" idx="6"/>
          </p:cNvCxnSpPr>
          <p:nvPr/>
        </p:nvCxnSpPr>
        <p:spPr>
          <a:xfrm flipH="1" rot="10800000">
            <a:off x="5515092" y="11945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3" name="Shape 213"/>
          <p:cNvSpPr/>
          <p:nvPr/>
        </p:nvSpPr>
        <p:spPr>
          <a:xfrm>
            <a:off x="6033877" y="10160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Shape 214"/>
          <p:cNvCxnSpPr>
            <a:stCxn id="213" idx="6"/>
          </p:cNvCxnSpPr>
          <p:nvPr/>
        </p:nvCxnSpPr>
        <p:spPr>
          <a:xfrm flipH="1" rot="10800000">
            <a:off x="6445477" y="11945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5" name="Shape 215"/>
          <p:cNvSpPr/>
          <p:nvPr/>
        </p:nvSpPr>
        <p:spPr>
          <a:xfrm>
            <a:off x="6964261" y="10160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Shape 216"/>
          <p:cNvCxnSpPr>
            <a:stCxn id="215" idx="6"/>
          </p:cNvCxnSpPr>
          <p:nvPr/>
        </p:nvCxnSpPr>
        <p:spPr>
          <a:xfrm flipH="1" rot="10800000">
            <a:off x="7375861" y="11945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7" name="Shape 217"/>
          <p:cNvSpPr/>
          <p:nvPr/>
        </p:nvSpPr>
        <p:spPr>
          <a:xfrm>
            <a:off x="6964261" y="1642231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Shape 218"/>
          <p:cNvCxnSpPr>
            <a:stCxn id="215" idx="3"/>
            <a:endCxn id="217" idx="2"/>
          </p:cNvCxnSpPr>
          <p:nvPr/>
        </p:nvCxnSpPr>
        <p:spPr>
          <a:xfrm rot="5400000">
            <a:off x="6747639" y="1553195"/>
            <a:ext cx="493500" cy="60300"/>
          </a:xfrm>
          <a:prstGeom prst="curvedConnector4">
            <a:avLst>
              <a:gd fmla="val 20211" name="adj1"/>
              <a:gd fmla="val 411439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19" name="Shape 219"/>
          <p:cNvCxnSpPr>
            <a:stCxn id="217" idx="6"/>
            <a:endCxn id="215" idx="5"/>
          </p:cNvCxnSpPr>
          <p:nvPr/>
        </p:nvCxnSpPr>
        <p:spPr>
          <a:xfrm rot="10800000">
            <a:off x="7315561" y="1336531"/>
            <a:ext cx="60300" cy="493500"/>
          </a:xfrm>
          <a:prstGeom prst="curvedConnector4">
            <a:avLst>
              <a:gd fmla="val -207944" name="adj1"/>
              <a:gd fmla="val 63500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220" name="Shape 220"/>
          <p:cNvSpPr/>
          <p:nvPr/>
        </p:nvSpPr>
        <p:spPr>
          <a:xfrm>
            <a:off x="7894647" y="10160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395623" y="1642231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317061" y="1624339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Shape 223"/>
          <p:cNvCxnSpPr/>
          <p:nvPr/>
        </p:nvCxnSpPr>
        <p:spPr>
          <a:xfrm flipH="1" rot="10800000">
            <a:off x="8806997" y="1811924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24" name="Shape 224"/>
          <p:cNvCxnSpPr>
            <a:stCxn id="220" idx="4"/>
            <a:endCxn id="221" idx="2"/>
          </p:cNvCxnSpPr>
          <p:nvPr/>
        </p:nvCxnSpPr>
        <p:spPr>
          <a:xfrm flipH="1" rot="-5400000">
            <a:off x="8028897" y="1463150"/>
            <a:ext cx="438300" cy="295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225" name="Shape 225"/>
          <p:cNvSpPr/>
          <p:nvPr/>
        </p:nvSpPr>
        <p:spPr>
          <a:xfrm>
            <a:off x="9970119" y="10160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Shape 226"/>
          <p:cNvCxnSpPr>
            <a:endCxn id="225" idx="2"/>
          </p:cNvCxnSpPr>
          <p:nvPr/>
        </p:nvCxnSpPr>
        <p:spPr>
          <a:xfrm>
            <a:off x="8333019" y="1203800"/>
            <a:ext cx="163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27" name="Shape 227"/>
          <p:cNvCxnSpPr>
            <a:stCxn id="222" idx="6"/>
            <a:endCxn id="225" idx="4"/>
          </p:cNvCxnSpPr>
          <p:nvPr/>
        </p:nvCxnSpPr>
        <p:spPr>
          <a:xfrm flipH="1" rot="10800000">
            <a:off x="9728661" y="1391539"/>
            <a:ext cx="447300" cy="420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10889495" y="119464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29" name="Shape 229"/>
          <p:cNvSpPr/>
          <p:nvPr/>
        </p:nvSpPr>
        <p:spPr>
          <a:xfrm>
            <a:off x="11399557" y="10160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987667" y="412700"/>
            <a:ext cx="82044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Each Book has an ordered, main sequence of Lessons </a:t>
            </a:r>
          </a:p>
        </p:txBody>
      </p:sp>
      <p:cxnSp>
        <p:nvCxnSpPr>
          <p:cNvPr id="231" name="Shape 231"/>
          <p:cNvCxnSpPr>
            <a:stCxn id="225" idx="6"/>
          </p:cNvCxnSpPr>
          <p:nvPr/>
        </p:nvCxnSpPr>
        <p:spPr>
          <a:xfrm>
            <a:off x="10381719" y="1203800"/>
            <a:ext cx="5655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2" name="Shape 232"/>
          <p:cNvSpPr txBox="1"/>
          <p:nvPr>
            <p:ph idx="1" type="body"/>
          </p:nvPr>
        </p:nvSpPr>
        <p:spPr>
          <a:xfrm>
            <a:off x="6751033" y="2237767"/>
            <a:ext cx="1971300" cy="950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Just-in-time</a:t>
            </a:r>
            <a:br>
              <a:rPr b="0" i="0" lang="en-US" sz="2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help</a:t>
            </a:r>
          </a:p>
          <a:p>
            <a:pPr indent="-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051300" y="1421133"/>
            <a:ext cx="2699700" cy="1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which may get adaptively augmented </a:t>
            </a:r>
          </a:p>
        </p:txBody>
      </p:sp>
      <p:cxnSp>
        <p:nvCxnSpPr>
          <p:cNvPr id="234" name="Shape 234"/>
          <p:cNvCxnSpPr>
            <a:stCxn id="217" idx="4"/>
            <a:endCxn id="232" idx="0"/>
          </p:cNvCxnSpPr>
          <p:nvPr/>
        </p:nvCxnSpPr>
        <p:spPr>
          <a:xfrm flipH="1" rot="-5400000">
            <a:off x="7343461" y="1844431"/>
            <a:ext cx="219900" cy="5667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Shape 235"/>
          <p:cNvSpPr txBox="1"/>
          <p:nvPr>
            <p:ph idx="1" type="body"/>
          </p:nvPr>
        </p:nvSpPr>
        <p:spPr>
          <a:xfrm>
            <a:off x="9347200" y="2237767"/>
            <a:ext cx="2451300" cy="950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Supplementary lessons</a:t>
            </a:r>
          </a:p>
          <a:p>
            <a:pPr indent="-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Shape 236"/>
          <p:cNvCxnSpPr>
            <a:stCxn id="221" idx="4"/>
            <a:endCxn id="235" idx="0"/>
          </p:cNvCxnSpPr>
          <p:nvPr/>
        </p:nvCxnSpPr>
        <p:spPr>
          <a:xfrm flipH="1" rot="-5400000">
            <a:off x="9477123" y="1142131"/>
            <a:ext cx="219900" cy="19713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Shape 237"/>
          <p:cNvCxnSpPr>
            <a:stCxn id="222" idx="4"/>
            <a:endCxn id="235" idx="0"/>
          </p:cNvCxnSpPr>
          <p:nvPr/>
        </p:nvCxnSpPr>
        <p:spPr>
          <a:xfrm flipH="1" rot="-5400000">
            <a:off x="9928911" y="1593889"/>
            <a:ext cx="237900" cy="1050000"/>
          </a:xfrm>
          <a:prstGeom prst="curved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Shape 238"/>
          <p:cNvSpPr txBox="1"/>
          <p:nvPr>
            <p:ph idx="1" type="body"/>
          </p:nvPr>
        </p:nvSpPr>
        <p:spPr>
          <a:xfrm>
            <a:off x="126867" y="209500"/>
            <a:ext cx="2531700" cy="5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Content is organized into “Books.” </a:t>
            </a:r>
            <a:br>
              <a:rPr b="0" i="0" lang="en-US" sz="2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Books are units of study. </a:t>
            </a:r>
          </a:p>
          <a:p>
            <a:pPr indent="-15240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191000" y="52578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Shape 240"/>
          <p:cNvCxnSpPr>
            <a:stCxn id="239" idx="6"/>
          </p:cNvCxnSpPr>
          <p:nvPr/>
        </p:nvCxnSpPr>
        <p:spPr>
          <a:xfrm flipH="1" rot="10800000">
            <a:off x="4602600" y="54363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1" name="Shape 241"/>
          <p:cNvSpPr/>
          <p:nvPr/>
        </p:nvSpPr>
        <p:spPr>
          <a:xfrm>
            <a:off x="5103492" y="52578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Shape 242"/>
          <p:cNvCxnSpPr>
            <a:stCxn id="241" idx="6"/>
          </p:cNvCxnSpPr>
          <p:nvPr/>
        </p:nvCxnSpPr>
        <p:spPr>
          <a:xfrm flipH="1" rot="10800000">
            <a:off x="5515092" y="54363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3" name="Shape 243"/>
          <p:cNvSpPr/>
          <p:nvPr/>
        </p:nvSpPr>
        <p:spPr>
          <a:xfrm>
            <a:off x="6033877" y="52578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Shape 244"/>
          <p:cNvCxnSpPr>
            <a:stCxn id="243" idx="6"/>
          </p:cNvCxnSpPr>
          <p:nvPr/>
        </p:nvCxnSpPr>
        <p:spPr>
          <a:xfrm flipH="1" rot="10800000">
            <a:off x="6445477" y="54363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5" name="Shape 245"/>
          <p:cNvSpPr/>
          <p:nvPr/>
        </p:nvSpPr>
        <p:spPr>
          <a:xfrm>
            <a:off x="6964261" y="52578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Shape 246"/>
          <p:cNvCxnSpPr>
            <a:stCxn id="245" idx="6"/>
          </p:cNvCxnSpPr>
          <p:nvPr/>
        </p:nvCxnSpPr>
        <p:spPr>
          <a:xfrm flipH="1" rot="10800000">
            <a:off x="7375861" y="54363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7" name="Shape 247"/>
          <p:cNvSpPr/>
          <p:nvPr/>
        </p:nvSpPr>
        <p:spPr>
          <a:xfrm>
            <a:off x="6964261" y="5884031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Shape 248"/>
          <p:cNvCxnSpPr>
            <a:stCxn id="245" idx="3"/>
            <a:endCxn id="247" idx="2"/>
          </p:cNvCxnSpPr>
          <p:nvPr/>
        </p:nvCxnSpPr>
        <p:spPr>
          <a:xfrm rot="5400000">
            <a:off x="6747639" y="5794995"/>
            <a:ext cx="493500" cy="60300"/>
          </a:xfrm>
          <a:prstGeom prst="curvedConnector4">
            <a:avLst>
              <a:gd fmla="val 36532" name="adj1"/>
              <a:gd fmla="val 625459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49" name="Shape 249"/>
          <p:cNvCxnSpPr>
            <a:stCxn id="247" idx="6"/>
            <a:endCxn id="245" idx="5"/>
          </p:cNvCxnSpPr>
          <p:nvPr/>
        </p:nvCxnSpPr>
        <p:spPr>
          <a:xfrm rot="10800000">
            <a:off x="7315561" y="5578331"/>
            <a:ext cx="60300" cy="493500"/>
          </a:xfrm>
          <a:prstGeom prst="curvedConnector4">
            <a:avLst>
              <a:gd fmla="val -525662" name="adj1"/>
              <a:gd fmla="val 63435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250" name="Shape 250"/>
          <p:cNvSpPr/>
          <p:nvPr/>
        </p:nvSpPr>
        <p:spPr>
          <a:xfrm>
            <a:off x="7894647" y="52578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395623" y="5884031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9317061" y="5866139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Shape 253"/>
          <p:cNvCxnSpPr/>
          <p:nvPr/>
        </p:nvCxnSpPr>
        <p:spPr>
          <a:xfrm flipH="1" rot="10800000">
            <a:off x="8806997" y="6053724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4" name="Shape 254"/>
          <p:cNvCxnSpPr>
            <a:stCxn id="250" idx="4"/>
            <a:endCxn id="251" idx="2"/>
          </p:cNvCxnSpPr>
          <p:nvPr/>
        </p:nvCxnSpPr>
        <p:spPr>
          <a:xfrm flipH="1" rot="-5400000">
            <a:off x="8028897" y="5704950"/>
            <a:ext cx="438300" cy="295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255" name="Shape 255"/>
          <p:cNvSpPr/>
          <p:nvPr/>
        </p:nvSpPr>
        <p:spPr>
          <a:xfrm>
            <a:off x="9970119" y="52578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Shape 256"/>
          <p:cNvCxnSpPr>
            <a:endCxn id="255" idx="2"/>
          </p:cNvCxnSpPr>
          <p:nvPr/>
        </p:nvCxnSpPr>
        <p:spPr>
          <a:xfrm>
            <a:off x="8333019" y="5445600"/>
            <a:ext cx="163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7" name="Shape 257"/>
          <p:cNvCxnSpPr>
            <a:stCxn id="252" idx="6"/>
            <a:endCxn id="255" idx="4"/>
          </p:cNvCxnSpPr>
          <p:nvPr/>
        </p:nvCxnSpPr>
        <p:spPr>
          <a:xfrm flipH="1" rot="10800000">
            <a:off x="9728661" y="5633339"/>
            <a:ext cx="447300" cy="420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58" name="Shape 258"/>
          <p:cNvCxnSpPr/>
          <p:nvPr/>
        </p:nvCxnSpPr>
        <p:spPr>
          <a:xfrm flipH="1" rot="10800000">
            <a:off x="10889495" y="543644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59" name="Shape 259"/>
          <p:cNvSpPr/>
          <p:nvPr/>
        </p:nvSpPr>
        <p:spPr>
          <a:xfrm>
            <a:off x="11399557" y="52578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Shape 260"/>
          <p:cNvCxnSpPr>
            <a:stCxn id="255" idx="6"/>
          </p:cNvCxnSpPr>
          <p:nvPr/>
        </p:nvCxnSpPr>
        <p:spPr>
          <a:xfrm>
            <a:off x="10381719" y="5445600"/>
            <a:ext cx="5655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1" name="Shape 261"/>
          <p:cNvSpPr/>
          <p:nvPr/>
        </p:nvSpPr>
        <p:spPr>
          <a:xfrm>
            <a:off x="4051300" y="5194300"/>
            <a:ext cx="8039100" cy="1168500"/>
          </a:xfrm>
          <a:prstGeom prst="rect">
            <a:avLst/>
          </a:pr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3862200" y="3113167"/>
            <a:ext cx="379500" cy="493500"/>
          </a:xfrm>
          <a:custGeom>
            <a:pathLst>
              <a:path extrusionOk="0" h="120000" w="120000">
                <a:moveTo>
                  <a:pt x="0" y="1358"/>
                </a:moveTo>
                <a:cubicBezTo>
                  <a:pt x="11034" y="3142"/>
                  <a:pt x="46201" y="-7615"/>
                  <a:pt x="66206" y="12144"/>
                </a:cubicBezTo>
                <a:cubicBezTo>
                  <a:pt x="86201" y="31903"/>
                  <a:pt x="111029" y="102024"/>
                  <a:pt x="120000" y="120000"/>
                </a:cubicBezTo>
              </a:path>
            </a:pathLst>
          </a:cu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3830200" y="4958368"/>
            <a:ext cx="411600" cy="375600"/>
          </a:xfrm>
          <a:custGeom>
            <a:pathLst>
              <a:path extrusionOk="0" h="120000" w="120000">
                <a:moveTo>
                  <a:pt x="0" y="1358"/>
                </a:moveTo>
                <a:cubicBezTo>
                  <a:pt x="11034" y="3142"/>
                  <a:pt x="46201" y="-7615"/>
                  <a:pt x="66206" y="12144"/>
                </a:cubicBezTo>
                <a:cubicBezTo>
                  <a:pt x="86201" y="31903"/>
                  <a:pt x="111029" y="102024"/>
                  <a:pt x="120000" y="120000"/>
                </a:cubicBezTo>
              </a:path>
            </a:pathLst>
          </a:cu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3830200" y="1016001"/>
            <a:ext cx="379500" cy="120300"/>
          </a:xfrm>
          <a:custGeom>
            <a:pathLst>
              <a:path extrusionOk="0" h="120000" w="120000">
                <a:moveTo>
                  <a:pt x="0" y="1358"/>
                </a:moveTo>
                <a:cubicBezTo>
                  <a:pt x="11034" y="3142"/>
                  <a:pt x="46201" y="-7615"/>
                  <a:pt x="66206" y="12144"/>
                </a:cubicBezTo>
                <a:cubicBezTo>
                  <a:pt x="86201" y="31903"/>
                  <a:pt x="111029" y="102024"/>
                  <a:pt x="120000" y="120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4099800" y="6463241"/>
            <a:ext cx="399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www.wootmath.com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4099800" y="6463241"/>
            <a:ext cx="399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www.wootmath.com</a:t>
            </a:r>
          </a:p>
        </p:txBody>
      </p:sp>
      <p:pic>
        <p:nvPicPr>
          <p:cNvPr descr="AP-New-6th-Grade-Content.png" id="271" name="Shape 271"/>
          <p:cNvPicPr preferRelativeResize="0"/>
          <p:nvPr/>
        </p:nvPicPr>
        <p:blipFill rotWithShape="1">
          <a:blip r:embed="rId3">
            <a:alphaModFix/>
          </a:blip>
          <a:srcRect b="34862" l="54867" r="3851" t="35473"/>
          <a:stretch/>
        </p:blipFill>
        <p:spPr>
          <a:xfrm>
            <a:off x="2387500" y="355600"/>
            <a:ext cx="1981301" cy="18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4432300" y="7239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Shape 273"/>
          <p:cNvCxnSpPr>
            <a:stCxn id="272" idx="6"/>
          </p:cNvCxnSpPr>
          <p:nvPr/>
        </p:nvCxnSpPr>
        <p:spPr>
          <a:xfrm flipH="1" rot="10800000">
            <a:off x="4843900" y="9024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74" name="Shape 274"/>
          <p:cNvSpPr/>
          <p:nvPr/>
        </p:nvSpPr>
        <p:spPr>
          <a:xfrm>
            <a:off x="5344792" y="7239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Shape 275"/>
          <p:cNvCxnSpPr>
            <a:stCxn id="274" idx="6"/>
          </p:cNvCxnSpPr>
          <p:nvPr/>
        </p:nvCxnSpPr>
        <p:spPr>
          <a:xfrm flipH="1" rot="10800000">
            <a:off x="5756392" y="9024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76" name="Shape 276"/>
          <p:cNvSpPr/>
          <p:nvPr/>
        </p:nvSpPr>
        <p:spPr>
          <a:xfrm>
            <a:off x="6275177" y="7239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Shape 277"/>
          <p:cNvCxnSpPr>
            <a:stCxn id="276" idx="6"/>
          </p:cNvCxnSpPr>
          <p:nvPr/>
        </p:nvCxnSpPr>
        <p:spPr>
          <a:xfrm flipH="1" rot="10800000">
            <a:off x="6686777" y="9024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78" name="Shape 278"/>
          <p:cNvSpPr/>
          <p:nvPr/>
        </p:nvSpPr>
        <p:spPr>
          <a:xfrm>
            <a:off x="7205561" y="7239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Shape 279"/>
          <p:cNvCxnSpPr>
            <a:stCxn id="278" idx="6"/>
          </p:cNvCxnSpPr>
          <p:nvPr/>
        </p:nvCxnSpPr>
        <p:spPr>
          <a:xfrm flipH="1" rot="10800000">
            <a:off x="7617161" y="90240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80" name="Shape 280"/>
          <p:cNvSpPr/>
          <p:nvPr/>
        </p:nvSpPr>
        <p:spPr>
          <a:xfrm>
            <a:off x="7205561" y="1350131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Shape 281"/>
          <p:cNvCxnSpPr>
            <a:stCxn id="278" idx="3"/>
            <a:endCxn id="280" idx="2"/>
          </p:cNvCxnSpPr>
          <p:nvPr/>
        </p:nvCxnSpPr>
        <p:spPr>
          <a:xfrm rot="5400000">
            <a:off x="6988939" y="1261095"/>
            <a:ext cx="493500" cy="60300"/>
          </a:xfrm>
          <a:prstGeom prst="curvedConnector4">
            <a:avLst>
              <a:gd fmla="val 36532" name="adj1"/>
              <a:gd fmla="val 625459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82" name="Shape 282"/>
          <p:cNvCxnSpPr>
            <a:stCxn id="280" idx="6"/>
            <a:endCxn id="278" idx="5"/>
          </p:cNvCxnSpPr>
          <p:nvPr/>
        </p:nvCxnSpPr>
        <p:spPr>
          <a:xfrm rot="10800000">
            <a:off x="7556861" y="1044431"/>
            <a:ext cx="60300" cy="493500"/>
          </a:xfrm>
          <a:prstGeom prst="curvedConnector4">
            <a:avLst>
              <a:gd fmla="val -525662" name="adj1"/>
              <a:gd fmla="val 63435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283" name="Shape 283"/>
          <p:cNvSpPr/>
          <p:nvPr/>
        </p:nvSpPr>
        <p:spPr>
          <a:xfrm>
            <a:off x="8135947" y="7239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8636923" y="1350131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9558361" y="1332239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Shape 286"/>
          <p:cNvCxnSpPr/>
          <p:nvPr/>
        </p:nvCxnSpPr>
        <p:spPr>
          <a:xfrm flipH="1" rot="10800000">
            <a:off x="9048297" y="1519824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87" name="Shape 287"/>
          <p:cNvCxnSpPr>
            <a:stCxn id="283" idx="4"/>
            <a:endCxn id="284" idx="2"/>
          </p:cNvCxnSpPr>
          <p:nvPr/>
        </p:nvCxnSpPr>
        <p:spPr>
          <a:xfrm flipH="1" rot="-5400000">
            <a:off x="8270197" y="1171050"/>
            <a:ext cx="438300" cy="295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288" name="Shape 288"/>
          <p:cNvSpPr/>
          <p:nvPr/>
        </p:nvSpPr>
        <p:spPr>
          <a:xfrm>
            <a:off x="10211419" y="7239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Shape 289"/>
          <p:cNvCxnSpPr>
            <a:endCxn id="288" idx="2"/>
          </p:cNvCxnSpPr>
          <p:nvPr/>
        </p:nvCxnSpPr>
        <p:spPr>
          <a:xfrm>
            <a:off x="8574319" y="911700"/>
            <a:ext cx="163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90" name="Shape 290"/>
          <p:cNvCxnSpPr>
            <a:stCxn id="285" idx="6"/>
            <a:endCxn id="288" idx="4"/>
          </p:cNvCxnSpPr>
          <p:nvPr/>
        </p:nvCxnSpPr>
        <p:spPr>
          <a:xfrm flipH="1" rot="10800000">
            <a:off x="9969961" y="1099439"/>
            <a:ext cx="447300" cy="420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91" name="Shape 291"/>
          <p:cNvCxnSpPr/>
          <p:nvPr/>
        </p:nvCxnSpPr>
        <p:spPr>
          <a:xfrm flipH="1" rot="10800000">
            <a:off x="11130795" y="902540"/>
            <a:ext cx="5187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2" name="Shape 292"/>
          <p:cNvSpPr/>
          <p:nvPr/>
        </p:nvSpPr>
        <p:spPr>
          <a:xfrm>
            <a:off x="11640857" y="723900"/>
            <a:ext cx="4116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Shape 293"/>
          <p:cNvCxnSpPr>
            <a:stCxn id="288" idx="6"/>
          </p:cNvCxnSpPr>
          <p:nvPr/>
        </p:nvCxnSpPr>
        <p:spPr>
          <a:xfrm>
            <a:off x="10623019" y="911700"/>
            <a:ext cx="5655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4" name="Shape 294"/>
          <p:cNvSpPr txBox="1"/>
          <p:nvPr>
            <p:ph idx="1" type="body"/>
          </p:nvPr>
        </p:nvSpPr>
        <p:spPr>
          <a:xfrm>
            <a:off x="177667" y="209500"/>
            <a:ext cx="2531700" cy="5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Lessons are labeled with identifiers referencing the </a:t>
            </a:r>
            <a:r>
              <a:rPr b="0" i="1" lang="en-US" sz="2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Common Core State Standards</a:t>
            </a:r>
          </a:p>
          <a:p>
            <a:pPr indent="-15240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762500" y="1735000"/>
            <a:ext cx="1740000" cy="54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“4.NF.3.a”</a:t>
            </a:r>
          </a:p>
          <a:p>
            <a:pPr indent="-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Shape 296"/>
          <p:cNvCxnSpPr>
            <a:stCxn id="280" idx="3"/>
            <a:endCxn id="295" idx="3"/>
          </p:cNvCxnSpPr>
          <p:nvPr/>
        </p:nvCxnSpPr>
        <p:spPr>
          <a:xfrm rot="5400000">
            <a:off x="6716239" y="1457125"/>
            <a:ext cx="336000" cy="76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7" name="Shape 297"/>
          <p:cNvGrpSpPr/>
          <p:nvPr/>
        </p:nvGrpSpPr>
        <p:grpSpPr>
          <a:xfrm>
            <a:off x="5753030" y="2451039"/>
            <a:ext cx="6309575" cy="4140064"/>
            <a:chOff x="2105025" y="1838325"/>
            <a:chExt cx="4732299" cy="3105125"/>
          </a:xfrm>
        </p:grpSpPr>
        <p:pic>
          <p:nvPicPr>
            <p:cNvPr id="298" name="Shape 298"/>
            <p:cNvPicPr preferRelativeResize="0"/>
            <p:nvPr/>
          </p:nvPicPr>
          <p:blipFill rotWithShape="1">
            <a:blip r:embed="rId4">
              <a:alphaModFix/>
            </a:blip>
            <a:srcRect b="0" l="1188" r="628" t="2534"/>
            <a:stretch/>
          </p:blipFill>
          <p:spPr>
            <a:xfrm>
              <a:off x="2105025" y="1838325"/>
              <a:ext cx="4732299" cy="310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Shape 299"/>
            <p:cNvSpPr/>
            <p:nvPr/>
          </p:nvSpPr>
          <p:spPr>
            <a:xfrm>
              <a:off x="2474250" y="4314825"/>
              <a:ext cx="221400" cy="219600"/>
            </a:xfrm>
            <a:prstGeom prst="ellipse">
              <a:avLst/>
            </a:prstGeom>
            <a:solidFill>
              <a:srgbClr val="ECEE9F">
                <a:alpha val="24310"/>
              </a:srgbClr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217075" y="4105275"/>
              <a:ext cx="221400" cy="219600"/>
            </a:xfrm>
            <a:prstGeom prst="ellipse">
              <a:avLst/>
            </a:prstGeom>
            <a:solidFill>
              <a:srgbClr val="ECEE9F">
                <a:alpha val="24310"/>
              </a:srgbClr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12065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1" name="Shape 301"/>
          <p:cNvCxnSpPr>
            <a:stCxn id="295" idx="1"/>
            <a:endCxn id="300" idx="2"/>
          </p:cNvCxnSpPr>
          <p:nvPr/>
        </p:nvCxnSpPr>
        <p:spPr>
          <a:xfrm>
            <a:off x="4762500" y="2006650"/>
            <a:ext cx="1140000" cy="3613200"/>
          </a:xfrm>
          <a:prstGeom prst="curvedConnector3">
            <a:avLst>
              <a:gd fmla="val -27851" name="adj1"/>
            </a:avLst>
          </a:prstGeom>
          <a:noFill/>
          <a:ln cap="flat" cmpd="sng" w="9525">
            <a:solidFill>
              <a:srgbClr val="FF696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Dataset and Input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097275" y="1845724"/>
            <a:ext cx="10058400" cy="430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10 most popular tasks</a:t>
            </a: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612 problems</a:t>
            </a: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4 labels</a:t>
            </a:r>
          </a:p>
          <a:p>
            <a:pPr indent="-381000" lvl="0" marL="914400" rtl="0">
              <a:spcBef>
                <a:spcPts val="0"/>
              </a:spcBef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1255 students (90% training set, 10% test set)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Encode "scaled" one-hot of length 612 +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"scaled" one-hot of length 4</a:t>
            </a: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1 if correct first try</a:t>
            </a: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0.6 is correct second try</a:t>
            </a:r>
          </a:p>
          <a:p>
            <a:pPr indent="-381000" lvl="0" marL="914400">
              <a:spcBef>
                <a:spcPts val="0"/>
              </a:spcBef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0.3 if incorrect</a:t>
            </a:r>
          </a:p>
          <a:p>
            <a:pPr indent="0" lvl="0" marL="91440">
              <a:spcBef>
                <a:spcPts val="0"/>
              </a:spcBef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Feed sequences (with padding)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Our RNNs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25" y="1737400"/>
            <a:ext cx="3278725" cy="445034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8950800" y="2693525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6391425" y="2678725"/>
            <a:ext cx="55995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/>
              <a:t>RNN</a:t>
            </a:r>
          </a:p>
          <a:p>
            <a:pPr indent="-381000" lvl="0" marL="9144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Vanilla RNN</a:t>
            </a:r>
          </a:p>
          <a:p>
            <a:pPr indent="-381000" lvl="0" marL="914400">
              <a:spcBef>
                <a:spcPts val="0"/>
              </a:spcBef>
              <a:buSzPts val="2400"/>
              <a:buChar char="●"/>
            </a:pPr>
            <a:r>
              <a:rPr lang="en-US" sz="2400"/>
              <a:t>LSTM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2400"/>
              <a:t>Optimizer</a:t>
            </a: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MomentumOptimizer</a:t>
            </a:r>
          </a:p>
          <a:p>
            <a:pPr indent="-381000" lvl="0" marL="914400">
              <a:spcBef>
                <a:spcPts val="0"/>
              </a:spcBef>
              <a:buSzPts val="2400"/>
              <a:buChar char="●"/>
            </a:pPr>
            <a:r>
              <a:rPr lang="en-US" sz="2400"/>
              <a:t>AdagradOptimizer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