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594" y="-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236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7236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6800" y="597600"/>
            <a:ext cx="9676800" cy="16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latin typeface="Open Sans"/>
                <a:ea typeface="Open Sans"/>
              </a:rPr>
              <a:t>Why Are  Nullable Types Introduced in Kotlin?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01400" y="3158280"/>
            <a:ext cx="6198480" cy="18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by Anton Zaviyalov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Open Sans"/>
                <a:ea typeface="Open Sans"/>
              </a:rPr>
              <a:t>info@skill-centric.com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5600" y="5216760"/>
            <a:ext cx="266004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© Skill Centric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5" name="Picture 78"/>
          <p:cNvPicPr/>
          <p:nvPr/>
        </p:nvPicPr>
        <p:blipFill>
          <a:blip r:embed="rId2"/>
          <a:stretch/>
        </p:blipFill>
        <p:spPr>
          <a:xfrm>
            <a:off x="7772400" y="3200400"/>
            <a:ext cx="1080000" cy="10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99360" y="530208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914400" y="1149840"/>
            <a:ext cx="2468880" cy="640080"/>
          </a:xfrm>
          <a:prstGeom prst="rect">
            <a:avLst/>
          </a:prstGeom>
          <a:solidFill>
            <a:srgbClr val="00A65D"/>
          </a:solidFill>
          <a:ln>
            <a:solidFill>
              <a:srgbClr val="1B75B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protected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3"/>
          <a:stretch/>
        </p:blipFill>
        <p:spPr>
          <a:xfrm>
            <a:off x="1569600" y="144360"/>
            <a:ext cx="991080" cy="991080"/>
          </a:xfrm>
          <a:prstGeom prst="rect">
            <a:avLst/>
          </a:prstGeom>
          <a:ln>
            <a:noFill/>
          </a:ln>
        </p:spPr>
      </p:pic>
      <p:graphicFrame>
        <p:nvGraphicFramePr>
          <p:cNvPr id="206" name="Table 2"/>
          <p:cNvGraphicFramePr/>
          <p:nvPr/>
        </p:nvGraphicFramePr>
        <p:xfrm>
          <a:off x="3515760" y="2777400"/>
          <a:ext cx="5075640" cy="14396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07" name="TextShape 3"/>
          <p:cNvSpPr txBox="1"/>
          <p:nvPr/>
        </p:nvSpPr>
        <p:spPr>
          <a:xfrm>
            <a:off x="3206880" y="2278440"/>
            <a:ext cx="310896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latin typeface="DejaVu Sans Mono"/>
              </a:rPr>
              <a:t>Subclass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4451760" y="2821320"/>
            <a:ext cx="646560" cy="646560"/>
          </a:xfrm>
          <a:prstGeom prst="rect">
            <a:avLst/>
          </a:prstGeom>
          <a:ln>
            <a:noFill/>
          </a:ln>
        </p:spPr>
      </p:pic>
      <p:pic>
        <p:nvPicPr>
          <p:cNvPr id="209" name="Picture 208"/>
          <p:cNvPicPr/>
          <p:nvPr/>
        </p:nvPicPr>
        <p:blipFill>
          <a:blip r:embed="rId4"/>
          <a:stretch/>
        </p:blipFill>
        <p:spPr>
          <a:xfrm>
            <a:off x="6971760" y="2785320"/>
            <a:ext cx="646560" cy="646560"/>
          </a:xfrm>
          <a:prstGeom prst="rect">
            <a:avLst/>
          </a:prstGeom>
          <a:ln>
            <a:noFill/>
          </a:ln>
        </p:spPr>
      </p:pic>
      <p:pic>
        <p:nvPicPr>
          <p:cNvPr id="210" name="Picture 209"/>
          <p:cNvPicPr/>
          <p:nvPr/>
        </p:nvPicPr>
        <p:blipFill>
          <a:blip r:embed="rId5"/>
          <a:stretch/>
        </p:blipFill>
        <p:spPr>
          <a:xfrm>
            <a:off x="7007760" y="3567600"/>
            <a:ext cx="640080" cy="640080"/>
          </a:xfrm>
          <a:prstGeom prst="rect">
            <a:avLst/>
          </a:prstGeom>
          <a:ln>
            <a:noFill/>
          </a:ln>
        </p:spPr>
      </p:pic>
      <p:pic>
        <p:nvPicPr>
          <p:cNvPr id="211" name="Picture 210"/>
          <p:cNvPicPr/>
          <p:nvPr/>
        </p:nvPicPr>
        <p:blipFill>
          <a:blip r:embed="rId6"/>
          <a:stretch/>
        </p:blipFill>
        <p:spPr>
          <a:xfrm>
            <a:off x="4410360" y="3516840"/>
            <a:ext cx="707400" cy="707400"/>
          </a:xfrm>
          <a:prstGeom prst="rect">
            <a:avLst/>
          </a:prstGeom>
          <a:ln>
            <a:noFill/>
          </a:ln>
        </p:spPr>
      </p:pic>
      <p:sp>
        <p:nvSpPr>
          <p:cNvPr id="212" name="TextShape 4"/>
          <p:cNvSpPr txBox="1"/>
          <p:nvPr/>
        </p:nvSpPr>
        <p:spPr>
          <a:xfrm>
            <a:off x="5798880" y="2279160"/>
            <a:ext cx="310896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latin typeface="DejaVu Sans Mono"/>
              </a:rPr>
              <a:t>Not</a:t>
            </a:r>
            <a:r>
              <a:rPr lang="en-US" sz="2400" b="0" strike="noStrike" spc="-1">
                <a:latin typeface="Arial"/>
                <a:ea typeface="Noto Sans CJK SC Regular"/>
              </a:rPr>
              <a:t> </a:t>
            </a:r>
            <a:r>
              <a:rPr lang="en-US" sz="2400" b="0" strike="noStrike" spc="-1">
                <a:latin typeface="DejaVu Sans Mono"/>
              </a:rPr>
              <a:t>Subclass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182880" y="2746080"/>
            <a:ext cx="310896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latin typeface="DejaVu Sans Mono"/>
              </a:rPr>
              <a:t>Same</a:t>
            </a:r>
            <a:r>
              <a:rPr lang="en-US" sz="2400" b="0" strike="noStrike" spc="-1">
                <a:latin typeface="Arial"/>
                <a:ea typeface="Noto Sans CJK SC Regular"/>
              </a:rPr>
              <a:t> </a:t>
            </a:r>
            <a:r>
              <a:rPr lang="en-US" sz="2400" b="0" strike="noStrike" spc="-1">
                <a:latin typeface="DejaVu Sans Mono"/>
              </a:rPr>
              <a:t>package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4" name="TextShape 6"/>
          <p:cNvSpPr txBox="1"/>
          <p:nvPr/>
        </p:nvSpPr>
        <p:spPr>
          <a:xfrm>
            <a:off x="182880" y="3430440"/>
            <a:ext cx="3108960" cy="80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400" b="0" strike="noStrike" spc="-1">
                <a:latin typeface="DejaVu Sans Mono"/>
              </a:rPr>
              <a:t>Different</a:t>
            </a:r>
            <a:r>
              <a:rPr lang="en-US" sz="2400" b="0" strike="noStrike" spc="-1">
                <a:latin typeface="Arial"/>
                <a:ea typeface="Noto Sans CJK SC Regular"/>
              </a:rPr>
              <a:t> </a:t>
            </a:r>
            <a:r>
              <a:rPr lang="en-US" sz="2400" b="0" strike="noStrike" spc="-1">
                <a:latin typeface="DejaVu Sans Mono"/>
              </a:rPr>
              <a:t>package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399320" y="573840"/>
            <a:ext cx="7039440" cy="10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2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adb forward tcp:8090 tcp:8090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4480560" y="975600"/>
            <a:ext cx="4876560" cy="4876560"/>
          </a:xfrm>
          <a:prstGeom prst="rect">
            <a:avLst/>
          </a:prstGeom>
          <a:ln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1005840" y="2011680"/>
            <a:ext cx="1645920" cy="2468880"/>
          </a:xfrm>
          <a:prstGeom prst="rect">
            <a:avLst/>
          </a:prstGeom>
          <a:ln>
            <a:noFill/>
          </a:ln>
        </p:spPr>
      </p:pic>
      <p:pic>
        <p:nvPicPr>
          <p:cNvPr id="218" name="Picture 217"/>
          <p:cNvPicPr/>
          <p:nvPr/>
        </p:nvPicPr>
        <p:blipFill>
          <a:blip r:embed="rId4"/>
          <a:stretch/>
        </p:blipFill>
        <p:spPr>
          <a:xfrm>
            <a:off x="5449680" y="2268720"/>
            <a:ext cx="2962800" cy="1670400"/>
          </a:xfrm>
          <a:prstGeom prst="rect">
            <a:avLst/>
          </a:prstGeom>
          <a:ln>
            <a:noFill/>
          </a:ln>
        </p:spPr>
      </p:pic>
      <p:pic>
        <p:nvPicPr>
          <p:cNvPr id="219" name="Picture 218"/>
          <p:cNvPicPr/>
          <p:nvPr/>
        </p:nvPicPr>
        <p:blipFill>
          <a:blip r:embed="rId5"/>
          <a:stretch/>
        </p:blipFill>
        <p:spPr>
          <a:xfrm>
            <a:off x="2926080" y="2962080"/>
            <a:ext cx="1845360" cy="640080"/>
          </a:xfrm>
          <a:prstGeom prst="rect">
            <a:avLst/>
          </a:prstGeom>
          <a:ln>
            <a:noFill/>
          </a:ln>
        </p:spPr>
      </p:pic>
      <p:pic>
        <p:nvPicPr>
          <p:cNvPr id="220" name="Picture 219"/>
          <p:cNvPicPr/>
          <p:nvPr/>
        </p:nvPicPr>
        <p:blipFill>
          <a:blip r:embed="rId6"/>
          <a:stretch/>
        </p:blipFill>
        <p:spPr>
          <a:xfrm>
            <a:off x="99000" y="5302080"/>
            <a:ext cx="1363680" cy="2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25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2408400" y="0"/>
            <a:ext cx="3352320" cy="5670360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/>
          <p:nvPr/>
        </p:nvPicPr>
        <p:blipFill>
          <a:blip r:embed="rId3"/>
          <a:stretch/>
        </p:blipFill>
        <p:spPr>
          <a:xfrm>
            <a:off x="4206240" y="2894400"/>
            <a:ext cx="2418480" cy="2409120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/>
          <p:nvPr/>
        </p:nvPicPr>
        <p:blipFill>
          <a:blip r:embed="rId4"/>
          <a:stretch/>
        </p:blipFill>
        <p:spPr>
          <a:xfrm>
            <a:off x="5921640" y="457200"/>
            <a:ext cx="3405240" cy="191988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5"/>
          <a:stretch/>
        </p:blipFill>
        <p:spPr>
          <a:xfrm>
            <a:off x="99000" y="5302080"/>
            <a:ext cx="1363680" cy="2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40640" y="1257840"/>
            <a:ext cx="1828800" cy="54864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TextShape 2"/>
          <p:cNvSpPr txBox="1"/>
          <p:nvPr/>
        </p:nvSpPr>
        <p:spPr>
          <a:xfrm>
            <a:off x="659520" y="140472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40640" y="2085840"/>
            <a:ext cx="1828800" cy="548640"/>
          </a:xfrm>
          <a:prstGeom prst="rect">
            <a:avLst/>
          </a:prstGeom>
          <a:solidFill>
            <a:srgbClr val="FC5C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4"/>
          <p:cNvSpPr txBox="1"/>
          <p:nvPr/>
        </p:nvSpPr>
        <p:spPr>
          <a:xfrm>
            <a:off x="659520" y="223272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Release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440640" y="2914200"/>
            <a:ext cx="1828800" cy="548640"/>
          </a:xfrm>
          <a:prstGeom prst="rect">
            <a:avLst/>
          </a:prstGeom>
          <a:solidFill>
            <a:srgbClr val="21409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TextShape 6"/>
          <p:cNvSpPr txBox="1"/>
          <p:nvPr/>
        </p:nvSpPr>
        <p:spPr>
          <a:xfrm>
            <a:off x="659520" y="306108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Develop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440640" y="3778200"/>
            <a:ext cx="1828800" cy="548640"/>
          </a:xfrm>
          <a:prstGeom prst="rect">
            <a:avLst/>
          </a:prstGeom>
          <a:solidFill>
            <a:srgbClr val="00935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TextShape 8"/>
          <p:cNvSpPr txBox="1"/>
          <p:nvPr/>
        </p:nvSpPr>
        <p:spPr>
          <a:xfrm>
            <a:off x="659520" y="392508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Feature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440640" y="4642200"/>
            <a:ext cx="1828800" cy="548640"/>
          </a:xfrm>
          <a:prstGeom prst="rect">
            <a:avLst/>
          </a:prstGeom>
          <a:solidFill>
            <a:srgbClr val="00935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TextShape 10"/>
          <p:cNvSpPr txBox="1"/>
          <p:nvPr/>
        </p:nvSpPr>
        <p:spPr>
          <a:xfrm>
            <a:off x="659520" y="478908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Feature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440640" y="429840"/>
            <a:ext cx="1828800" cy="548640"/>
          </a:xfrm>
          <a:prstGeom prst="rect">
            <a:avLst/>
          </a:prstGeom>
          <a:solidFill>
            <a:srgbClr val="74489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2"/>
          <p:cNvSpPr txBox="1"/>
          <p:nvPr/>
        </p:nvSpPr>
        <p:spPr>
          <a:xfrm>
            <a:off x="659520" y="576720"/>
            <a:ext cx="1371600" cy="30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Hotfix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Line 13"/>
          <p:cNvSpPr/>
          <p:nvPr/>
        </p:nvSpPr>
        <p:spPr>
          <a:xfrm>
            <a:off x="2291760" y="71208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4"/>
          <p:cNvSpPr/>
          <p:nvPr/>
        </p:nvSpPr>
        <p:spPr>
          <a:xfrm>
            <a:off x="2291760" y="155088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15"/>
          <p:cNvSpPr/>
          <p:nvPr/>
        </p:nvSpPr>
        <p:spPr>
          <a:xfrm>
            <a:off x="2291760" y="235404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6"/>
          <p:cNvSpPr/>
          <p:nvPr/>
        </p:nvSpPr>
        <p:spPr>
          <a:xfrm>
            <a:off x="2291760" y="319320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17"/>
          <p:cNvSpPr/>
          <p:nvPr/>
        </p:nvSpPr>
        <p:spPr>
          <a:xfrm>
            <a:off x="2291760" y="406836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18"/>
          <p:cNvSpPr/>
          <p:nvPr/>
        </p:nvSpPr>
        <p:spPr>
          <a:xfrm>
            <a:off x="2291760" y="4943880"/>
            <a:ext cx="7414920" cy="0"/>
          </a:xfrm>
          <a:prstGeom prst="line">
            <a:avLst/>
          </a:prstGeom>
          <a:ln w="12600">
            <a:solidFill>
              <a:srgbClr val="666666"/>
            </a:solidFill>
            <a:custDash>
              <a:ds d="100000" sp="100000"/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9"/>
          <p:cNvSpPr/>
          <p:nvPr/>
        </p:nvSpPr>
        <p:spPr>
          <a:xfrm>
            <a:off x="2543760" y="1280160"/>
            <a:ext cx="548640" cy="548640"/>
          </a:xfrm>
          <a:prstGeom prst="ellipse">
            <a:avLst/>
          </a:prstGeom>
          <a:solidFill>
            <a:srgbClr val="ED1C24"/>
          </a:solidFill>
          <a:ln w="381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0"/>
          <p:cNvSpPr/>
          <p:nvPr/>
        </p:nvSpPr>
        <p:spPr>
          <a:xfrm>
            <a:off x="4812120" y="1280520"/>
            <a:ext cx="548640" cy="548640"/>
          </a:xfrm>
          <a:prstGeom prst="ellipse">
            <a:avLst/>
          </a:prstGeom>
          <a:solidFill>
            <a:srgbClr val="ED1C24"/>
          </a:solidFill>
          <a:ln w="381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1"/>
          <p:cNvSpPr/>
          <p:nvPr/>
        </p:nvSpPr>
        <p:spPr>
          <a:xfrm>
            <a:off x="8700840" y="1280880"/>
            <a:ext cx="548640" cy="548640"/>
          </a:xfrm>
          <a:prstGeom prst="ellipse">
            <a:avLst/>
          </a:prstGeom>
          <a:solidFill>
            <a:srgbClr val="ED1C24"/>
          </a:solidFill>
          <a:ln w="381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2"/>
          <p:cNvSpPr/>
          <p:nvPr/>
        </p:nvSpPr>
        <p:spPr>
          <a:xfrm>
            <a:off x="3192120" y="2900880"/>
            <a:ext cx="548640" cy="548640"/>
          </a:xfrm>
          <a:prstGeom prst="ellipse">
            <a:avLst/>
          </a:prstGeom>
          <a:solidFill>
            <a:srgbClr val="21409A"/>
          </a:solidFill>
          <a:ln w="38160">
            <a:solidFill>
              <a:srgbClr val="1C368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3"/>
          <p:cNvSpPr/>
          <p:nvPr/>
        </p:nvSpPr>
        <p:spPr>
          <a:xfrm>
            <a:off x="4236480" y="2901240"/>
            <a:ext cx="548640" cy="548640"/>
          </a:xfrm>
          <a:prstGeom prst="ellipse">
            <a:avLst/>
          </a:prstGeom>
          <a:solidFill>
            <a:srgbClr val="21409A"/>
          </a:solidFill>
          <a:ln w="38160">
            <a:solidFill>
              <a:srgbClr val="1C368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4"/>
          <p:cNvSpPr/>
          <p:nvPr/>
        </p:nvSpPr>
        <p:spPr>
          <a:xfrm>
            <a:off x="6361200" y="2901600"/>
            <a:ext cx="548640" cy="548640"/>
          </a:xfrm>
          <a:prstGeom prst="ellipse">
            <a:avLst/>
          </a:prstGeom>
          <a:solidFill>
            <a:srgbClr val="21409A"/>
          </a:solidFill>
          <a:ln w="38160">
            <a:solidFill>
              <a:srgbClr val="1C368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25"/>
          <p:cNvSpPr/>
          <p:nvPr/>
        </p:nvSpPr>
        <p:spPr>
          <a:xfrm>
            <a:off x="6972480" y="2072520"/>
            <a:ext cx="548640" cy="548640"/>
          </a:xfrm>
          <a:prstGeom prst="ellipse">
            <a:avLst/>
          </a:prstGeom>
          <a:solidFill>
            <a:srgbClr val="FC5C00"/>
          </a:solidFill>
          <a:ln w="38160">
            <a:solidFill>
              <a:srgbClr val="F04E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6"/>
          <p:cNvSpPr/>
          <p:nvPr/>
        </p:nvSpPr>
        <p:spPr>
          <a:xfrm>
            <a:off x="8016840" y="2072880"/>
            <a:ext cx="548640" cy="548640"/>
          </a:xfrm>
          <a:prstGeom prst="ellipse">
            <a:avLst/>
          </a:prstGeom>
          <a:solidFill>
            <a:srgbClr val="FC5C00"/>
          </a:solidFill>
          <a:ln w="38160">
            <a:solidFill>
              <a:srgbClr val="F04E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7"/>
          <p:cNvSpPr/>
          <p:nvPr/>
        </p:nvSpPr>
        <p:spPr>
          <a:xfrm>
            <a:off x="4776480" y="3801240"/>
            <a:ext cx="548640" cy="548640"/>
          </a:xfrm>
          <a:prstGeom prst="ellipse">
            <a:avLst/>
          </a:prstGeom>
          <a:solidFill>
            <a:srgbClr val="009353"/>
          </a:solidFill>
          <a:ln w="38160">
            <a:solidFill>
              <a:srgbClr val="006C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8"/>
          <p:cNvSpPr/>
          <p:nvPr/>
        </p:nvSpPr>
        <p:spPr>
          <a:xfrm>
            <a:off x="5785200" y="3801600"/>
            <a:ext cx="548640" cy="548640"/>
          </a:xfrm>
          <a:prstGeom prst="ellipse">
            <a:avLst/>
          </a:prstGeom>
          <a:solidFill>
            <a:srgbClr val="009353"/>
          </a:solidFill>
          <a:ln w="38160">
            <a:solidFill>
              <a:srgbClr val="006C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9"/>
          <p:cNvSpPr/>
          <p:nvPr/>
        </p:nvSpPr>
        <p:spPr>
          <a:xfrm>
            <a:off x="3192120" y="452520"/>
            <a:ext cx="548640" cy="548640"/>
          </a:xfrm>
          <a:prstGeom prst="ellipse">
            <a:avLst/>
          </a:prstGeom>
          <a:solidFill>
            <a:srgbClr val="74489D"/>
          </a:solidFill>
          <a:ln w="38160">
            <a:solidFill>
              <a:srgbClr val="5C2D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0"/>
          <p:cNvSpPr/>
          <p:nvPr/>
        </p:nvSpPr>
        <p:spPr>
          <a:xfrm>
            <a:off x="4200480" y="452880"/>
            <a:ext cx="548640" cy="548640"/>
          </a:xfrm>
          <a:prstGeom prst="ellipse">
            <a:avLst/>
          </a:prstGeom>
          <a:solidFill>
            <a:srgbClr val="74489D"/>
          </a:solidFill>
          <a:ln w="38160">
            <a:solidFill>
              <a:srgbClr val="5C2D9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1"/>
          <p:cNvSpPr/>
          <p:nvPr/>
        </p:nvSpPr>
        <p:spPr>
          <a:xfrm>
            <a:off x="3192840" y="4665600"/>
            <a:ext cx="548640" cy="548640"/>
          </a:xfrm>
          <a:prstGeom prst="ellipse">
            <a:avLst/>
          </a:prstGeom>
          <a:solidFill>
            <a:srgbClr val="009353"/>
          </a:solidFill>
          <a:ln w="38160">
            <a:solidFill>
              <a:srgbClr val="006C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2"/>
          <p:cNvSpPr/>
          <p:nvPr/>
        </p:nvSpPr>
        <p:spPr>
          <a:xfrm>
            <a:off x="4201200" y="4665960"/>
            <a:ext cx="548640" cy="548640"/>
          </a:xfrm>
          <a:prstGeom prst="ellipse">
            <a:avLst/>
          </a:prstGeom>
          <a:solidFill>
            <a:srgbClr val="009353"/>
          </a:solidFill>
          <a:ln w="38160">
            <a:solidFill>
              <a:srgbClr val="006C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3"/>
          <p:cNvSpPr/>
          <p:nvPr/>
        </p:nvSpPr>
        <p:spPr>
          <a:xfrm>
            <a:off x="5209920" y="4666320"/>
            <a:ext cx="548640" cy="548640"/>
          </a:xfrm>
          <a:prstGeom prst="ellipse">
            <a:avLst/>
          </a:prstGeom>
          <a:solidFill>
            <a:srgbClr val="009353"/>
          </a:solidFill>
          <a:ln w="38160">
            <a:solidFill>
              <a:srgbClr val="006C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4"/>
          <p:cNvSpPr/>
          <p:nvPr/>
        </p:nvSpPr>
        <p:spPr>
          <a:xfrm>
            <a:off x="8737560" y="2901960"/>
            <a:ext cx="548640" cy="548640"/>
          </a:xfrm>
          <a:prstGeom prst="ellipse">
            <a:avLst/>
          </a:prstGeom>
          <a:solidFill>
            <a:srgbClr val="21409A"/>
          </a:solidFill>
          <a:ln w="38160">
            <a:solidFill>
              <a:srgbClr val="1C368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35"/>
          <p:cNvSpPr/>
          <p:nvPr/>
        </p:nvSpPr>
        <p:spPr>
          <a:xfrm>
            <a:off x="3202200" y="1554480"/>
            <a:ext cx="1510920" cy="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36"/>
          <p:cNvSpPr/>
          <p:nvPr/>
        </p:nvSpPr>
        <p:spPr>
          <a:xfrm flipV="1">
            <a:off x="5487840" y="1550880"/>
            <a:ext cx="3121920" cy="360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37"/>
          <p:cNvSpPr/>
          <p:nvPr/>
        </p:nvSpPr>
        <p:spPr>
          <a:xfrm>
            <a:off x="2939760" y="1920240"/>
            <a:ext cx="365760" cy="91440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38"/>
          <p:cNvSpPr/>
          <p:nvPr/>
        </p:nvSpPr>
        <p:spPr>
          <a:xfrm>
            <a:off x="3488400" y="3566520"/>
            <a:ext cx="0" cy="100584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39"/>
          <p:cNvSpPr/>
          <p:nvPr/>
        </p:nvSpPr>
        <p:spPr>
          <a:xfrm>
            <a:off x="3795480" y="72648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40"/>
          <p:cNvSpPr/>
          <p:nvPr/>
        </p:nvSpPr>
        <p:spPr>
          <a:xfrm>
            <a:off x="3798720" y="494388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41"/>
          <p:cNvSpPr/>
          <p:nvPr/>
        </p:nvSpPr>
        <p:spPr>
          <a:xfrm>
            <a:off x="4797360" y="494388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42"/>
          <p:cNvSpPr/>
          <p:nvPr/>
        </p:nvSpPr>
        <p:spPr>
          <a:xfrm>
            <a:off x="5400360" y="407988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43"/>
          <p:cNvSpPr/>
          <p:nvPr/>
        </p:nvSpPr>
        <p:spPr>
          <a:xfrm>
            <a:off x="7587000" y="235152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44"/>
          <p:cNvSpPr/>
          <p:nvPr/>
        </p:nvSpPr>
        <p:spPr>
          <a:xfrm>
            <a:off x="3806640" y="3179880"/>
            <a:ext cx="369000" cy="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45"/>
          <p:cNvSpPr/>
          <p:nvPr/>
        </p:nvSpPr>
        <p:spPr>
          <a:xfrm>
            <a:off x="4867560" y="3193200"/>
            <a:ext cx="1400040" cy="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46"/>
          <p:cNvSpPr/>
          <p:nvPr/>
        </p:nvSpPr>
        <p:spPr>
          <a:xfrm>
            <a:off x="4677120" y="1005840"/>
            <a:ext cx="182880" cy="27468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47"/>
          <p:cNvSpPr/>
          <p:nvPr/>
        </p:nvSpPr>
        <p:spPr>
          <a:xfrm flipV="1">
            <a:off x="3047760" y="1001160"/>
            <a:ext cx="257760" cy="27900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48"/>
          <p:cNvSpPr/>
          <p:nvPr/>
        </p:nvSpPr>
        <p:spPr>
          <a:xfrm flipV="1">
            <a:off x="6868800" y="2621160"/>
            <a:ext cx="186120" cy="28008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9"/>
          <p:cNvSpPr/>
          <p:nvPr/>
        </p:nvSpPr>
        <p:spPr>
          <a:xfrm flipV="1">
            <a:off x="8501400" y="1793520"/>
            <a:ext cx="254880" cy="28008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50"/>
          <p:cNvSpPr/>
          <p:nvPr/>
        </p:nvSpPr>
        <p:spPr>
          <a:xfrm>
            <a:off x="8517960" y="2621520"/>
            <a:ext cx="274320" cy="30456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51"/>
          <p:cNvSpPr/>
          <p:nvPr/>
        </p:nvSpPr>
        <p:spPr>
          <a:xfrm>
            <a:off x="4657680" y="3500280"/>
            <a:ext cx="202320" cy="24912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52"/>
          <p:cNvSpPr/>
          <p:nvPr/>
        </p:nvSpPr>
        <p:spPr>
          <a:xfrm flipV="1">
            <a:off x="6231960" y="3475080"/>
            <a:ext cx="257760" cy="279000"/>
          </a:xfrm>
          <a:prstGeom prst="line">
            <a:avLst/>
          </a:prstGeom>
          <a:ln w="38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53"/>
          <p:cNvSpPr/>
          <p:nvPr/>
        </p:nvSpPr>
        <p:spPr>
          <a:xfrm>
            <a:off x="7045200" y="3193200"/>
            <a:ext cx="1564200" cy="0"/>
          </a:xfrm>
          <a:prstGeom prst="line">
            <a:avLst/>
          </a:prstGeom>
          <a:ln w="7632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54"/>
          <p:cNvSpPr/>
          <p:nvPr/>
        </p:nvSpPr>
        <p:spPr>
          <a:xfrm>
            <a:off x="5043240" y="914400"/>
            <a:ext cx="731520" cy="27432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V 1.0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CustomShape 55"/>
          <p:cNvSpPr/>
          <p:nvPr/>
        </p:nvSpPr>
        <p:spPr>
          <a:xfrm>
            <a:off x="8931240" y="914400"/>
            <a:ext cx="731520" cy="27432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V 1.1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80" name="Picture 279"/>
          <p:cNvPicPr/>
          <p:nvPr/>
        </p:nvPicPr>
        <p:blipFill>
          <a:blip r:embed="rId2"/>
          <a:stretch/>
        </p:blipFill>
        <p:spPr>
          <a:xfrm>
            <a:off x="99000" y="5302080"/>
            <a:ext cx="1363680" cy="2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7484760" y="1436400"/>
            <a:ext cx="1890000" cy="287316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>
                <a:solidFill>
                  <a:srgbClr val="FFFFFF"/>
                </a:solidFill>
                <a:latin typeface="DejaVu Sans Mono"/>
              </a:rPr>
              <a:t>Model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065560" y="1436400"/>
            <a:ext cx="1890000" cy="2873160"/>
          </a:xfrm>
          <a:prstGeom prst="rect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>
                <a:solidFill>
                  <a:srgbClr val="FFFFFF"/>
                </a:solidFill>
                <a:latin typeface="DejaVu Sans Mono"/>
              </a:rPr>
              <a:t>Presenter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53600" y="1436400"/>
            <a:ext cx="1890000" cy="287316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>
                <a:solidFill>
                  <a:srgbClr val="FFFFFF"/>
                </a:solidFill>
                <a:latin typeface="DejaVu Sans Mono"/>
              </a:rPr>
              <a:t>View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2721600" y="1436400"/>
            <a:ext cx="1890000" cy="2873160"/>
          </a:xfrm>
          <a:prstGeom prst="rect">
            <a:avLst/>
          </a:prstGeom>
          <a:solidFill>
            <a:srgbClr val="74489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>
                <a:solidFill>
                  <a:srgbClr val="FFFFFF"/>
                </a:solidFill>
                <a:latin typeface="DejaVu Sans Mono"/>
              </a:rPr>
              <a:t>ViewState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3475440" y="3553560"/>
            <a:ext cx="302400" cy="302400"/>
          </a:xfrm>
          <a:prstGeom prst="rect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6"/>
          <p:cNvSpPr/>
          <p:nvPr/>
        </p:nvSpPr>
        <p:spPr>
          <a:xfrm>
            <a:off x="3871800" y="3175560"/>
            <a:ext cx="302400" cy="302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7"/>
          <p:cNvSpPr/>
          <p:nvPr/>
        </p:nvSpPr>
        <p:spPr>
          <a:xfrm>
            <a:off x="3871800" y="3553560"/>
            <a:ext cx="302400" cy="302400"/>
          </a:xfrm>
          <a:prstGeom prst="rect">
            <a:avLst/>
          </a:prstGeom>
          <a:solidFill>
            <a:srgbClr val="0D1F6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1209600" y="3553560"/>
            <a:ext cx="302400" cy="302400"/>
          </a:xfrm>
          <a:prstGeom prst="rect">
            <a:avLst/>
          </a:prstGeom>
          <a:solidFill>
            <a:srgbClr val="EF413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Line 9"/>
          <p:cNvSpPr/>
          <p:nvPr/>
        </p:nvSpPr>
        <p:spPr>
          <a:xfrm flipH="1">
            <a:off x="2041200" y="3324240"/>
            <a:ext cx="1663200" cy="0"/>
          </a:xfrm>
          <a:prstGeom prst="line">
            <a:avLst/>
          </a:prstGeom>
          <a:ln w="57240">
            <a:solidFill>
              <a:srgbClr val="21409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0" name="Picture 289"/>
          <p:cNvPicPr/>
          <p:nvPr/>
        </p:nvPicPr>
        <p:blipFill>
          <a:blip r:embed="rId2"/>
          <a:stretch/>
        </p:blipFill>
        <p:spPr>
          <a:xfrm>
            <a:off x="99000" y="5302440"/>
            <a:ext cx="1363680" cy="2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1880" cy="254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548640" y="640080"/>
            <a:ext cx="8776800" cy="29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Download: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>
          <a:xfrm>
            <a:off x="5597280" y="3258720"/>
            <a:ext cx="3545280" cy="186048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590400" y="1829520"/>
            <a:ext cx="8850240" cy="50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370FF0"/>
                </a:solidFill>
                <a:latin typeface="Open Sans"/>
                <a:ea typeface="DejaVu Sans"/>
              </a:rPr>
              <a:t>https://github.com/skill-centric/objectbox/tree/queries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2960" cy="2559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457200" y="822960"/>
            <a:ext cx="9326160" cy="29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Demo {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main(String[]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args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String name =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name.toUpperCase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dirty="0"/>
              <a:t/>
            </a:r>
            <a:br>
              <a:rPr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rPr dirty="0"/>
              <a:t/>
            </a:r>
            <a:br>
              <a:rPr dirty="0"/>
            </a:b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20080" y="1739520"/>
            <a:ext cx="7587000" cy="18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public class </a:t>
            </a: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Demo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b="1" strike="noStrike" spc="-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public static void </a:t>
            </a: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main(String[]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args</a:t>
            </a: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       String name = </a:t>
            </a:r>
            <a:r>
              <a:rPr lang="en-US" b="1" strike="noStrike" spc="-1" dirty="0" smtClean="0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b="0" strike="noStrike" spc="-1" dirty="0" err="1" smtClean="0">
                <a:solidFill>
                  <a:srgbClr val="000000"/>
                </a:solidFill>
                <a:latin typeface="DejaVu Sans Mono"/>
                <a:ea typeface="DejaVu Sans Mono"/>
              </a:rPr>
              <a:t>name.toUpperCase</a:t>
            </a: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9520" y="911520"/>
            <a:ext cx="703836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Open Sans"/>
                <a:ea typeface="DejaVu Sans"/>
              </a:rPr>
              <a:t>Create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20080" y="2027520"/>
            <a:ext cx="7587000" cy="180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164"/>
          <p:cNvPicPr/>
          <p:nvPr/>
        </p:nvPicPr>
        <p:blipFill>
          <a:blip r:embed="rId2"/>
          <a:stretch/>
        </p:blipFill>
        <p:spPr>
          <a:xfrm>
            <a:off x="99360" y="5302080"/>
            <a:ext cx="1363680" cy="25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99360" y="530208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731520" y="731520"/>
            <a:ext cx="8321040" cy="32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3200" b="0" strike="noStrike" spc="-1">
                <a:latin typeface="Arial"/>
              </a:rPr>
              <a:t> Java 8 default methods</a:t>
            </a:r>
          </a:p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3200" b="0" strike="noStrike" spc="-1">
                <a:latin typeface="Arial"/>
              </a:rPr>
              <a:t> Steep learning curve</a:t>
            </a:r>
          </a:p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3200" b="0" strike="noStrike" spc="-1">
                <a:latin typeface="Arial"/>
              </a:rPr>
              <a:t> Alternatives: CVS, Subversion...</a:t>
            </a:r>
          </a:p>
        </p:txBody>
      </p:sp>
      <p:pic>
        <p:nvPicPr>
          <p:cNvPr id="168" name="Picture 167"/>
          <p:cNvPicPr/>
          <p:nvPr/>
        </p:nvPicPr>
        <p:blipFill>
          <a:blip r:embed="rId4"/>
          <a:stretch/>
        </p:blipFill>
        <p:spPr>
          <a:xfrm>
            <a:off x="7132320" y="783360"/>
            <a:ext cx="2142720" cy="214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02"/>
          <p:cNvPicPr/>
          <p:nvPr/>
        </p:nvPicPr>
        <p:blipFill>
          <a:blip r:embed="rId2"/>
          <a:stretch/>
        </p:blipFill>
        <p:spPr>
          <a:xfrm>
            <a:off x="99360" y="5301720"/>
            <a:ext cx="1362960" cy="2559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3528000" y="1106640"/>
            <a:ext cx="2468160" cy="6393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"/>
              </a:rPr>
              <a:t>String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Picture 5"/>
          <p:cNvPicPr/>
          <p:nvPr/>
        </p:nvPicPr>
        <p:blipFill>
          <a:blip r:embed="rId3"/>
          <a:stretch/>
        </p:blipFill>
        <p:spPr>
          <a:xfrm>
            <a:off x="4269600" y="100800"/>
            <a:ext cx="990360" cy="99036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996360" y="1826640"/>
            <a:ext cx="360" cy="75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2088000" y="2728080"/>
            <a:ext cx="2468160" cy="63936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"/>
              </a:rPr>
              <a:t>String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5040360" y="2728080"/>
            <a:ext cx="2468160" cy="63936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"/>
              </a:rPr>
              <a:t>null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492880" y="1864080"/>
            <a:ext cx="360" cy="75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>
            <a:off x="2232000" y="3555360"/>
            <a:ext cx="208764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“Mike”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“Jake”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“”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“John”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5328360" y="3834000"/>
            <a:ext cx="1943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null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1880" cy="25488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6192360" y="2072880"/>
            <a:ext cx="3310560" cy="296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if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(firstName !=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firstName.</a:t>
            </a:r>
            <a:r>
              <a:rPr lang="en-US" sz="16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count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()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else </a:t>
            </a:r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null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20000" y="2586600"/>
            <a:ext cx="50389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firstName?.</a:t>
            </a:r>
            <a:r>
              <a:rPr lang="en-US" sz="18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count()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744000" y="2555280"/>
            <a:ext cx="2086560" cy="430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02"/>
          <p:cNvPicPr/>
          <p:nvPr/>
        </p:nvPicPr>
        <p:blipFill>
          <a:blip r:embed="rId2"/>
          <a:stretch/>
        </p:blipFill>
        <p:spPr>
          <a:xfrm>
            <a:off x="99360" y="5301720"/>
            <a:ext cx="1361880" cy="25488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1296000" y="2331360"/>
            <a:ext cx="2590560" cy="100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 Mono"/>
              </a:rPr>
              <a:t>name?.count()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048360" y="1333440"/>
            <a:ext cx="2590560" cy="100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 Mono"/>
              </a:rPr>
              <a:t>name.count()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048360" y="3267360"/>
            <a:ext cx="2590560" cy="100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DejaVu Sans Mono"/>
                <a:ea typeface="DejaVu Sans Mono"/>
              </a:rPr>
              <a:t>null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 flipV="1">
            <a:off x="4059360" y="1767507"/>
            <a:ext cx="1870560" cy="99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4058640" y="2937240"/>
            <a:ext cx="1870560" cy="86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3816000" y="1333440"/>
            <a:ext cx="18705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 != null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3859920" y="3906000"/>
            <a:ext cx="187056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name == null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99360" y="530208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914400" y="1149840"/>
            <a:ext cx="2468880" cy="640080"/>
          </a:xfrm>
          <a:prstGeom prst="rect">
            <a:avLst/>
          </a:prstGeom>
          <a:solidFill>
            <a:srgbClr val="FFF200"/>
          </a:solidFill>
          <a:ln>
            <a:solidFill>
              <a:srgbClr val="1B75B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public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14400" y="2013840"/>
            <a:ext cx="2468880" cy="640080"/>
          </a:xfrm>
          <a:prstGeom prst="rect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protected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14400" y="2913840"/>
            <a:ext cx="2468880" cy="640080"/>
          </a:xfrm>
          <a:prstGeom prst="rect">
            <a:avLst/>
          </a:prstGeom>
          <a:solidFill>
            <a:srgbClr val="0066B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package-private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914400" y="3813840"/>
            <a:ext cx="2468880" cy="640080"/>
          </a:xfrm>
          <a:prstGeom prst="rect">
            <a:avLst/>
          </a:prstGeom>
          <a:solidFill>
            <a:srgbClr val="74489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private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6126480" y="1149840"/>
            <a:ext cx="2468880" cy="640080"/>
          </a:xfrm>
          <a:prstGeom prst="rect">
            <a:avLst/>
          </a:prstGeom>
          <a:solidFill>
            <a:srgbClr val="FFF200"/>
          </a:solidFill>
          <a:ln>
            <a:solidFill>
              <a:srgbClr val="1B75B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public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6126480" y="2887200"/>
            <a:ext cx="2468880" cy="640080"/>
          </a:xfrm>
          <a:prstGeom prst="rect">
            <a:avLst/>
          </a:prstGeom>
          <a:solidFill>
            <a:srgbClr val="00A65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protected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6126480" y="3801600"/>
            <a:ext cx="2468880" cy="640080"/>
          </a:xfrm>
          <a:prstGeom prst="rect">
            <a:avLst/>
          </a:prstGeom>
          <a:solidFill>
            <a:srgbClr val="74489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private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6126480" y="2064240"/>
            <a:ext cx="2468880" cy="640080"/>
          </a:xfrm>
          <a:prstGeom prst="rect">
            <a:avLst/>
          </a:prstGeom>
          <a:solidFill>
            <a:srgbClr val="FAA61A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FFFFFF"/>
                </a:solidFill>
                <a:latin typeface="DejaVu Sans Mono"/>
              </a:rPr>
              <a:t>internal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Line 9"/>
          <p:cNvSpPr/>
          <p:nvPr/>
        </p:nvSpPr>
        <p:spPr>
          <a:xfrm flipV="1">
            <a:off x="4829760" y="966960"/>
            <a:ext cx="0" cy="3749040"/>
          </a:xfrm>
          <a:prstGeom prst="line">
            <a:avLst/>
          </a:prstGeom>
          <a:ln w="7632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Shape 10"/>
          <p:cNvSpPr txBox="1"/>
          <p:nvPr/>
        </p:nvSpPr>
        <p:spPr>
          <a:xfrm>
            <a:off x="3150720" y="4898880"/>
            <a:ext cx="3383280" cy="50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800" b="0" strike="noStrike" spc="-1">
                <a:latin typeface="DejaVu Sans Mono"/>
              </a:rPr>
              <a:t>Visibility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1569240" y="144000"/>
            <a:ext cx="991080" cy="99108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4"/>
          <a:stretch/>
        </p:blipFill>
        <p:spPr>
          <a:xfrm>
            <a:off x="6420600" y="326880"/>
            <a:ext cx="1717560" cy="8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120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zavanton</cp:lastModifiedBy>
  <cp:revision>171</cp:revision>
  <dcterms:created xsi:type="dcterms:W3CDTF">2018-08-29T18:17:26Z</dcterms:created>
  <dcterms:modified xsi:type="dcterms:W3CDTF">2018-10-20T20:58:01Z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