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3"/>
  </p:notesMasterIdLst>
  <p:handoutMasterIdLst>
    <p:handoutMasterId r:id="rId14"/>
  </p:handoutMasterIdLst>
  <p:sldIdLst>
    <p:sldId id="292" r:id="rId3"/>
    <p:sldId id="293" r:id="rId4"/>
    <p:sldId id="300" r:id="rId5"/>
    <p:sldId id="303" r:id="rId6"/>
    <p:sldId id="304" r:id="rId7"/>
    <p:sldId id="305" r:id="rId8"/>
    <p:sldId id="306" r:id="rId9"/>
    <p:sldId id="307" r:id="rId10"/>
    <p:sldId id="30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050"/>
    <a:srgbClr val="002060"/>
    <a:srgbClr val="41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78403-4338-41AF-B3A4-1F31FBAB84E3}" v="30" dt="2024-01-23T23:45:16.660"/>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706" autoAdjust="0"/>
  </p:normalViewPr>
  <p:slideViewPr>
    <p:cSldViewPr snapToGrid="0">
      <p:cViewPr varScale="1">
        <p:scale>
          <a:sx n="63" d="100"/>
          <a:sy n="63" d="100"/>
        </p:scale>
        <p:origin x="840" y="5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736BB-E0D5-4112-A9BD-1895219679E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92C6499F-7E1E-4EF5-9E0A-1554BB131FCF}">
      <dgm:prSet/>
      <dgm:spPr/>
      <dgm:t>
        <a:bodyPr/>
        <a:lstStyle/>
        <a:p>
          <a:pPr>
            <a:lnSpc>
              <a:spcPct val="100000"/>
            </a:lnSpc>
          </a:pPr>
          <a:r>
            <a:rPr lang="en-US" dirty="0"/>
            <a:t>Questions </a:t>
          </a:r>
        </a:p>
      </dgm:t>
    </dgm:pt>
    <dgm:pt modelId="{D101DEFE-A48E-42AD-B5D8-0F0BE11532E5}" type="parTrans" cxnId="{C38DDEE6-7BED-416B-A7FE-FAC5905A36F7}">
      <dgm:prSet/>
      <dgm:spPr/>
      <dgm:t>
        <a:bodyPr/>
        <a:lstStyle/>
        <a:p>
          <a:endParaRPr lang="en-US"/>
        </a:p>
      </dgm:t>
    </dgm:pt>
    <dgm:pt modelId="{6F7117D6-61E0-4D91-87A6-5BC7393EA41D}" type="sibTrans" cxnId="{C38DDEE6-7BED-416B-A7FE-FAC5905A36F7}">
      <dgm:prSet/>
      <dgm:spPr/>
      <dgm:t>
        <a:bodyPr/>
        <a:lstStyle/>
        <a:p>
          <a:endParaRPr lang="en-US"/>
        </a:p>
      </dgm:t>
    </dgm:pt>
    <dgm:pt modelId="{9275A8FA-A966-40B7-8FC8-23AA48F4C0A8}">
      <dgm:prSet/>
      <dgm:spPr/>
      <dgm:t>
        <a:bodyPr/>
        <a:lstStyle/>
        <a:p>
          <a:pPr>
            <a:lnSpc>
              <a:spcPct val="100000"/>
            </a:lnSpc>
          </a:pPr>
          <a:r>
            <a:rPr lang="en-US" dirty="0"/>
            <a:t>Recommendations</a:t>
          </a:r>
        </a:p>
      </dgm:t>
    </dgm:pt>
    <dgm:pt modelId="{4C1EB290-3ABA-4F23-8C24-0E5F71F204CA}" type="sibTrans" cxnId="{80A92A7B-4126-4514-9875-FF24FCABEA79}">
      <dgm:prSet/>
      <dgm:spPr/>
      <dgm:t>
        <a:bodyPr/>
        <a:lstStyle/>
        <a:p>
          <a:endParaRPr lang="en-US"/>
        </a:p>
      </dgm:t>
    </dgm:pt>
    <dgm:pt modelId="{D87C0CFB-03CE-41D7-8EA8-55EAD03DF58F}" type="parTrans" cxnId="{80A92A7B-4126-4514-9875-FF24FCABEA79}">
      <dgm:prSet/>
      <dgm:spPr/>
      <dgm:t>
        <a:bodyPr/>
        <a:lstStyle/>
        <a:p>
          <a:endParaRPr lang="en-US"/>
        </a:p>
      </dgm:t>
    </dgm:pt>
    <dgm:pt modelId="{360833A9-4CCB-4222-8250-4563DBDFFF42}">
      <dgm:prSet/>
      <dgm:spPr/>
      <dgm:t>
        <a:bodyPr/>
        <a:lstStyle/>
        <a:p>
          <a:pPr>
            <a:lnSpc>
              <a:spcPct val="100000"/>
            </a:lnSpc>
          </a:pPr>
          <a:r>
            <a:rPr lang="en-US" dirty="0"/>
            <a:t>Insights</a:t>
          </a:r>
        </a:p>
      </dgm:t>
    </dgm:pt>
    <dgm:pt modelId="{B105E34C-0C0A-4D0A-B207-909E75AF8494}" type="sibTrans" cxnId="{0FE01699-BD69-4D46-A9DC-4A009FF4DF74}">
      <dgm:prSet/>
      <dgm:spPr/>
      <dgm:t>
        <a:bodyPr/>
        <a:lstStyle/>
        <a:p>
          <a:endParaRPr lang="en-JM"/>
        </a:p>
      </dgm:t>
    </dgm:pt>
    <dgm:pt modelId="{6F131D7C-C94F-4C32-8399-5B3D499FD2D3}" type="parTrans" cxnId="{0FE01699-BD69-4D46-A9DC-4A009FF4DF74}">
      <dgm:prSet/>
      <dgm:spPr/>
      <dgm:t>
        <a:bodyPr/>
        <a:lstStyle/>
        <a:p>
          <a:endParaRPr lang="en-JM"/>
        </a:p>
      </dgm:t>
    </dgm:pt>
    <dgm:pt modelId="{97C43203-2F63-4E6D-BBFF-38C0D6EFEE46}" type="pres">
      <dgm:prSet presAssocID="{CFD736BB-E0D5-4112-A9BD-1895219679EE}" presName="root" presStyleCnt="0">
        <dgm:presLayoutVars>
          <dgm:dir/>
          <dgm:resizeHandles val="exact"/>
        </dgm:presLayoutVars>
      </dgm:prSet>
      <dgm:spPr/>
    </dgm:pt>
    <dgm:pt modelId="{BCF76FC4-CCEF-4471-8C39-38EB45B2FEF1}" type="pres">
      <dgm:prSet presAssocID="{360833A9-4CCB-4222-8250-4563DBDFFF42}" presName="compNode" presStyleCnt="0"/>
      <dgm:spPr/>
    </dgm:pt>
    <dgm:pt modelId="{0C806495-0D13-4D9A-9B1B-C4A1D649DF68}" type="pres">
      <dgm:prSet presAssocID="{360833A9-4CCB-4222-8250-4563DBDFFF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C42B9979-6CAA-4EC5-86D3-362AE9042836}" type="pres">
      <dgm:prSet presAssocID="{360833A9-4CCB-4222-8250-4563DBDFFF42}" presName="spaceRect" presStyleCnt="0"/>
      <dgm:spPr/>
    </dgm:pt>
    <dgm:pt modelId="{348C60C6-EB0C-465E-8104-F59B01F2A740}" type="pres">
      <dgm:prSet presAssocID="{360833A9-4CCB-4222-8250-4563DBDFFF42}" presName="textRect" presStyleLbl="revTx" presStyleIdx="0" presStyleCnt="3">
        <dgm:presLayoutVars>
          <dgm:chMax val="1"/>
          <dgm:chPref val="1"/>
        </dgm:presLayoutVars>
      </dgm:prSet>
      <dgm:spPr/>
    </dgm:pt>
    <dgm:pt modelId="{99ED1202-B75E-436F-A732-99BBF509F1A3}" type="pres">
      <dgm:prSet presAssocID="{B105E34C-0C0A-4D0A-B207-909E75AF8494}" presName="sibTrans" presStyleCnt="0"/>
      <dgm:spPr/>
    </dgm:pt>
    <dgm:pt modelId="{3404ED52-6930-48A5-9D21-A47557E7A643}" type="pres">
      <dgm:prSet presAssocID="{9275A8FA-A966-40B7-8FC8-23AA48F4C0A8}" presName="compNode" presStyleCnt="0"/>
      <dgm:spPr/>
    </dgm:pt>
    <dgm:pt modelId="{487A64BB-BCAD-447A-ACB9-3AA7FDA7F0E6}" type="pres">
      <dgm:prSet presAssocID="{9275A8FA-A966-40B7-8FC8-23AA48F4C0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AEC05712-4FB5-4A60-950F-DA308D115166}" type="pres">
      <dgm:prSet presAssocID="{9275A8FA-A966-40B7-8FC8-23AA48F4C0A8}" presName="spaceRect" presStyleCnt="0"/>
      <dgm:spPr/>
    </dgm:pt>
    <dgm:pt modelId="{B8F13AC4-C505-4074-9009-CA4C7071FDF8}" type="pres">
      <dgm:prSet presAssocID="{9275A8FA-A966-40B7-8FC8-23AA48F4C0A8}" presName="textRect" presStyleLbl="revTx" presStyleIdx="1" presStyleCnt="3">
        <dgm:presLayoutVars>
          <dgm:chMax val="1"/>
          <dgm:chPref val="1"/>
        </dgm:presLayoutVars>
      </dgm:prSet>
      <dgm:spPr/>
    </dgm:pt>
    <dgm:pt modelId="{1581C185-E56B-45BA-B175-14B970788589}" type="pres">
      <dgm:prSet presAssocID="{4C1EB290-3ABA-4F23-8C24-0E5F71F204CA}" presName="sibTrans" presStyleCnt="0"/>
      <dgm:spPr/>
    </dgm:pt>
    <dgm:pt modelId="{A3C7299D-87FF-4B26-8DD3-C71A2DC25D1B}" type="pres">
      <dgm:prSet presAssocID="{92C6499F-7E1E-4EF5-9E0A-1554BB131FCF}" presName="compNode" presStyleCnt="0"/>
      <dgm:spPr/>
    </dgm:pt>
    <dgm:pt modelId="{78639C74-7C3E-481B-8598-5EBAF33B0BB4}" type="pres">
      <dgm:prSet presAssocID="{92C6499F-7E1E-4EF5-9E0A-1554BB131F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20774954-7674-4F90-B1D0-85147B848115}" type="pres">
      <dgm:prSet presAssocID="{92C6499F-7E1E-4EF5-9E0A-1554BB131FCF}" presName="spaceRect" presStyleCnt="0"/>
      <dgm:spPr/>
    </dgm:pt>
    <dgm:pt modelId="{6D659DA1-0738-4AEF-AD3B-EE064120B275}" type="pres">
      <dgm:prSet presAssocID="{92C6499F-7E1E-4EF5-9E0A-1554BB131FCF}" presName="textRect" presStyleLbl="revTx" presStyleIdx="2" presStyleCnt="3">
        <dgm:presLayoutVars>
          <dgm:chMax val="1"/>
          <dgm:chPref val="1"/>
        </dgm:presLayoutVars>
      </dgm:prSet>
      <dgm:spPr/>
    </dgm:pt>
  </dgm:ptLst>
  <dgm:cxnLst>
    <dgm:cxn modelId="{27AA261F-C6D6-4194-977B-204EA071360F}" type="presOf" srcId="{CFD736BB-E0D5-4112-A9BD-1895219679EE}" destId="{97C43203-2F63-4E6D-BBFF-38C0D6EFEE46}" srcOrd="0" destOrd="0" presId="urn:microsoft.com/office/officeart/2018/2/layout/IconLabelList"/>
    <dgm:cxn modelId="{BB2C7028-F09C-4B87-9803-166C238A244B}" type="presOf" srcId="{92C6499F-7E1E-4EF5-9E0A-1554BB131FCF}" destId="{6D659DA1-0738-4AEF-AD3B-EE064120B275}" srcOrd="0" destOrd="0" presId="urn:microsoft.com/office/officeart/2018/2/layout/IconLabelList"/>
    <dgm:cxn modelId="{80A92A7B-4126-4514-9875-FF24FCABEA79}" srcId="{CFD736BB-E0D5-4112-A9BD-1895219679EE}" destId="{9275A8FA-A966-40B7-8FC8-23AA48F4C0A8}" srcOrd="1" destOrd="0" parTransId="{D87C0CFB-03CE-41D7-8EA8-55EAD03DF58F}" sibTransId="{4C1EB290-3ABA-4F23-8C24-0E5F71F204CA}"/>
    <dgm:cxn modelId="{0FE01699-BD69-4D46-A9DC-4A009FF4DF74}" srcId="{CFD736BB-E0D5-4112-A9BD-1895219679EE}" destId="{360833A9-4CCB-4222-8250-4563DBDFFF42}" srcOrd="0" destOrd="0" parTransId="{6F131D7C-C94F-4C32-8399-5B3D499FD2D3}" sibTransId="{B105E34C-0C0A-4D0A-B207-909E75AF8494}"/>
    <dgm:cxn modelId="{EF37C7AF-E14C-4988-B66D-D04EEA7B6885}" type="presOf" srcId="{9275A8FA-A966-40B7-8FC8-23AA48F4C0A8}" destId="{B8F13AC4-C505-4074-9009-CA4C7071FDF8}" srcOrd="0" destOrd="0" presId="urn:microsoft.com/office/officeart/2018/2/layout/IconLabelList"/>
    <dgm:cxn modelId="{C38DDEE6-7BED-416B-A7FE-FAC5905A36F7}" srcId="{CFD736BB-E0D5-4112-A9BD-1895219679EE}" destId="{92C6499F-7E1E-4EF5-9E0A-1554BB131FCF}" srcOrd="2" destOrd="0" parTransId="{D101DEFE-A48E-42AD-B5D8-0F0BE11532E5}" sibTransId="{6F7117D6-61E0-4D91-87A6-5BC7393EA41D}"/>
    <dgm:cxn modelId="{E556D3F9-3943-415B-8BA8-34C85B6BCF42}" type="presOf" srcId="{360833A9-4CCB-4222-8250-4563DBDFFF42}" destId="{348C60C6-EB0C-465E-8104-F59B01F2A740}" srcOrd="0" destOrd="0" presId="urn:microsoft.com/office/officeart/2018/2/layout/IconLabelList"/>
    <dgm:cxn modelId="{87BF5713-F736-4A34-A18C-56C7362E79AE}" type="presParOf" srcId="{97C43203-2F63-4E6D-BBFF-38C0D6EFEE46}" destId="{BCF76FC4-CCEF-4471-8C39-38EB45B2FEF1}" srcOrd="0" destOrd="0" presId="urn:microsoft.com/office/officeart/2018/2/layout/IconLabelList"/>
    <dgm:cxn modelId="{5A332CE5-110E-400E-ACED-801B2DFA6DE0}" type="presParOf" srcId="{BCF76FC4-CCEF-4471-8C39-38EB45B2FEF1}" destId="{0C806495-0D13-4D9A-9B1B-C4A1D649DF68}" srcOrd="0" destOrd="0" presId="urn:microsoft.com/office/officeart/2018/2/layout/IconLabelList"/>
    <dgm:cxn modelId="{56D7997D-77DA-44B5-A9D3-6564D955D297}" type="presParOf" srcId="{BCF76FC4-CCEF-4471-8C39-38EB45B2FEF1}" destId="{C42B9979-6CAA-4EC5-86D3-362AE9042836}" srcOrd="1" destOrd="0" presId="urn:microsoft.com/office/officeart/2018/2/layout/IconLabelList"/>
    <dgm:cxn modelId="{BB31C4D2-4D25-40BE-936B-E5F339834CDB}" type="presParOf" srcId="{BCF76FC4-CCEF-4471-8C39-38EB45B2FEF1}" destId="{348C60C6-EB0C-465E-8104-F59B01F2A740}" srcOrd="2" destOrd="0" presId="urn:microsoft.com/office/officeart/2018/2/layout/IconLabelList"/>
    <dgm:cxn modelId="{C3996CAA-A448-47B4-B4F0-3B31CE7540C8}" type="presParOf" srcId="{97C43203-2F63-4E6D-BBFF-38C0D6EFEE46}" destId="{99ED1202-B75E-436F-A732-99BBF509F1A3}" srcOrd="1" destOrd="0" presId="urn:microsoft.com/office/officeart/2018/2/layout/IconLabelList"/>
    <dgm:cxn modelId="{60FE26C8-3B92-4E48-ACB0-76518A3587F8}" type="presParOf" srcId="{97C43203-2F63-4E6D-BBFF-38C0D6EFEE46}" destId="{3404ED52-6930-48A5-9D21-A47557E7A643}" srcOrd="2" destOrd="0" presId="urn:microsoft.com/office/officeart/2018/2/layout/IconLabelList"/>
    <dgm:cxn modelId="{158A3A88-6D84-464C-B1CA-07E6A183B2AE}" type="presParOf" srcId="{3404ED52-6930-48A5-9D21-A47557E7A643}" destId="{487A64BB-BCAD-447A-ACB9-3AA7FDA7F0E6}" srcOrd="0" destOrd="0" presId="urn:microsoft.com/office/officeart/2018/2/layout/IconLabelList"/>
    <dgm:cxn modelId="{25AE4CFB-A2F8-4911-9FD7-62B85FE0C570}" type="presParOf" srcId="{3404ED52-6930-48A5-9D21-A47557E7A643}" destId="{AEC05712-4FB5-4A60-950F-DA308D115166}" srcOrd="1" destOrd="0" presId="urn:microsoft.com/office/officeart/2018/2/layout/IconLabelList"/>
    <dgm:cxn modelId="{4E1BD69B-E4BD-4583-BD04-D4935FD4A5CC}" type="presParOf" srcId="{3404ED52-6930-48A5-9D21-A47557E7A643}" destId="{B8F13AC4-C505-4074-9009-CA4C7071FDF8}" srcOrd="2" destOrd="0" presId="urn:microsoft.com/office/officeart/2018/2/layout/IconLabelList"/>
    <dgm:cxn modelId="{7438E934-6704-48F7-B107-8E2F54A1530E}" type="presParOf" srcId="{97C43203-2F63-4E6D-BBFF-38C0D6EFEE46}" destId="{1581C185-E56B-45BA-B175-14B970788589}" srcOrd="3" destOrd="0" presId="urn:microsoft.com/office/officeart/2018/2/layout/IconLabelList"/>
    <dgm:cxn modelId="{C537D368-E890-4B87-8B08-11F92D13BB76}" type="presParOf" srcId="{97C43203-2F63-4E6D-BBFF-38C0D6EFEE46}" destId="{A3C7299D-87FF-4B26-8DD3-C71A2DC25D1B}" srcOrd="4" destOrd="0" presId="urn:microsoft.com/office/officeart/2018/2/layout/IconLabelList"/>
    <dgm:cxn modelId="{ED017674-F2E5-47DE-A709-11BA60DF79ED}" type="presParOf" srcId="{A3C7299D-87FF-4B26-8DD3-C71A2DC25D1B}" destId="{78639C74-7C3E-481B-8598-5EBAF33B0BB4}" srcOrd="0" destOrd="0" presId="urn:microsoft.com/office/officeart/2018/2/layout/IconLabelList"/>
    <dgm:cxn modelId="{E53E59DE-32F4-45C6-B848-996A1D2DE403}" type="presParOf" srcId="{A3C7299D-87FF-4B26-8DD3-C71A2DC25D1B}" destId="{20774954-7674-4F90-B1D0-85147B848115}" srcOrd="1" destOrd="0" presId="urn:microsoft.com/office/officeart/2018/2/layout/IconLabelList"/>
    <dgm:cxn modelId="{51A5AB95-A935-45F6-9378-DE5A1CDA990E}" type="presParOf" srcId="{A3C7299D-87FF-4B26-8DD3-C71A2DC25D1B}" destId="{6D659DA1-0738-4AEF-AD3B-EE064120B2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6495-0D13-4D9A-9B1B-C4A1D649DF68}">
      <dsp:nvSpPr>
        <dsp:cNvPr id="0" name=""/>
        <dsp:cNvSpPr/>
      </dsp:nvSpPr>
      <dsp:spPr>
        <a:xfrm>
          <a:off x="885671" y="908688"/>
          <a:ext cx="1243674" cy="1243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C60C6-EB0C-465E-8104-F59B01F2A740}">
      <dsp:nvSpPr>
        <dsp:cNvPr id="0" name=""/>
        <dsp:cNvSpPr/>
      </dsp:nvSpPr>
      <dsp:spPr>
        <a:xfrm>
          <a:off x="125648" y="2498938"/>
          <a:ext cx="27637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en-US" sz="2700" kern="1200" dirty="0"/>
            <a:t>Insights</a:t>
          </a:r>
        </a:p>
      </dsp:txBody>
      <dsp:txXfrm>
        <a:off x="125648" y="2498938"/>
        <a:ext cx="2763720" cy="720000"/>
      </dsp:txXfrm>
    </dsp:sp>
    <dsp:sp modelId="{487A64BB-BCAD-447A-ACB9-3AA7FDA7F0E6}">
      <dsp:nvSpPr>
        <dsp:cNvPr id="0" name=""/>
        <dsp:cNvSpPr/>
      </dsp:nvSpPr>
      <dsp:spPr>
        <a:xfrm>
          <a:off x="4133043" y="908688"/>
          <a:ext cx="1243674" cy="1243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F13AC4-C505-4074-9009-CA4C7071FDF8}">
      <dsp:nvSpPr>
        <dsp:cNvPr id="0" name=""/>
        <dsp:cNvSpPr/>
      </dsp:nvSpPr>
      <dsp:spPr>
        <a:xfrm>
          <a:off x="3373020" y="2498938"/>
          <a:ext cx="27637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en-US" sz="2700" kern="1200" dirty="0"/>
            <a:t>Recommendations</a:t>
          </a:r>
        </a:p>
      </dsp:txBody>
      <dsp:txXfrm>
        <a:off x="3373020" y="2498938"/>
        <a:ext cx="2763720" cy="720000"/>
      </dsp:txXfrm>
    </dsp:sp>
    <dsp:sp modelId="{78639C74-7C3E-481B-8598-5EBAF33B0BB4}">
      <dsp:nvSpPr>
        <dsp:cNvPr id="0" name=""/>
        <dsp:cNvSpPr/>
      </dsp:nvSpPr>
      <dsp:spPr>
        <a:xfrm>
          <a:off x="7380414" y="908688"/>
          <a:ext cx="1243674" cy="1243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59DA1-0738-4AEF-AD3B-EE064120B275}">
      <dsp:nvSpPr>
        <dsp:cNvPr id="0" name=""/>
        <dsp:cNvSpPr/>
      </dsp:nvSpPr>
      <dsp:spPr>
        <a:xfrm>
          <a:off x="6620391" y="2498938"/>
          <a:ext cx="27637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en-US" sz="2700" kern="1200" dirty="0"/>
            <a:t>Questions </a:t>
          </a:r>
        </a:p>
      </dsp:txBody>
      <dsp:txXfrm>
        <a:off x="6620391" y="2498938"/>
        <a:ext cx="276372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1/29/2024</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1/29/2024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1/29/2024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1/29/2024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29/1/2024</a:t>
            </a:fld>
            <a:endParaRPr lang="en-JM"/>
          </a:p>
        </p:txBody>
      </p:sp>
      <p:sp>
        <p:nvSpPr>
          <p:cNvPr id="5" name="Footer Placeholder 4"/>
          <p:cNvSpPr>
            <a:spLocks noGrp="1"/>
          </p:cNvSpPr>
          <p:nvPr>
            <p:ph type="ftr" sz="quarter" idx="11"/>
          </p:nvPr>
        </p:nvSpPr>
        <p:spPr>
          <a:xfrm>
            <a:off x="2416500" y="329307"/>
            <a:ext cx="4973915" cy="309201"/>
          </a:xfrm>
        </p:spPr>
        <p:txBody>
          <a:bodyPr/>
          <a:lstStyle/>
          <a:p>
            <a:endParaRPr lang="en-JM"/>
          </a:p>
        </p:txBody>
      </p:sp>
      <p:sp>
        <p:nvSpPr>
          <p:cNvPr id="6" name="Slide Number Placeholder 5"/>
          <p:cNvSpPr>
            <a:spLocks noGrp="1"/>
          </p:cNvSpPr>
          <p:nvPr>
            <p:ph type="sldNum" sz="quarter" idx="12"/>
          </p:nvPr>
        </p:nvSpPr>
        <p:spPr>
          <a:xfrm>
            <a:off x="1437664" y="798973"/>
            <a:ext cx="811019" cy="503578"/>
          </a:xfrm>
        </p:spPr>
        <p:txBody>
          <a:bodyPr/>
          <a:lstStyle/>
          <a:p>
            <a:fld id="{D0658676-DD31-4270-8908-9B0054F5C4F8}" type="slidenum">
              <a:rPr lang="en-JM" smtClean="0"/>
              <a:t>‹#›</a:t>
            </a:fld>
            <a:endParaRPr lang="en-JM"/>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04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29/1/2024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38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30A5-C8B0-47C6-8308-B26A7692474C}" type="datetimeFigureOut">
              <a:rPr lang="en-JM" smtClean="0"/>
              <a:t>29/1/2024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97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30A5-C8B0-47C6-8308-B26A7692474C}" type="datetimeFigureOut">
              <a:rPr lang="en-JM" smtClean="0"/>
              <a:t>29/1/2024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801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30A5-C8B0-47C6-8308-B26A7692474C}" type="datetimeFigureOut">
              <a:rPr lang="en-JM" smtClean="0"/>
              <a:t>29/1/2024</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D0658676-DD31-4270-8908-9B0054F5C4F8}" type="slidenum">
              <a:rPr lang="en-JM" smtClean="0"/>
              <a:t>‹#›</a:t>
            </a:fld>
            <a:endParaRPr lang="en-JM"/>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4404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30A5-C8B0-47C6-8308-B26A7692474C}" type="datetimeFigureOut">
              <a:rPr lang="en-JM" smtClean="0"/>
              <a:t>29/1/2024</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D0658676-DD31-4270-8908-9B0054F5C4F8}" type="slidenum">
              <a:rPr lang="en-JM" smtClean="0"/>
              <a:t>‹#›</a:t>
            </a:fld>
            <a:endParaRPr lang="en-JM"/>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87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1/29/2024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30A5-C8B0-47C6-8308-B26A7692474C}" type="datetimeFigureOut">
              <a:rPr lang="en-JM" smtClean="0"/>
              <a:t>29/1/2024</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D0658676-DD31-4270-8908-9B0054F5C4F8}" type="slidenum">
              <a:rPr lang="en-JM" smtClean="0"/>
              <a:t>‹#›</a:t>
            </a:fld>
            <a:endParaRPr lang="en-JM"/>
          </a:p>
        </p:txBody>
      </p:sp>
    </p:spTree>
    <p:extLst>
      <p:ext uri="{BB962C8B-B14F-4D97-AF65-F5344CB8AC3E}">
        <p14:creationId xmlns:p14="http://schemas.microsoft.com/office/powerpoint/2010/main" val="3590250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7E30A5-C8B0-47C6-8308-B26A7692474C}" type="datetimeFigureOut">
              <a:rPr lang="en-JM" smtClean="0"/>
              <a:t>29/1/2024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601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7E30A5-C8B0-47C6-8308-B26A7692474C}" type="datetimeFigureOut">
              <a:rPr lang="en-JM" smtClean="0"/>
              <a:t>29/1/2024</a:t>
            </a:fld>
            <a:endParaRPr lang="en-JM"/>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588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29/1/2024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326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29/1/2024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82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1/29/2024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1/29/2024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1/29/2024</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1/29/2024</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1/29/2024</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1/29/2024</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1/29/2024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1/29/2024</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7E30A5-C8B0-47C6-8308-B26A7692474C}" type="datetimeFigureOut">
              <a:rPr lang="en-JM" smtClean="0"/>
              <a:t>29/1/2024</a:t>
            </a:fld>
            <a:endParaRPr lang="en-JM"/>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0658676-DD31-4270-8908-9B0054F5C4F8}" type="slidenum">
              <a:rPr lang="en-JM" smtClean="0"/>
              <a:t>‹#›</a:t>
            </a:fld>
            <a:endParaRPr lang="en-JM"/>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12254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4715" r="-1" b="37315"/>
          <a:stretch/>
        </p:blipFill>
        <p:spPr>
          <a:xfrm>
            <a:off x="2" y="10"/>
            <a:ext cx="12191695" cy="6857990"/>
          </a:xfrm>
          <a:prstGeom prst="rect">
            <a:avLst/>
          </a:prstGeom>
        </p:spPr>
      </p:pic>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76636" y="992221"/>
            <a:ext cx="6247308" cy="4873558"/>
          </a:xfrm>
        </p:spPr>
        <p:txBody>
          <a:bodyPr anchor="ctr">
            <a:normAutofit/>
          </a:bodyPr>
          <a:lstStyle/>
          <a:p>
            <a:br>
              <a:rPr lang="en-US" sz="48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Customer EXPERIENCE Analyst  Presentation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68056" y="996610"/>
            <a:ext cx="3363901" cy="4864780"/>
          </a:xfrm>
        </p:spPr>
        <p:txBody>
          <a:bodyPr anchor="ctr">
            <a:normAutofit/>
          </a:bodyPr>
          <a:lstStyle/>
          <a:p>
            <a:pPr algn="r"/>
            <a:r>
              <a:rPr lang="en-US" sz="2000" dirty="0">
                <a:latin typeface="Times New Roman" panose="02020603050405020304" pitchFamily="18" charset="0"/>
                <a:cs typeface="Times New Roman" panose="02020603050405020304" pitchFamily="18" charset="0"/>
              </a:rPr>
              <a:t>Presenter: Skillarchie Davis</a:t>
            </a:r>
          </a:p>
          <a:p>
            <a:pPr algn="r"/>
            <a:r>
              <a:rPr lang="en-US" sz="2000" dirty="0">
                <a:latin typeface="Times New Roman" panose="02020603050405020304" pitchFamily="18" charset="0"/>
                <a:cs typeface="Times New Roman" panose="02020603050405020304" pitchFamily="18" charset="0"/>
              </a:rPr>
              <a:t>Last Updated: 28/01/24</a:t>
            </a:r>
          </a:p>
        </p:txBody>
      </p:sp>
      <p:cxnSp>
        <p:nvCxnSpPr>
          <p:cNvPr id="19" name="Straight Connector 18">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3996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5" descr="3D black question marks with one yellow question mark">
            <a:extLst>
              <a:ext uri="{FF2B5EF4-FFF2-40B4-BE49-F238E27FC236}">
                <a16:creationId xmlns:a16="http://schemas.microsoft.com/office/drawing/2014/main" id="{2C82C9F8-6E48-A304-6A79-994859751C0A}"/>
              </a:ext>
            </a:extLst>
          </p:cNvPr>
          <p:cNvPicPr>
            <a:picLocks noChangeAspect="1"/>
          </p:cNvPicPr>
          <p:nvPr/>
        </p:nvPicPr>
        <p:blipFill rotWithShape="1">
          <a:blip r:embed="rId2"/>
          <a:srcRect l="28733" r="6380" b="1"/>
          <a:stretch/>
        </p:blipFill>
        <p:spPr>
          <a:xfrm>
            <a:off x="2" y="10"/>
            <a:ext cx="12191695" cy="6857990"/>
          </a:xfrm>
          <a:prstGeom prst="rect">
            <a:avLst/>
          </a:prstGeom>
        </p:spPr>
      </p:pic>
      <p:sp>
        <p:nvSpPr>
          <p:cNvPr id="4" name="Title 3">
            <a:extLst>
              <a:ext uri="{FF2B5EF4-FFF2-40B4-BE49-F238E27FC236}">
                <a16:creationId xmlns:a16="http://schemas.microsoft.com/office/drawing/2014/main" id="{0233407E-A2BB-4EF7-A54E-8FCBA441B253}"/>
              </a:ext>
            </a:extLst>
          </p:cNvPr>
          <p:cNvSpPr>
            <a:spLocks noGrp="1"/>
          </p:cNvSpPr>
          <p:nvPr>
            <p:ph type="title"/>
          </p:nvPr>
        </p:nvSpPr>
        <p:spPr>
          <a:xfrm>
            <a:off x="1870842" y="2911367"/>
            <a:ext cx="3216166" cy="1103585"/>
          </a:xfrm>
        </p:spPr>
        <p:txBody>
          <a:bodyPr vert="horz" lIns="91440" tIns="45720" rIns="91440" bIns="0" rtlCol="0" anchor="t">
            <a:normAutofit/>
          </a:bodyPr>
          <a:lstStyle/>
          <a:p>
            <a:r>
              <a:rPr lang="en-US" dirty="0">
                <a:solidFill>
                  <a:srgbClr val="FFFFFE"/>
                </a:solidFill>
              </a:rPr>
              <a:t>Questions</a:t>
            </a:r>
          </a:p>
        </p:txBody>
      </p:sp>
    </p:spTree>
    <p:extLst>
      <p:ext uri="{BB962C8B-B14F-4D97-AF65-F5344CB8AC3E}">
        <p14:creationId xmlns:p14="http://schemas.microsoft.com/office/powerpoint/2010/main" val="381295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0A3D-2FDD-43EF-B09E-4B6D5C6470B0}"/>
              </a:ext>
            </a:extLst>
          </p:cNvPr>
          <p:cNvSpPr>
            <a:spLocks noGrp="1"/>
          </p:cNvSpPr>
          <p:nvPr>
            <p:ph type="title"/>
          </p:nvPr>
        </p:nvSpPr>
        <p:spPr>
          <a:xfrm>
            <a:off x="1341120" y="467360"/>
            <a:ext cx="9509760" cy="1233424"/>
          </a:xfrm>
        </p:spPr>
        <p:txBody>
          <a:bodyPr anchor="ctr">
            <a:normAutofit/>
          </a:bodyPr>
          <a:lstStyle/>
          <a:p>
            <a:pPr algn="ctr"/>
            <a:r>
              <a:rPr lang="en-US" sz="6000" b="1" u="sng" dirty="0">
                <a:solidFill>
                  <a:srgbClr val="002060"/>
                </a:solidFill>
                <a:latin typeface="Times New Roman" panose="02020603050405020304" pitchFamily="18" charset="0"/>
                <a:cs typeface="Times New Roman" panose="02020603050405020304" pitchFamily="18" charset="0"/>
              </a:rPr>
              <a:t>PRESENTATION FLOW</a:t>
            </a:r>
            <a:endParaRPr lang="en-JM" sz="6000" dirty="0"/>
          </a:p>
        </p:txBody>
      </p:sp>
      <p:graphicFrame>
        <p:nvGraphicFramePr>
          <p:cNvPr id="40" name="Content Placeholder 2">
            <a:extLst>
              <a:ext uri="{FF2B5EF4-FFF2-40B4-BE49-F238E27FC236}">
                <a16:creationId xmlns:a16="http://schemas.microsoft.com/office/drawing/2014/main" id="{7D0AA14F-3535-0BBE-BE9F-9531B9739E70}"/>
              </a:ext>
            </a:extLst>
          </p:cNvPr>
          <p:cNvGraphicFramePr>
            <a:graphicFrameLocks noGrp="1"/>
          </p:cNvGraphicFramePr>
          <p:nvPr>
            <p:ph idx="1"/>
            <p:extLst>
              <p:ext uri="{D42A27DB-BD31-4B8C-83A1-F6EECF244321}">
                <p14:modId xmlns:p14="http://schemas.microsoft.com/office/powerpoint/2010/main" val="3180812208"/>
              </p:ext>
            </p:extLst>
          </p:nvPr>
        </p:nvGraphicFramePr>
        <p:xfrm>
          <a:off x="1341120" y="1901952"/>
          <a:ext cx="9509760" cy="412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6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Net Promoter Score</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JM" dirty="0">
                <a:latin typeface="Times New Roman" panose="02020603050405020304" pitchFamily="18" charset="0"/>
                <a:cs typeface="Times New Roman" panose="02020603050405020304" pitchFamily="18" charset="0"/>
              </a:rPr>
              <a:t>Every company in the Sagicor Group has a good net promoter score (NPS). Sagicor Life has the largest percentage at 35%, followed by Sagicor Bank at 32% and Client Support Department at 7%.</a:t>
            </a: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company in the group has an above-average average NPS. The greatest is 7.95 for Sagicor Bank, followed by 7.94 for Sagicor Life and 6.88 for the Client Support Department. This shows that customers are willing to recommend the company.</a:t>
            </a: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38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Sagicor Group Net Promoter Score</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JM" sz="2800" dirty="0">
                <a:latin typeface="Times New Roman" panose="02020603050405020304" pitchFamily="18" charset="0"/>
                <a:cs typeface="Times New Roman" panose="02020603050405020304" pitchFamily="18" charset="0"/>
              </a:rPr>
              <a:t>The Sagicor Group has a good net promoter score (NPS) of 51%.</a:t>
            </a:r>
          </a:p>
          <a:p>
            <a:pPr>
              <a:lnSpc>
                <a:spcPct val="150000"/>
              </a:lnSpc>
              <a:buFont typeface="Wingdings" panose="05000000000000000000" pitchFamily="2" charset="2"/>
              <a:buChar char="Ø"/>
            </a:pPr>
            <a:r>
              <a:rPr lang="en-US" sz="2800" i="0" dirty="0">
                <a:solidFill>
                  <a:srgbClr val="263050"/>
                </a:solidFill>
                <a:effectLst/>
                <a:latin typeface="Times New Roman" panose="02020603050405020304" pitchFamily="18" charset="0"/>
                <a:cs typeface="Times New Roman" panose="02020603050405020304" pitchFamily="18" charset="0"/>
              </a:rPr>
              <a:t>At 7.49, the Sagicor Group average (NPS) is significantly above average. </a:t>
            </a:r>
            <a:r>
              <a:rPr lang="en-US" sz="2800" dirty="0">
                <a:solidFill>
                  <a:srgbClr val="263050"/>
                </a:solidFill>
                <a:latin typeface="Times New Roman" panose="02020603050405020304" pitchFamily="18" charset="0"/>
                <a:cs typeface="Times New Roman" panose="02020603050405020304" pitchFamily="18" charset="0"/>
              </a:rPr>
              <a:t>This shows that our customers and clients are willing to recommend all the companies within the group.</a:t>
            </a:r>
            <a:endParaRPr lang="en-JM" sz="2800" dirty="0">
              <a:solidFill>
                <a:srgbClr val="26305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31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Sagicor Group Average Customer Effort</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Sagicor Bank has the highest customer effort rating (7.67), followed by Sagicor Life (7.64) and the </a:t>
            </a:r>
            <a:r>
              <a:rPr lang="en-JM" dirty="0">
                <a:latin typeface="Times New Roman" panose="02020603050405020304" pitchFamily="18" charset="0"/>
                <a:cs typeface="Times New Roman" panose="02020603050405020304" pitchFamily="18" charset="0"/>
              </a:rPr>
              <a:t>Client support department</a:t>
            </a:r>
            <a:r>
              <a:rPr lang="en-US" dirty="0">
                <a:latin typeface="Times New Roman" panose="02020603050405020304" pitchFamily="18" charset="0"/>
                <a:cs typeface="Times New Roman" panose="02020603050405020304" pitchFamily="18" charset="0"/>
              </a:rPr>
              <a:t>(5.85). </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group's average is 6.90 overall. </a:t>
            </a:r>
            <a:r>
              <a:rPr lang="en-JM" dirty="0">
                <a:latin typeface="Times New Roman" panose="02020603050405020304" pitchFamily="18" charset="0"/>
                <a:cs typeface="Times New Roman" panose="02020603050405020304" pitchFamily="18" charset="0"/>
              </a:rPr>
              <a:t>This shows that there is room for improvement in completing our customers transaction on time.</a:t>
            </a: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3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normAutofit/>
          </a:bodyPr>
          <a:lstStyle/>
          <a:p>
            <a:pPr algn="ctr"/>
            <a:r>
              <a:rPr lang="en-JM" sz="2800" b="1" u="sng" dirty="0">
                <a:solidFill>
                  <a:srgbClr val="002060"/>
                </a:solidFill>
                <a:latin typeface="Times New Roman" panose="02020603050405020304" pitchFamily="18" charset="0"/>
                <a:cs typeface="Times New Roman" panose="02020603050405020304" pitchFamily="18" charset="0"/>
              </a:rPr>
              <a:t>Sagicor Group Average Team Member Service Delivery</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Sagicor Bank has the highest team member service delivery rating (8.61), followed by Sagicor Life (8.48) and the </a:t>
            </a:r>
            <a:r>
              <a:rPr lang="en-JM" dirty="0">
                <a:latin typeface="Times New Roman" panose="02020603050405020304" pitchFamily="18" charset="0"/>
                <a:cs typeface="Times New Roman" panose="02020603050405020304" pitchFamily="18" charset="0"/>
              </a:rPr>
              <a:t>Client support department</a:t>
            </a:r>
            <a:r>
              <a:rPr lang="en-US" dirty="0">
                <a:latin typeface="Times New Roman" panose="02020603050405020304" pitchFamily="18" charset="0"/>
                <a:cs typeface="Times New Roman" panose="02020603050405020304" pitchFamily="18" charset="0"/>
              </a:rPr>
              <a:t>(7.60). </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group's average is 8.13 overall. This demonstrates that clients are really happy with the assistance that members of our team provide them.</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95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Sagicor Group Average Strategic Partnership</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Sagicor Bank has the highest </a:t>
            </a:r>
            <a:r>
              <a:rPr lang="en-JM" dirty="0">
                <a:latin typeface="Times New Roman" panose="02020603050405020304" pitchFamily="18" charset="0"/>
                <a:cs typeface="Times New Roman" panose="02020603050405020304" pitchFamily="18" charset="0"/>
              </a:rPr>
              <a:t>strategic partnership </a:t>
            </a:r>
            <a:r>
              <a:rPr lang="en-US" dirty="0">
                <a:latin typeface="Times New Roman" panose="02020603050405020304" pitchFamily="18" charset="0"/>
                <a:cs typeface="Times New Roman" panose="02020603050405020304" pitchFamily="18" charset="0"/>
              </a:rPr>
              <a:t>rating (7.74), followed by Sagicor Life (7.65) and the </a:t>
            </a:r>
            <a:r>
              <a:rPr lang="en-JM" dirty="0">
                <a:latin typeface="Times New Roman" panose="02020603050405020304" pitchFamily="18" charset="0"/>
                <a:cs typeface="Times New Roman" panose="02020603050405020304" pitchFamily="18" charset="0"/>
              </a:rPr>
              <a:t>Client support department</a:t>
            </a:r>
            <a:r>
              <a:rPr lang="en-US" dirty="0">
                <a:latin typeface="Times New Roman" panose="02020603050405020304" pitchFamily="18" charset="0"/>
                <a:cs typeface="Times New Roman" panose="02020603050405020304" pitchFamily="18" charset="0"/>
              </a:rPr>
              <a:t>(6.55). </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group's average is 7.20 overall. This demonstrates that our customers believe our product offers are making their life easier even though there is room for improvements.</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Sagicor Group Average Customer Satisfaction</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Sagicor Bank has the highest customer satisfaction rating (8.03), followed by Sagicor Life (8.00) and the </a:t>
            </a:r>
            <a:r>
              <a:rPr lang="en-JM" dirty="0">
                <a:latin typeface="Times New Roman" panose="02020603050405020304" pitchFamily="18" charset="0"/>
                <a:cs typeface="Times New Roman" panose="02020603050405020304" pitchFamily="18" charset="0"/>
              </a:rPr>
              <a:t>Client support department</a:t>
            </a:r>
            <a:r>
              <a:rPr lang="en-US" dirty="0">
                <a:latin typeface="Times New Roman" panose="02020603050405020304" pitchFamily="18" charset="0"/>
                <a:cs typeface="Times New Roman" panose="02020603050405020304" pitchFamily="18" charset="0"/>
              </a:rPr>
              <a:t>(6.57). </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group's average is 7.40 overall. This demonstrates that clients are pleased with the services provided to them by the group.</a:t>
            </a: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53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JM" dirty="0">
                <a:latin typeface="Times New Roman" panose="02020603050405020304" pitchFamily="18" charset="0"/>
                <a:cs typeface="Times New Roman" panose="02020603050405020304" pitchFamily="18" charset="0"/>
              </a:rPr>
              <a:t>The Client support department is the worst performing within the group. I would recommend retraining the staff.</a:t>
            </a:r>
          </a:p>
          <a:p>
            <a:pPr>
              <a:lnSpc>
                <a:spcPct val="200000"/>
              </a:lnSpc>
              <a:buFont typeface="Wingdings" panose="05000000000000000000" pitchFamily="2" charset="2"/>
              <a:buChar char="Ø"/>
            </a:pPr>
            <a:r>
              <a:rPr lang="en-JM" dirty="0">
                <a:latin typeface="Times New Roman" panose="02020603050405020304" pitchFamily="18" charset="0"/>
                <a:cs typeface="Times New Roman" panose="02020603050405020304" pitchFamily="18" charset="0"/>
              </a:rPr>
              <a:t>I would also recommend hiring more staff to aid in delivering customer support to boost the client support department rating.</a:t>
            </a: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endParaRPr lang="en-J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3808</TotalTime>
  <Words>426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Corbel</vt:lpstr>
      <vt:lpstr>Euphemia</vt:lpstr>
      <vt:lpstr>Gill Sans MT</vt:lpstr>
      <vt:lpstr>Times New Roman</vt:lpstr>
      <vt:lpstr>Wingdings</vt:lpstr>
      <vt:lpstr>Banded Design Blue 16x9</vt:lpstr>
      <vt:lpstr>Gallery</vt:lpstr>
      <vt:lpstr> Customer EXPERIENCE Analyst  Presentation</vt:lpstr>
      <vt:lpstr>PRESENTATION FLOW</vt:lpstr>
      <vt:lpstr>Net Promoter Score</vt:lpstr>
      <vt:lpstr>Sagicor Group Net Promoter Score</vt:lpstr>
      <vt:lpstr>Sagicor Group Average Customer Effort</vt:lpstr>
      <vt:lpstr>Sagicor Group Average Team Member Service Delivery</vt:lpstr>
      <vt:lpstr>Sagicor Group Average Strategic Partnership</vt:lpstr>
      <vt:lpstr>Sagicor Group Average Customer Satisfaction</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skillarchie davis</dc:creator>
  <cp:lastModifiedBy>skillarchie davis</cp:lastModifiedBy>
  <cp:revision>12</cp:revision>
  <dcterms:created xsi:type="dcterms:W3CDTF">2023-11-27T03:47:11Z</dcterms:created>
  <dcterms:modified xsi:type="dcterms:W3CDTF">2024-01-29T22:25:18Z</dcterms:modified>
</cp:coreProperties>
</file>