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2"/>
  </p:handoutMasterIdLst>
  <p:sldIdLst>
    <p:sldId id="256" r:id="rId3"/>
    <p:sldId id="258" r:id="rId5"/>
    <p:sldId id="277" r:id="rId6"/>
    <p:sldId id="281" r:id="rId7"/>
    <p:sldId id="282" r:id="rId8"/>
    <p:sldId id="283" r:id="rId9"/>
    <p:sldId id="284" r:id="rId10"/>
    <p:sldId id="286" r:id="rId11"/>
  </p:sldIdLst>
  <p:sldSz cx="12192000" cy="6858000"/>
  <p:notesSz cx="6858000" cy="9144000"/>
  <p:embeddedFontLst>
    <p:embeddedFont>
      <p:font typeface="Nunito Sans" charset="0"/>
      <p:regular r:id="rId16"/>
      <p:bold r:id="rId17"/>
      <p:italic r:id="rId18"/>
      <p:boldItalic r:id="rId19"/>
    </p:embeddedFont>
    <p:embeddedFont>
      <p:font typeface="Nunito Sans ExtraBold" charset="0"/>
      <p:bold r:id="rId20"/>
    </p:embeddedFont>
    <p:embeddedFont>
      <p:font typeface="Elephant" panose="02020904090505020303" charset="0"/>
      <p:regular r:id="rId21"/>
      <p:italic r:id="rId22"/>
    </p:embeddedFont>
  </p:embeddedFontLst>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5D9B"/>
    <a:srgbClr val="2687FF"/>
    <a:srgbClr val="0438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5.xml"/><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Nunito Sans" charset="0"/>
              <a:ea typeface="Nunito Sans" charset="0"/>
              <a:cs typeface="Nunito Sans"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Nunito Sans" charset="0"/>
                <a:ea typeface="Nunito Sans" charset="0"/>
                <a:cs typeface="Nunito Sans" charset="0"/>
              </a:rPr>
            </a:fld>
            <a:endParaRPr lang="zh-CN" altLang="en-US">
              <a:latin typeface="Nunito Sans" charset="0"/>
              <a:ea typeface="Nunito Sans" charset="0"/>
              <a:cs typeface="Nunito Sans"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Nunito Sans" charset="0"/>
              <a:ea typeface="Nunito Sans" charset="0"/>
              <a:cs typeface="Nunito Sans"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Nunito Sans" charset="0"/>
                <a:ea typeface="Nunito Sans" charset="0"/>
                <a:cs typeface="Nunito Sans" charset="0"/>
              </a:rPr>
            </a:fld>
            <a:endParaRPr lang="zh-CN" altLang="en-US">
              <a:latin typeface="Nunito Sans" charset="0"/>
              <a:ea typeface="Nunito Sans" charset="0"/>
              <a:cs typeface="Nunito Sans"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Nunito Sans" charset="0"/>
                <a:ea typeface="Nunito Sans" charset="0"/>
                <a:cs typeface="Nunito Sans"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unito Sans" charset="0"/>
                <a:ea typeface="Nunito Sans" charset="0"/>
                <a:cs typeface="Nunito Sans" charset="0"/>
              </a:defRPr>
            </a:lvl1pPr>
          </a:lstStyle>
          <a:p>
            <a:fld id="{11502C6B-EB9B-4D69-9E51-1FEE7769C71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Nunito Sans" charset="0"/>
                <a:ea typeface="Nunito Sans" charset="0"/>
                <a:cs typeface="Nunito Sans"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Nunito Sans" charset="0"/>
                <a:ea typeface="Nunito Sans" charset="0"/>
                <a:cs typeface="Nunito Sans" charset="0"/>
              </a:defRPr>
            </a:lvl1pPr>
          </a:lstStyle>
          <a:p>
            <a:fld id="{056D8460-D7CE-438D-A038-114C093215A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unito Sans" charset="0"/>
        <a:ea typeface="Nunito Sans" charset="0"/>
        <a:cs typeface="Nunito Sans" charset="0"/>
      </a:defRPr>
    </a:lvl1pPr>
    <a:lvl2pPr marL="457200" algn="l" defTabSz="914400" rtl="0" eaLnBrk="1" latinLnBrk="0" hangingPunct="1">
      <a:defRPr sz="1200" kern="1200">
        <a:solidFill>
          <a:schemeClr val="tx1"/>
        </a:solidFill>
        <a:latin typeface="Nunito Sans" charset="0"/>
        <a:ea typeface="Nunito Sans" charset="0"/>
        <a:cs typeface="Nunito Sans" charset="0"/>
      </a:defRPr>
    </a:lvl2pPr>
    <a:lvl3pPr marL="914400" algn="l" defTabSz="914400" rtl="0" eaLnBrk="1" latinLnBrk="0" hangingPunct="1">
      <a:defRPr sz="1200" kern="1200">
        <a:solidFill>
          <a:schemeClr val="tx1"/>
        </a:solidFill>
        <a:latin typeface="Nunito Sans" charset="0"/>
        <a:ea typeface="Nunito Sans" charset="0"/>
        <a:cs typeface="Nunito Sans" charset="0"/>
      </a:defRPr>
    </a:lvl3pPr>
    <a:lvl4pPr marL="1371600" algn="l" defTabSz="914400" rtl="0" eaLnBrk="1" latinLnBrk="0" hangingPunct="1">
      <a:defRPr sz="1200" kern="1200">
        <a:solidFill>
          <a:schemeClr val="tx1"/>
        </a:solidFill>
        <a:latin typeface="Nunito Sans" charset="0"/>
        <a:ea typeface="Nunito Sans" charset="0"/>
        <a:cs typeface="Nunito Sans" charset="0"/>
      </a:defRPr>
    </a:lvl4pPr>
    <a:lvl5pPr marL="1828800" algn="l" defTabSz="914400" rtl="0" eaLnBrk="1" latinLnBrk="0" hangingPunct="1">
      <a:defRPr sz="1200" kern="1200">
        <a:solidFill>
          <a:schemeClr val="tx1"/>
        </a:solidFill>
        <a:latin typeface="Nunito Sans" charset="0"/>
        <a:ea typeface="Nunito Sans" charset="0"/>
        <a:cs typeface="Nunito Sans"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6D8460-D7CE-438D-A038-114C093215A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3EC90CD-CD95-4E56-AB88-06C8234E931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DD1507-B13D-4DF7-B5D8-2A926364E0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l" fontAlgn="base">
              <a:defRPr sz="3200">
                <a:solidFill>
                  <a:schemeClr val="tx1">
                    <a:lumMod val="85000"/>
                    <a:lumOff val="15000"/>
                  </a:schemeClr>
                </a:solidFill>
                <a:latin typeface="+mj-lt"/>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Nunito Sans" charset="0"/>
                <a:ea typeface="Nunito Sans" charset="0"/>
                <a:cs typeface="Nunito Sans" charset="0"/>
              </a:defRPr>
            </a:lvl1pPr>
          </a:lstStyle>
          <a:p>
            <a:fld id="{43EC90CD-CD95-4E56-AB88-06C8234E931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Nunito Sans" charset="0"/>
                <a:ea typeface="Nunito Sans" charset="0"/>
                <a:cs typeface="Nunito Sans"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Nunito Sans" charset="0"/>
                <a:ea typeface="Nunito Sans" charset="0"/>
                <a:cs typeface="Nunito Sans" charset="0"/>
              </a:defRPr>
            </a:lvl1pPr>
          </a:lstStyle>
          <a:p>
            <a:fld id="{CDDD1507-B13D-4DF7-B5D8-2A926364E061}" type="slidenum">
              <a:rPr lang="zh-CN" altLang="en-US" smtClean="0"/>
            </a:fld>
            <a:endParaRPr lang="zh-CN" altLang="en-US"/>
          </a:p>
        </p:txBody>
      </p:sp>
      <p:grpSp>
        <p:nvGrpSpPr>
          <p:cNvPr id="7" name="组合 6"/>
          <p:cNvGrpSpPr/>
          <p:nvPr userDrawn="1"/>
        </p:nvGrpSpPr>
        <p:grpSpPr>
          <a:xfrm>
            <a:off x="6" y="0"/>
            <a:ext cx="12191992" cy="6858001"/>
            <a:chOff x="6" y="0"/>
            <a:chExt cx="12191992" cy="6858001"/>
          </a:xfrm>
        </p:grpSpPr>
        <p:pic>
          <p:nvPicPr>
            <p:cNvPr id="8" name="图片 7"/>
            <p:cNvPicPr>
              <a:picLocks noChangeAspect="1"/>
            </p:cNvPicPr>
            <p:nvPr/>
          </p:nvPicPr>
          <p:blipFill rotWithShape="1">
            <a:blip r:embed="rId4"/>
            <a:srcRect l="21011" t="17495" r="22011" b="36004"/>
            <a:stretch>
              <a:fillRect/>
            </a:stretch>
          </p:blipFill>
          <p:spPr>
            <a:xfrm rot="5400000" flipV="1">
              <a:off x="-1343482" y="1343489"/>
              <a:ext cx="6858000" cy="4171024"/>
            </a:xfrm>
            <a:prstGeom prst="rect">
              <a:avLst/>
            </a:prstGeom>
          </p:spPr>
        </p:pic>
        <p:pic>
          <p:nvPicPr>
            <p:cNvPr id="9" name="图片 8"/>
            <p:cNvPicPr>
              <a:picLocks noChangeAspect="1"/>
            </p:cNvPicPr>
            <p:nvPr/>
          </p:nvPicPr>
          <p:blipFill rotWithShape="1">
            <a:blip r:embed="rId4"/>
            <a:srcRect l="21011" t="54174" r="22011" b="7444"/>
            <a:stretch>
              <a:fillRect/>
            </a:stretch>
          </p:blipFill>
          <p:spPr>
            <a:xfrm rot="5400000" flipV="1">
              <a:off x="6462249" y="1128250"/>
              <a:ext cx="6858000" cy="4601499"/>
            </a:xfrm>
            <a:prstGeom prst="rect">
              <a:avLst/>
            </a:prstGeom>
          </p:spPr>
        </p:pic>
        <p:sp>
          <p:nvSpPr>
            <p:cNvPr id="10" name="矩形 9"/>
            <p:cNvSpPr/>
            <p:nvPr/>
          </p:nvSpPr>
          <p:spPr>
            <a:xfrm>
              <a:off x="50800" y="31750"/>
              <a:ext cx="12090400" cy="6800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unito Sans" charset="0"/>
                <a:ea typeface="Nunito Sans" charset="0"/>
                <a:cs typeface="Nunito Sans" charset="0"/>
              </a:endParaRPr>
            </a:p>
          </p:txBody>
        </p:sp>
      </p:grpSp>
      <p:grpSp>
        <p:nvGrpSpPr>
          <p:cNvPr id="11" name="组合 10"/>
          <p:cNvGrpSpPr/>
          <p:nvPr userDrawn="1"/>
        </p:nvGrpSpPr>
        <p:grpSpPr>
          <a:xfrm>
            <a:off x="242201" y="191958"/>
            <a:ext cx="418867" cy="493841"/>
            <a:chOff x="5394769" y="1204331"/>
            <a:chExt cx="352361" cy="215941"/>
          </a:xfrm>
          <a:solidFill>
            <a:srgbClr val="0D5D9B"/>
          </a:solidFill>
        </p:grpSpPr>
        <p:sp>
          <p:nvSpPr>
            <p:cNvPr id="12" name="燕尾形 3"/>
            <p:cNvSpPr/>
            <p:nvPr/>
          </p:nvSpPr>
          <p:spPr>
            <a:xfrm>
              <a:off x="5394769"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Nunito Sans" charset="0"/>
                <a:ea typeface="Nunito Sans" charset="0"/>
                <a:cs typeface="Nunito Sans" charset="0"/>
              </a:endParaRPr>
            </a:p>
          </p:txBody>
        </p:sp>
        <p:sp>
          <p:nvSpPr>
            <p:cNvPr id="13" name="燕尾形 4"/>
            <p:cNvSpPr/>
            <p:nvPr/>
          </p:nvSpPr>
          <p:spPr>
            <a:xfrm>
              <a:off x="5531189" y="1204331"/>
              <a:ext cx="215941" cy="21594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Nunito Sans" charset="0"/>
                <a:ea typeface="Nunito Sans" charset="0"/>
                <a:cs typeface="Nunito Sans" charset="0"/>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Nunito Sans" charset="0"/>
          <a:ea typeface="Nunito Sans" charset="0"/>
          <a:cs typeface="Nunito Sans"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unito Sans" charset="0"/>
          <a:ea typeface="Nunito Sans" charset="0"/>
          <a:cs typeface="Nunito Sans"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unito Sans" charset="0"/>
          <a:ea typeface="Nunito Sans" charset="0"/>
          <a:cs typeface="Nunito Sans"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unito Sans" charset="0"/>
          <a:ea typeface="Nunito Sans" charset="0"/>
          <a:cs typeface="Nunito Sans"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Sans" charset="0"/>
          <a:ea typeface="Nunito Sans" charset="0"/>
          <a:cs typeface="Nunito Sans"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unito Sans" charset="0"/>
          <a:ea typeface="Nunito Sans" charset="0"/>
          <a:cs typeface="Nunito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1"/>
          <a:srcRect l="21011" t="17495" r="22011" b="36004"/>
          <a:stretch>
            <a:fillRect/>
          </a:stretch>
        </p:blipFill>
        <p:spPr>
          <a:xfrm rot="5400000" flipV="1">
            <a:off x="-1343482" y="1343489"/>
            <a:ext cx="6858000" cy="4171024"/>
          </a:xfrm>
          <a:prstGeom prst="rect">
            <a:avLst/>
          </a:prstGeom>
        </p:spPr>
      </p:pic>
      <p:pic>
        <p:nvPicPr>
          <p:cNvPr id="31" name="图片 30"/>
          <p:cNvPicPr>
            <a:picLocks noChangeAspect="1"/>
          </p:cNvPicPr>
          <p:nvPr/>
        </p:nvPicPr>
        <p:blipFill rotWithShape="1">
          <a:blip r:embed="rId1"/>
          <a:srcRect l="21011" t="54174" r="22011" b="7444"/>
          <a:stretch>
            <a:fillRect/>
          </a:stretch>
        </p:blipFill>
        <p:spPr>
          <a:xfrm rot="5400000" flipV="1">
            <a:off x="5552929" y="1128250"/>
            <a:ext cx="6858000" cy="4601499"/>
          </a:xfrm>
          <a:prstGeom prst="rect">
            <a:avLst/>
          </a:prstGeom>
        </p:spPr>
      </p:pic>
      <p:sp>
        <p:nvSpPr>
          <p:cNvPr id="45" name="矩形 44"/>
          <p:cNvSpPr/>
          <p:nvPr/>
        </p:nvSpPr>
        <p:spPr>
          <a:xfrm flipH="1">
            <a:off x="3421380" y="3863975"/>
            <a:ext cx="7771765" cy="1060450"/>
          </a:xfrm>
          <a:prstGeom prst="rect">
            <a:avLst/>
          </a:prstGeom>
        </p:spPr>
        <p:txBody>
          <a:bodyPr wrap="square">
            <a:spAutoFit/>
          </a:bodyPr>
          <a:lstStyle/>
          <a:p>
            <a:pPr lvl="0">
              <a:lnSpc>
                <a:spcPct val="150000"/>
              </a:lnSpc>
              <a:defRPr/>
            </a:pPr>
            <a:r>
              <a:rPr sz="1400" dirty="0">
                <a:latin typeface="Times New Roman" panose="02020603050405020304" charset="0"/>
                <a:cs typeface="Times New Roman" panose="02020603050405020304" charset="0"/>
                <a:sym typeface="+mn-ea"/>
              </a:rPr>
              <a:t>PG-DAC August 2025</a:t>
            </a:r>
            <a:endParaRPr sz="1400" dirty="0">
              <a:latin typeface="Times New Roman" panose="02020603050405020304" charset="0"/>
              <a:cs typeface="Times New Roman" panose="02020603050405020304" charset="0"/>
            </a:endParaRPr>
          </a:p>
          <a:p>
            <a:pPr lvl="0">
              <a:lnSpc>
                <a:spcPct val="150000"/>
              </a:lnSpc>
              <a:defRPr/>
            </a:pPr>
            <a:r>
              <a:rPr sz="1400" dirty="0">
                <a:latin typeface="Times New Roman" panose="02020603050405020304" charset="0"/>
                <a:cs typeface="Times New Roman" panose="02020603050405020304" charset="0"/>
                <a:sym typeface="+mn-ea"/>
              </a:rPr>
              <a:t>Group No: </a:t>
            </a:r>
            <a:r>
              <a:rPr lang="en-IN" sz="1400" dirty="0">
                <a:latin typeface="Times New Roman" panose="02020603050405020304" charset="0"/>
                <a:cs typeface="Times New Roman" panose="02020603050405020304" charset="0"/>
                <a:sym typeface="+mn-ea"/>
              </a:rPr>
              <a:t>81</a:t>
            </a:r>
            <a:endParaRPr sz="1400" dirty="0">
              <a:latin typeface="Times New Roman" panose="02020603050405020304" charset="0"/>
              <a:cs typeface="Times New Roman" panose="02020603050405020304" charset="0"/>
            </a:endParaRPr>
          </a:p>
          <a:p>
            <a:pPr lvl="0">
              <a:lnSpc>
                <a:spcPct val="150000"/>
              </a:lnSpc>
              <a:defRPr/>
            </a:pPr>
            <a:endParaRPr kumimoji="0" lang="en-IN" altLang="en-US" sz="1400" b="0" i="0" u="none" strike="noStrike" kern="1200" cap="none" spc="0" normalizeH="0" baseline="0" noProof="0" dirty="0">
              <a:ln>
                <a:noFill/>
              </a:ln>
              <a:solidFill>
                <a:schemeClr val="tx1">
                  <a:lumMod val="85000"/>
                  <a:lumOff val="15000"/>
                </a:schemeClr>
              </a:solidFill>
              <a:effectLst/>
              <a:uLnTx/>
              <a:uFillTx/>
              <a:latin typeface="Times New Roman" panose="02020603050405020304" charset="0"/>
              <a:ea typeface="Nunito Sans" charset="0"/>
              <a:cs typeface="Times New Roman" panose="02020603050405020304" charset="0"/>
              <a:sym typeface="Arial" panose="020B0604020202020204" pitchFamily="34" charset="0"/>
            </a:endParaRPr>
          </a:p>
        </p:txBody>
      </p:sp>
      <p:sp>
        <p:nvSpPr>
          <p:cNvPr id="18" name="矩形 17"/>
          <p:cNvSpPr/>
          <p:nvPr/>
        </p:nvSpPr>
        <p:spPr>
          <a:xfrm>
            <a:off x="3274517" y="2134536"/>
            <a:ext cx="10447199" cy="1322070"/>
          </a:xfrm>
          <a:prstGeom prst="rect">
            <a:avLst/>
          </a:prstGeom>
        </p:spPr>
        <p:txBody>
          <a:bodyPr wrap="square">
            <a:spAutoFit/>
          </a:bodyPr>
          <a:lstStyle/>
          <a:p>
            <a:r>
              <a:rPr lang="en-IN" altLang="zh-CN" sz="8000" dirty="0">
                <a:solidFill>
                  <a:srgbClr val="043874"/>
                </a:solidFill>
                <a:latin typeface="Nunito Sans ExtraBold" charset="0"/>
                <a:ea typeface="Nunito Sans ExtraBold" charset="0"/>
                <a:cs typeface="Nunito Sans ExtraBold" charset="0"/>
                <a:sym typeface="+mn-lt"/>
              </a:rPr>
              <a:t>Skill Forge</a:t>
            </a:r>
            <a:endParaRPr lang="en-IN" altLang="zh-CN" sz="8000" dirty="0">
              <a:solidFill>
                <a:srgbClr val="043874"/>
              </a:solidFill>
              <a:latin typeface="Nunito Sans ExtraBold" charset="0"/>
              <a:ea typeface="Nunito Sans ExtraBold" charset="0"/>
              <a:cs typeface="Nunito Sans ExtraBold" charset="0"/>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 y="0"/>
            <a:ext cx="12191999" cy="6858001"/>
            <a:chOff x="-1" y="0"/>
            <a:chExt cx="12191999" cy="6858001"/>
          </a:xfrm>
        </p:grpSpPr>
        <p:pic>
          <p:nvPicPr>
            <p:cNvPr id="20" name="图片 19"/>
            <p:cNvPicPr>
              <a:picLocks noChangeAspect="1"/>
            </p:cNvPicPr>
            <p:nvPr/>
          </p:nvPicPr>
          <p:blipFill rotWithShape="1">
            <a:blip r:embed="rId1"/>
            <a:srcRect l="21011" t="54174" r="22011" b="7444"/>
            <a:stretch>
              <a:fillRect/>
            </a:stretch>
          </p:blipFill>
          <p:spPr>
            <a:xfrm rot="5400000" flipV="1">
              <a:off x="6462249" y="1128250"/>
              <a:ext cx="6858000" cy="4601499"/>
            </a:xfrm>
            <a:prstGeom prst="rect">
              <a:avLst/>
            </a:prstGeom>
          </p:spPr>
        </p:pic>
        <p:pic>
          <p:nvPicPr>
            <p:cNvPr id="21" name="图片 20"/>
            <p:cNvPicPr>
              <a:picLocks noChangeAspect="1"/>
            </p:cNvPicPr>
            <p:nvPr/>
          </p:nvPicPr>
          <p:blipFill rotWithShape="1">
            <a:blip r:embed="rId1"/>
            <a:srcRect l="21011" t="54174" r="22011" b="7444"/>
            <a:stretch>
              <a:fillRect/>
            </a:stretch>
          </p:blipFill>
          <p:spPr>
            <a:xfrm rot="5400000" flipH="1">
              <a:off x="-1128251" y="1128251"/>
              <a:ext cx="6858000" cy="4601499"/>
            </a:xfrm>
            <a:prstGeom prst="rect">
              <a:avLst/>
            </a:prstGeom>
          </p:spPr>
        </p:pic>
      </p:grpSp>
      <p:sp>
        <p:nvSpPr>
          <p:cNvPr id="28" name="文本框"/>
          <p:cNvSpPr/>
          <p:nvPr/>
        </p:nvSpPr>
        <p:spPr>
          <a:xfrm>
            <a:off x="2117725" y="725170"/>
            <a:ext cx="8507730" cy="1568450"/>
          </a:xfrm>
          <a:prstGeom prst="rect">
            <a:avLst/>
          </a:prstGeom>
        </p:spPr>
        <p:txBody>
          <a:bodyPr wrap="square">
            <a:spAutoFit/>
          </a:bodyPr>
          <a:lstStyle/>
          <a:p>
            <a:pPr lvl="0"/>
            <a:r>
              <a:rPr sz="4800">
                <a:sym typeface="+mn-ea"/>
              </a:rPr>
              <a:t>Project Members &amp; Guide</a:t>
            </a:r>
            <a:endParaRPr sz="4800">
              <a:sym typeface="+mn-ea"/>
            </a:endParaRPr>
          </a:p>
          <a:p>
            <a:pPr lvl="0"/>
            <a:endParaRPr lang="zh-CN" altLang="en-US" sz="4800" b="1" dirty="0">
              <a:solidFill>
                <a:srgbClr val="0D5D9B"/>
              </a:solidFill>
              <a:latin typeface="Nunito Sans" charset="0"/>
              <a:ea typeface="Nunito Sans" charset="0"/>
              <a:cs typeface="Nunito Sans" charset="0"/>
              <a:sym typeface="Arial" panose="020B0604020202020204" pitchFamily="34" charset="0"/>
            </a:endParaRPr>
          </a:p>
        </p:txBody>
      </p:sp>
      <p:sp>
        <p:nvSpPr>
          <p:cNvPr id="29" name="矩形 28"/>
          <p:cNvSpPr/>
          <p:nvPr/>
        </p:nvSpPr>
        <p:spPr>
          <a:xfrm flipH="1">
            <a:off x="1970405" y="2599055"/>
            <a:ext cx="7886700" cy="3415030"/>
          </a:xfrm>
          <a:prstGeom prst="rect">
            <a:avLst/>
          </a:prstGeom>
        </p:spPr>
        <p:txBody>
          <a:bodyPr wrap="square">
            <a:spAutoFit/>
          </a:bodyPr>
          <a:lstStyle/>
          <a:p>
            <a:pPr lvl="0">
              <a:lnSpc>
                <a:spcPct val="150000"/>
              </a:lnSpc>
              <a:defRPr/>
            </a:pPr>
            <a:r>
              <a:rPr sz="1600" dirty="0">
                <a:sym typeface="+mn-ea"/>
              </a:rPr>
              <a:t>Submitted By:</a:t>
            </a:r>
            <a:endParaRPr sz="1600" dirty="0"/>
          </a:p>
          <a:p>
            <a:pPr lvl="0">
              <a:lnSpc>
                <a:spcPct val="150000"/>
              </a:lnSpc>
              <a:defRPr/>
            </a:pPr>
            <a:r>
              <a:rPr sz="1600" dirty="0">
                <a:sym typeface="+mn-ea"/>
              </a:rPr>
              <a:t>- </a:t>
            </a:r>
            <a:r>
              <a:rPr lang="en-IN" sz="1600" dirty="0">
                <a:sym typeface="+mn-ea"/>
              </a:rPr>
              <a:t>Rahul Gupta</a:t>
            </a:r>
            <a:r>
              <a:rPr sz="1600" dirty="0">
                <a:sym typeface="+mn-ea"/>
              </a:rPr>
              <a:t> (2</a:t>
            </a:r>
            <a:r>
              <a:rPr lang="en-US" sz="1600" dirty="0">
                <a:sym typeface="+mn-ea"/>
              </a:rPr>
              <a:t>5</a:t>
            </a:r>
            <a:r>
              <a:rPr lang="en-IN" altLang="en-US" sz="1600" dirty="0">
                <a:sym typeface="+mn-ea"/>
              </a:rPr>
              <a:t>2075</a:t>
            </a:r>
            <a:r>
              <a:rPr sz="1600" dirty="0">
                <a:sym typeface="+mn-ea"/>
              </a:rPr>
              <a:t>)</a:t>
            </a:r>
            <a:endParaRPr sz="1600" dirty="0"/>
          </a:p>
          <a:p>
            <a:pPr lvl="0">
              <a:lnSpc>
                <a:spcPct val="150000"/>
              </a:lnSpc>
              <a:defRPr/>
            </a:pPr>
            <a:r>
              <a:rPr sz="1600" dirty="0">
                <a:sym typeface="+mn-ea"/>
              </a:rPr>
              <a:t>- </a:t>
            </a:r>
            <a:r>
              <a:rPr lang="en-IN" sz="1600" dirty="0">
                <a:sym typeface="+mn-ea"/>
              </a:rPr>
              <a:t>Swapnil Rathod(252102)</a:t>
            </a:r>
            <a:endParaRPr sz="1600" dirty="0"/>
          </a:p>
          <a:p>
            <a:pPr lvl="0">
              <a:lnSpc>
                <a:spcPct val="150000"/>
              </a:lnSpc>
              <a:defRPr/>
            </a:pPr>
            <a:endParaRPr sz="1600" dirty="0"/>
          </a:p>
          <a:p>
            <a:pPr lvl="0">
              <a:lnSpc>
                <a:spcPct val="150000"/>
              </a:lnSpc>
              <a:defRPr/>
            </a:pPr>
            <a:r>
              <a:rPr sz="1600" b="1" dirty="0">
                <a:sym typeface="+mn-ea"/>
              </a:rPr>
              <a:t>Project Guide:</a:t>
            </a:r>
            <a:endParaRPr sz="1600" b="1" dirty="0"/>
          </a:p>
          <a:p>
            <a:pPr lvl="0">
              <a:lnSpc>
                <a:spcPct val="150000"/>
              </a:lnSpc>
              <a:defRPr/>
            </a:pPr>
            <a:r>
              <a:rPr sz="1600" dirty="0">
                <a:sym typeface="+mn-ea"/>
              </a:rPr>
              <a:t>- </a:t>
            </a:r>
            <a:r>
              <a:rPr lang="en-US" altLang="en-GB" sz="1600" dirty="0"/>
              <a:t>Mrs. Punam S. Salunkhe                           </a:t>
            </a:r>
            <a:endParaRPr lang="en-US" altLang="en-GB" sz="1600" dirty="0"/>
          </a:p>
          <a:p>
            <a:pPr lvl="0">
              <a:lnSpc>
                <a:spcPct val="150000"/>
              </a:lnSpc>
              <a:defRPr/>
            </a:pPr>
            <a:r>
              <a:rPr lang="en-IN" altLang="en-US" sz="1600" dirty="0"/>
              <a:t>- </a:t>
            </a:r>
            <a:r>
              <a:rPr lang="en-US" altLang="en-GB" sz="1600" dirty="0"/>
              <a:t>Mr. Jiva M. Farkade                                        </a:t>
            </a:r>
            <a:endParaRPr lang="en-US" altLang="en-GB" sz="1600" dirty="0"/>
          </a:p>
          <a:p>
            <a:pPr lvl="0">
              <a:lnSpc>
                <a:spcPct val="150000"/>
              </a:lnSpc>
              <a:defRPr/>
            </a:pPr>
            <a:r>
              <a:rPr sz="1600" b="1" dirty="0">
                <a:sym typeface="+mn-ea"/>
              </a:rPr>
              <a:t>Centre Coordinator:</a:t>
            </a:r>
            <a:endParaRPr sz="1600" b="1" dirty="0"/>
          </a:p>
          <a:p>
            <a:pPr lvl="0">
              <a:lnSpc>
                <a:spcPct val="150000"/>
              </a:lnSpc>
              <a:defRPr/>
            </a:pPr>
            <a:r>
              <a:rPr sz="1600" dirty="0">
                <a:sym typeface="+mn-ea"/>
              </a:rPr>
              <a:t>-</a:t>
            </a:r>
            <a:r>
              <a:rPr lang="en-US" altLang="en-GB" sz="1600" dirty="0">
                <a:solidFill>
                  <a:srgbClr val="303030"/>
                </a:solidFill>
                <a:latin typeface="Nunito Sans" charset="0"/>
                <a:ea typeface="Nunito Sans" charset="0"/>
                <a:cs typeface="Nunito Sans" charset="0"/>
                <a:sym typeface="Arial" panose="020B0604020202020204" pitchFamily="34" charset="0"/>
              </a:rPr>
              <a:t>Mr.Prashant Deshpande</a:t>
            </a:r>
            <a:endParaRPr lang="en-US" altLang="en-GB" sz="1600" dirty="0">
              <a:solidFill>
                <a:srgbClr val="303030"/>
              </a:solidFill>
              <a:latin typeface="Nunito Sans" charset="0"/>
              <a:ea typeface="Nunito Sans" charset="0"/>
              <a:cs typeface="Nunito Sans" charset="0"/>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 y="0"/>
            <a:ext cx="12191999" cy="6858001"/>
            <a:chOff x="-1" y="0"/>
            <a:chExt cx="12191999" cy="6858001"/>
          </a:xfrm>
        </p:grpSpPr>
        <p:pic>
          <p:nvPicPr>
            <p:cNvPr id="20" name="图片 19"/>
            <p:cNvPicPr>
              <a:picLocks noChangeAspect="1"/>
            </p:cNvPicPr>
            <p:nvPr/>
          </p:nvPicPr>
          <p:blipFill rotWithShape="1">
            <a:blip r:embed="rId1"/>
            <a:srcRect l="21011" t="54174" r="22011" b="7444"/>
            <a:stretch>
              <a:fillRect/>
            </a:stretch>
          </p:blipFill>
          <p:spPr>
            <a:xfrm rot="5400000" flipV="1">
              <a:off x="6462249" y="1128250"/>
              <a:ext cx="6858000" cy="4601499"/>
            </a:xfrm>
            <a:prstGeom prst="rect">
              <a:avLst/>
            </a:prstGeom>
          </p:spPr>
        </p:pic>
        <p:pic>
          <p:nvPicPr>
            <p:cNvPr id="21" name="图片 20"/>
            <p:cNvPicPr>
              <a:picLocks noChangeAspect="1"/>
            </p:cNvPicPr>
            <p:nvPr/>
          </p:nvPicPr>
          <p:blipFill rotWithShape="1">
            <a:blip r:embed="rId1"/>
            <a:srcRect l="21011" t="54174" r="22011" b="7444"/>
            <a:stretch>
              <a:fillRect/>
            </a:stretch>
          </p:blipFill>
          <p:spPr>
            <a:xfrm rot="5400000" flipH="1">
              <a:off x="-1128251" y="1128251"/>
              <a:ext cx="6858000" cy="4601499"/>
            </a:xfrm>
            <a:prstGeom prst="rect">
              <a:avLst/>
            </a:prstGeom>
          </p:spPr>
        </p:pic>
      </p:grpSp>
      <p:sp>
        <p:nvSpPr>
          <p:cNvPr id="28" name="文本框"/>
          <p:cNvSpPr/>
          <p:nvPr/>
        </p:nvSpPr>
        <p:spPr>
          <a:xfrm>
            <a:off x="1719707" y="370813"/>
            <a:ext cx="6679292" cy="829945"/>
          </a:xfrm>
          <a:prstGeom prst="rect">
            <a:avLst/>
          </a:prstGeom>
        </p:spPr>
        <p:txBody>
          <a:bodyPr wrap="square">
            <a:spAutoFit/>
          </a:bodyPr>
          <a:lstStyle/>
          <a:p>
            <a:pPr lvl="0"/>
            <a:r>
              <a:rPr lang="en-US" altLang="en-GB" sz="4800" b="1" dirty="0">
                <a:solidFill>
                  <a:srgbClr val="0D5D9B"/>
                </a:solidFill>
                <a:latin typeface="Nunito Sans" charset="0"/>
                <a:ea typeface="Nunito Sans" charset="0"/>
                <a:cs typeface="Nunito Sans" charset="0"/>
                <a:sym typeface="Arial" panose="020B0604020202020204" pitchFamily="34" charset="0"/>
              </a:rPr>
              <a:t>ABSTRACT</a:t>
            </a:r>
            <a:endParaRPr lang="en-US" altLang="en-GB" sz="4800" b="1" dirty="0">
              <a:solidFill>
                <a:srgbClr val="0D5D9B"/>
              </a:solidFill>
              <a:latin typeface="Nunito Sans" charset="0"/>
              <a:ea typeface="Nunito Sans" charset="0"/>
              <a:cs typeface="Nunito Sans" charset="0"/>
              <a:sym typeface="Arial" panose="020B0604020202020204" pitchFamily="34" charset="0"/>
            </a:endParaRPr>
          </a:p>
        </p:txBody>
      </p:sp>
      <p:sp>
        <p:nvSpPr>
          <p:cNvPr id="29" name="矩形 28"/>
          <p:cNvSpPr/>
          <p:nvPr/>
        </p:nvSpPr>
        <p:spPr>
          <a:xfrm flipH="1">
            <a:off x="2044065" y="1701165"/>
            <a:ext cx="8432165" cy="2731770"/>
          </a:xfrm>
          <a:prstGeom prst="rect">
            <a:avLst/>
          </a:prstGeom>
        </p:spPr>
        <p:txBody>
          <a:bodyPr wrap="square">
            <a:noAutofit/>
          </a:bodyPr>
          <a:lstStyle/>
          <a:p>
            <a:pPr lvl="0">
              <a:lnSpc>
                <a:spcPct val="150000"/>
              </a:lnSpc>
              <a:defRPr/>
            </a:pPr>
            <a:r>
              <a:rPr lang="en-US" altLang="en-GB" sz="1600" dirty="0">
                <a:solidFill>
                  <a:srgbClr val="303030"/>
                </a:solidFill>
                <a:latin typeface="Nunito Sans" charset="0"/>
                <a:ea typeface="Nunito Sans" charset="0"/>
                <a:cs typeface="Nunito Sans" charset="0"/>
                <a:sym typeface="Arial" panose="020B0604020202020204" pitchFamily="34" charset="0"/>
              </a:rPr>
              <a:t>This system</a:t>
            </a:r>
            <a:r>
              <a:rPr lang="en-IN" altLang="en-US" sz="1600" dirty="0">
                <a:solidFill>
                  <a:srgbClr val="303030"/>
                </a:solidFill>
                <a:latin typeface="Nunito Sans" charset="0"/>
                <a:ea typeface="Nunito Sans" charset="0"/>
                <a:cs typeface="Nunito Sans" charset="0"/>
                <a:sym typeface="Arial" panose="020B0604020202020204" pitchFamily="34" charset="0"/>
              </a:rPr>
              <a:t>(</a:t>
            </a:r>
            <a:r>
              <a:rPr lang="en-IN" altLang="en-US" sz="1600" b="1" dirty="0">
                <a:solidFill>
                  <a:srgbClr val="303030"/>
                </a:solidFill>
                <a:latin typeface="Nunito Sans" charset="0"/>
                <a:ea typeface="Nunito Sans" charset="0"/>
                <a:cs typeface="Nunito Sans" charset="0"/>
                <a:sym typeface="Arial" panose="020B0604020202020204" pitchFamily="34" charset="0"/>
              </a:rPr>
              <a:t>Skill Forge</a:t>
            </a:r>
            <a:r>
              <a:rPr lang="en-IN" altLang="en-US" sz="1600" dirty="0">
                <a:solidFill>
                  <a:srgbClr val="303030"/>
                </a:solidFill>
                <a:latin typeface="Nunito Sans" charset="0"/>
                <a:ea typeface="Nunito Sans" charset="0"/>
                <a:cs typeface="Nunito Sans" charset="0"/>
                <a:sym typeface="Arial" panose="020B0604020202020204" pitchFamily="34" charset="0"/>
              </a:rPr>
              <a:t>)</a:t>
            </a:r>
            <a:r>
              <a:rPr lang="en-US" altLang="en-GB" sz="1600" dirty="0">
                <a:solidFill>
                  <a:srgbClr val="303030"/>
                </a:solidFill>
                <a:latin typeface="Nunito Sans" charset="0"/>
                <a:ea typeface="Nunito Sans" charset="0"/>
                <a:cs typeface="Nunito Sans" charset="0"/>
                <a:sym typeface="Arial" panose="020B0604020202020204" pitchFamily="34" charset="0"/>
              </a:rPr>
              <a:t> aims to bridge the gap between learners and educators by providing a centralized, efficient, and intuitive interface for delivering and managing knowledge online. It contributes to the digital education movement by supporting accessible, affordable, and quality learning experiences.</a:t>
            </a:r>
            <a:endParaRPr lang="en-US" altLang="en-GB" sz="1600" dirty="0">
              <a:solidFill>
                <a:srgbClr val="303030"/>
              </a:solidFill>
              <a:latin typeface="Nunito Sans" charset="0"/>
              <a:ea typeface="Nunito Sans" charset="0"/>
              <a:cs typeface="Nunito Sans" charset="0"/>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58115"/>
            <a:ext cx="10515600" cy="1325563"/>
          </a:xfrm>
        </p:spPr>
        <p:txBody>
          <a:bodyPr/>
          <a:p>
            <a:r>
              <a:rPr lang="en-US" altLang="en-GB"/>
              <a:t>INTRODUCTION</a:t>
            </a:r>
            <a:endParaRPr lang="en-US" altLang="en-GB"/>
          </a:p>
        </p:txBody>
      </p:sp>
      <p:sp>
        <p:nvSpPr>
          <p:cNvPr id="3" name="Content Placeholder 2"/>
          <p:cNvSpPr>
            <a:spLocks noGrp="1"/>
          </p:cNvSpPr>
          <p:nvPr>
            <p:ph idx="1"/>
          </p:nvPr>
        </p:nvSpPr>
        <p:spPr>
          <a:xfrm>
            <a:off x="926465" y="1575435"/>
            <a:ext cx="10515600" cy="4351338"/>
          </a:xfrm>
        </p:spPr>
        <p:txBody>
          <a:bodyPr>
            <a:noAutofit/>
          </a:bodyPr>
          <a:p>
            <a:pPr marL="0" indent="0" algn="just">
              <a:buNone/>
            </a:pPr>
            <a:r>
              <a:rPr lang="en-US" altLang="en-GB" sz="2400">
                <a:latin typeface="Times New Roman" panose="02020603050405020304" charset="0"/>
                <a:cs typeface="Times New Roman" panose="02020603050405020304" charset="0"/>
              </a:rPr>
              <a:t>This project, titled "Skill Forge", is developed using a full-stack approach with Spring Boot for the backend and React.js for the frontend. The system facilitates essential functionalities such as instructor registration, course uploading, student enrollment, secure video streaming, and structured content access. Key technologies like MySQL for database management, JWT for user authentication, and Razorpay for handling payments have been integrated to ensure a seamless and secure user experience. The system also emphasizes modularity and scalability to accommodate future expansion and diverse educational needs.</a:t>
            </a:r>
            <a:endParaRPr lang="en-US" altLang="en-GB" sz="2400">
              <a:latin typeface="Times New Roman" panose="02020603050405020304" charset="0"/>
              <a:cs typeface="Times New Roman" panose="02020603050405020304" charset="0"/>
            </a:endParaRPr>
          </a:p>
          <a:p>
            <a:pPr marL="0" indent="0" algn="just">
              <a:buNone/>
            </a:pPr>
            <a:r>
              <a:rPr lang="en-US" altLang="en-GB" sz="2400">
                <a:latin typeface="Times New Roman" panose="02020603050405020304" charset="0"/>
                <a:cs typeface="Times New Roman" panose="02020603050405020304" charset="0"/>
              </a:rPr>
              <a:t>Overall, this Skill Forge-Course Management System serves as a robust foundation for online learning initiatives. By providing an intuitive and reliable platform for both instructors and students, it contributes meaningfully to the broader vision of digital education.</a:t>
            </a:r>
            <a:endParaRPr lang="en-US" altLang="en-GB"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a:sym typeface="+mn-ea"/>
              </a:rPr>
              <a:t>Key Features</a:t>
            </a:r>
            <a:endParaRPr lang="en-GB" altLang="en-US"/>
          </a:p>
        </p:txBody>
      </p:sp>
      <p:sp>
        <p:nvSpPr>
          <p:cNvPr id="3" name="Content Placeholder 2"/>
          <p:cNvSpPr>
            <a:spLocks noGrp="1"/>
          </p:cNvSpPr>
          <p:nvPr>
            <p:ph idx="1"/>
          </p:nvPr>
        </p:nvSpPr>
        <p:spPr/>
        <p:txBody>
          <a:bodyPr>
            <a:normAutofit fontScale="50000"/>
          </a:bodyPr>
          <a:p>
            <a:pPr marL="0" indent="0">
              <a:buNone/>
            </a:pPr>
            <a:r>
              <a:rPr lang="en-IN" altLang="en-US" b="1">
                <a:latin typeface="Times New Roman" panose="02020603050405020304" charset="0"/>
                <a:cs typeface="Times New Roman" panose="02020603050405020304" charset="0"/>
              </a:rPr>
              <a:t> </a:t>
            </a:r>
            <a:r>
              <a:rPr lang="en-IN" altLang="en-US" sz="3600" b="1">
                <a:latin typeface="Times New Roman" panose="02020603050405020304" charset="0"/>
                <a:cs typeface="Times New Roman" panose="02020603050405020304" charset="0"/>
              </a:rPr>
              <a:t> </a:t>
            </a:r>
            <a:r>
              <a:rPr lang="en-US" altLang="en-GB" sz="3600" b="1">
                <a:latin typeface="Times New Roman" panose="02020603050405020304" charset="0"/>
                <a:cs typeface="Times New Roman" panose="02020603050405020304" charset="0"/>
              </a:rPr>
              <a:t>Instructor Role</a:t>
            </a:r>
            <a:endParaRPr lang="en-US" altLang="en-GB" b="1">
              <a:latin typeface="Times New Roman" panose="02020603050405020304" charset="0"/>
              <a:cs typeface="Times New Roman" panose="02020603050405020304" charset="0"/>
            </a:endParaRPr>
          </a:p>
          <a:p>
            <a:pPr>
              <a:lnSpc>
                <a:spcPct val="150000"/>
              </a:lnSpc>
            </a:pPr>
            <a:r>
              <a:rPr lang="en-US" altLang="en-GB" sz="3600">
                <a:latin typeface="Times New Roman" panose="02020603050405020304" charset="0"/>
                <a:cs typeface="Times New Roman" panose="02020603050405020304" charset="0"/>
              </a:rPr>
              <a:t>Instructor can register and log in securely using their credentials.</a:t>
            </a:r>
            <a:endParaRPr lang="en-US" altLang="en-GB" sz="3600">
              <a:latin typeface="Times New Roman" panose="02020603050405020304" charset="0"/>
              <a:cs typeface="Times New Roman" panose="02020603050405020304" charset="0"/>
            </a:endParaRPr>
          </a:p>
          <a:p>
            <a:pPr>
              <a:lnSpc>
                <a:spcPct val="150000"/>
              </a:lnSpc>
            </a:pPr>
            <a:r>
              <a:rPr lang="en-US" altLang="en-GB" sz="3600">
                <a:latin typeface="Times New Roman" panose="02020603050405020304" charset="0"/>
                <a:cs typeface="Times New Roman" panose="02020603050405020304" charset="0"/>
              </a:rPr>
              <a:t> Instructor can create their profile by submitting essential information like name, email, expertise, and bio.</a:t>
            </a:r>
            <a:endParaRPr lang="en-US" altLang="en-GB" sz="3600">
              <a:latin typeface="Times New Roman" panose="02020603050405020304" charset="0"/>
              <a:cs typeface="Times New Roman" panose="02020603050405020304" charset="0"/>
            </a:endParaRPr>
          </a:p>
          <a:p>
            <a:pPr>
              <a:lnSpc>
                <a:spcPct val="150000"/>
              </a:lnSpc>
            </a:pPr>
            <a:r>
              <a:rPr lang="en-US" altLang="en-GB" sz="3600">
                <a:latin typeface="Times New Roman" panose="02020603050405020304" charset="0"/>
                <a:cs typeface="Times New Roman" panose="02020603050405020304" charset="0"/>
              </a:rPr>
              <a:t> Instructor can upload new courses, including details like course title, duration, description, category, and price.</a:t>
            </a:r>
            <a:endParaRPr lang="en-US" altLang="en-GB" sz="3600">
              <a:latin typeface="Times New Roman" panose="02020603050405020304" charset="0"/>
              <a:cs typeface="Times New Roman" panose="02020603050405020304" charset="0"/>
            </a:endParaRPr>
          </a:p>
          <a:p>
            <a:pPr>
              <a:lnSpc>
                <a:spcPct val="150000"/>
              </a:lnSpc>
            </a:pPr>
            <a:r>
              <a:rPr lang="en-US" altLang="en-GB" sz="3600">
                <a:latin typeface="Times New Roman" panose="02020603050405020304" charset="0"/>
                <a:cs typeface="Times New Roman" panose="02020603050405020304" charset="0"/>
              </a:rPr>
              <a:t> Instructor can upload content (video lectures, PDFs, or text notes) for each course.</a:t>
            </a:r>
            <a:endParaRPr lang="en-US" altLang="en-GB" sz="3600">
              <a:latin typeface="Times New Roman" panose="02020603050405020304" charset="0"/>
              <a:cs typeface="Times New Roman" panose="02020603050405020304" charset="0"/>
            </a:endParaRPr>
          </a:p>
          <a:p>
            <a:pPr>
              <a:lnSpc>
                <a:spcPct val="150000"/>
              </a:lnSpc>
            </a:pPr>
            <a:r>
              <a:rPr lang="en-US" altLang="en-GB" sz="3600">
                <a:latin typeface="Times New Roman" panose="02020603050405020304" charset="0"/>
                <a:cs typeface="Times New Roman" panose="02020603050405020304" charset="0"/>
              </a:rPr>
              <a:t> Instructor can view a list of all their uploaded courses with the option to manage or edit them.</a:t>
            </a:r>
            <a:endParaRPr lang="en-US" altLang="en-GB" sz="3600">
              <a:latin typeface="Times New Roman" panose="02020603050405020304" charset="0"/>
              <a:cs typeface="Times New Roman" panose="02020603050405020304" charset="0"/>
            </a:endParaRPr>
          </a:p>
          <a:p>
            <a:pPr>
              <a:lnSpc>
                <a:spcPct val="150000"/>
              </a:lnSpc>
            </a:pPr>
            <a:r>
              <a:rPr lang="en-US" altLang="en-GB" sz="3600">
                <a:latin typeface="Times New Roman" panose="02020603050405020304" charset="0"/>
                <a:cs typeface="Times New Roman" panose="02020603050405020304" charset="0"/>
              </a:rPr>
              <a:t> Instructor can also view the list of students who have purchased/enrolled in any of their courses.</a:t>
            </a:r>
            <a:endParaRPr lang="en-US" altLang="en-GB" sz="36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87375"/>
            <a:ext cx="10515600" cy="5589905"/>
          </a:xfrm>
        </p:spPr>
        <p:txBody>
          <a:bodyPr>
            <a:normAutofit fontScale="90000" lnSpcReduction="10000"/>
          </a:bodyPr>
          <a:p>
            <a:pPr marL="0" indent="0">
              <a:lnSpc>
                <a:spcPct val="150000"/>
              </a:lnSpc>
              <a:buNone/>
            </a:pPr>
            <a:r>
              <a:rPr lang="en-US" altLang="en-GB" b="1">
                <a:latin typeface="Times New Roman" panose="02020603050405020304" charset="0"/>
                <a:cs typeface="Times New Roman" panose="02020603050405020304" charset="0"/>
              </a:rPr>
              <a:t>Student Role </a:t>
            </a:r>
            <a:endParaRPr lang="en-US" altLang="en-GB" b="1">
              <a:latin typeface="Times New Roman" panose="02020603050405020304" charset="0"/>
              <a:cs typeface="Times New Roman" panose="02020603050405020304" charset="0"/>
            </a:endParaRPr>
          </a:p>
          <a:p>
            <a:pPr>
              <a:lnSpc>
                <a:spcPct val="150000"/>
              </a:lnSpc>
            </a:pPr>
            <a:r>
              <a:rPr lang="en-US" altLang="en-GB" sz="2700">
                <a:latin typeface="Times New Roman" panose="02020603050405020304" charset="0"/>
                <a:cs typeface="Times New Roman" panose="02020603050405020304" charset="0"/>
              </a:rPr>
              <a:t>Student can register and log in with secure credentials using JWT authentication.</a:t>
            </a:r>
            <a:endParaRPr lang="en-US" altLang="en-GB" sz="2700">
              <a:latin typeface="Times New Roman" panose="02020603050405020304" charset="0"/>
              <a:cs typeface="Times New Roman" panose="02020603050405020304" charset="0"/>
            </a:endParaRPr>
          </a:p>
          <a:p>
            <a:pPr>
              <a:lnSpc>
                <a:spcPct val="150000"/>
              </a:lnSpc>
            </a:pPr>
            <a:r>
              <a:rPr lang="en-US" altLang="en-GB" sz="2700">
                <a:latin typeface="Times New Roman" panose="02020603050405020304" charset="0"/>
                <a:cs typeface="Times New Roman" panose="02020603050405020304" charset="0"/>
              </a:rPr>
              <a:t>  Student can browse all available courses from the homepage.</a:t>
            </a:r>
            <a:endParaRPr lang="en-US" altLang="en-GB" sz="2700">
              <a:latin typeface="Times New Roman" panose="02020603050405020304" charset="0"/>
              <a:cs typeface="Times New Roman" panose="02020603050405020304" charset="0"/>
            </a:endParaRPr>
          </a:p>
          <a:p>
            <a:pPr>
              <a:lnSpc>
                <a:spcPct val="150000"/>
              </a:lnSpc>
            </a:pPr>
            <a:r>
              <a:rPr lang="en-US" altLang="en-GB" sz="2700">
                <a:latin typeface="Times New Roman" panose="02020603050405020304" charset="0"/>
                <a:cs typeface="Times New Roman" panose="02020603050405020304" charset="0"/>
              </a:rPr>
              <a:t>  Student can view course details, including title, description, instructor name, price, and duration.</a:t>
            </a:r>
            <a:endParaRPr lang="en-US" altLang="en-GB" sz="2700">
              <a:latin typeface="Times New Roman" panose="02020603050405020304" charset="0"/>
              <a:cs typeface="Times New Roman" panose="02020603050405020304" charset="0"/>
            </a:endParaRPr>
          </a:p>
          <a:p>
            <a:pPr>
              <a:lnSpc>
                <a:spcPct val="150000"/>
              </a:lnSpc>
            </a:pPr>
            <a:r>
              <a:rPr lang="en-US" altLang="en-GB" sz="2700">
                <a:latin typeface="Times New Roman" panose="02020603050405020304" charset="0"/>
                <a:cs typeface="Times New Roman" panose="02020603050405020304" charset="0"/>
              </a:rPr>
              <a:t> Student can purchase a course via integrated Razorpay payment gateway.</a:t>
            </a:r>
            <a:endParaRPr lang="en-US" altLang="en-GB" sz="2700">
              <a:latin typeface="Times New Roman" panose="02020603050405020304" charset="0"/>
              <a:cs typeface="Times New Roman" panose="02020603050405020304" charset="0"/>
            </a:endParaRPr>
          </a:p>
          <a:p>
            <a:pPr>
              <a:lnSpc>
                <a:spcPct val="150000"/>
              </a:lnSpc>
            </a:pPr>
            <a:r>
              <a:rPr lang="en-US" altLang="en-GB" sz="2700">
                <a:latin typeface="Times New Roman" panose="02020603050405020304" charset="0"/>
                <a:cs typeface="Times New Roman" panose="02020603050405020304" charset="0"/>
              </a:rPr>
              <a:t> After successful purchase, the student can stream video lectures and access downloadable materials uploaded by the instructor.</a:t>
            </a:r>
            <a:endParaRPr lang="en-US" altLang="en-GB" sz="2700">
              <a:latin typeface="Times New Roman" panose="02020603050405020304" charset="0"/>
              <a:cs typeface="Times New Roman" panose="02020603050405020304" charset="0"/>
            </a:endParaRPr>
          </a:p>
          <a:p>
            <a:pPr>
              <a:lnSpc>
                <a:spcPct val="150000"/>
              </a:lnSpc>
            </a:pPr>
            <a:r>
              <a:rPr lang="en-US" altLang="en-GB" sz="2700">
                <a:latin typeface="Times New Roman" panose="02020603050405020304" charset="0"/>
                <a:cs typeface="Times New Roman" panose="02020603050405020304" charset="0"/>
              </a:rPr>
              <a:t> Student can view all purchased courses on their personal dashboard.</a:t>
            </a:r>
            <a:endParaRPr lang="en-US" altLang="en-GB" sz="27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CONCLUSION</a:t>
            </a:r>
            <a:endParaRPr lang="en-US" altLang="en-GB"/>
          </a:p>
        </p:txBody>
      </p:sp>
      <p:sp>
        <p:nvSpPr>
          <p:cNvPr id="3" name="Content Placeholder 2"/>
          <p:cNvSpPr>
            <a:spLocks noGrp="1"/>
          </p:cNvSpPr>
          <p:nvPr>
            <p:ph idx="1"/>
          </p:nvPr>
        </p:nvSpPr>
        <p:spPr/>
        <p:txBody>
          <a:bodyPr/>
          <a:p>
            <a:pPr marL="0" indent="0" algn="just">
              <a:lnSpc>
                <a:spcPct val="150000"/>
              </a:lnSpc>
              <a:buNone/>
            </a:pPr>
            <a:r>
              <a:rPr lang="en-US" altLang="en-GB">
                <a:latin typeface="Times New Roman" panose="02020603050405020304" charset="0"/>
                <a:cs typeface="Times New Roman" panose="02020603050405020304" charset="0"/>
              </a:rPr>
              <a:t>The Skill Forge platform has been successfully designed and developed as a comprehensive online course management system that bridges the gap between instructors and learners. The system enables instructors to efficiently create, manage, and share course content, while providing students with an intuitive interface to browse, purchase, and access quality educational resources.</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67175" y="365125"/>
            <a:ext cx="7286625" cy="5661025"/>
          </a:xfrm>
        </p:spPr>
        <p:txBody>
          <a:bodyPr/>
          <a:p>
            <a:r>
              <a:rPr lang="en-IN" altLang="en-GB" sz="6600">
                <a:highlight>
                  <a:srgbClr val="0000FF"/>
                </a:highlight>
                <a:latin typeface="Elephant" panose="02020904090505020303" charset="0"/>
                <a:cs typeface="Elephant" panose="02020904090505020303" charset="0"/>
              </a:rPr>
              <a:t>Thank </a:t>
            </a:r>
            <a:r>
              <a:rPr lang="en-IN" altLang="en-GB" sz="6000">
                <a:highlight>
                  <a:srgbClr val="0000FF"/>
                </a:highlight>
                <a:latin typeface="Elephant" panose="02020904090505020303" charset="0"/>
                <a:cs typeface="Elephant" panose="02020904090505020303" charset="0"/>
              </a:rPr>
              <a:t>You</a:t>
            </a:r>
            <a:endParaRPr lang="en-IN" altLang="en-GB" sz="6000">
              <a:highlight>
                <a:srgbClr val="0000FF"/>
              </a:highlight>
              <a:latin typeface="Elephant" panose="02020904090505020303" charset="0"/>
              <a:cs typeface="Elephant" panose="02020904090505020303"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PP_MARK_KEY" val="52222047-3757-4c91-addc-fd36b52114a8"/>
  <p:tag name="COMMONDATA" val="eyJoZGlkIjoiMmNmYmEwOWQ4Y2Q0M2IxMGZkNjI4ZjhkZDQyNzg1OTYifQ=="/>
</p:tagLst>
</file>

<file path=ppt/theme/theme1.xml><?xml version="1.0" encoding="utf-8"?>
<a:theme xmlns:a="http://schemas.openxmlformats.org/drawingml/2006/main" name="Office 主题​​">
  <a:themeElements>
    <a:clrScheme name="自定义 252">
      <a:dk1>
        <a:sysClr val="windowText" lastClr="000000"/>
      </a:dk1>
      <a:lt1>
        <a:sysClr val="window" lastClr="FFFFFF"/>
      </a:lt1>
      <a:dk2>
        <a:srgbClr val="44546A"/>
      </a:dk2>
      <a:lt2>
        <a:srgbClr val="E7E6E6"/>
      </a:lt2>
      <a:accent1>
        <a:srgbClr val="043874"/>
      </a:accent1>
      <a:accent2>
        <a:srgbClr val="0D5D9B"/>
      </a:accent2>
      <a:accent3>
        <a:srgbClr val="3F3F3F"/>
      </a:accent3>
      <a:accent4>
        <a:srgbClr val="043874"/>
      </a:accent4>
      <a:accent5>
        <a:srgbClr val="0D5D9B"/>
      </a:accent5>
      <a:accent6>
        <a:srgbClr val="3F3F3F"/>
      </a:accent6>
      <a:hlink>
        <a:srgbClr val="0563C1"/>
      </a:hlink>
      <a:folHlink>
        <a:srgbClr val="954F72"/>
      </a:folHlink>
    </a:clrScheme>
    <a:fontScheme name="rzdiy1xl">
      <a:majorFont>
        <a:latin typeface="Nunito Sans"/>
        <a:ea typeface="Nunito Sans"/>
        <a:cs typeface=""/>
      </a:majorFont>
      <a:minorFont>
        <a:latin typeface="Nunito Sans"/>
        <a:ea typeface="Nunito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unito Sans"/>
        <a:ea typeface=""/>
        <a:cs typeface=""/>
        <a:font script="Jpan" typeface="游ゴシック"/>
        <a:font script="Hang" typeface="맑은 고딕"/>
        <a:font script="Hans" typeface="Nunito Sans"/>
        <a:font script="Hant" typeface="新細明體"/>
        <a:font script="Arab" typeface="Nunito Sans"/>
        <a:font script="Hebr" typeface="Nunito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Nunito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Nunito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unito Sans"/>
        <a:ea typeface=""/>
        <a:cs typeface=""/>
        <a:font script="Jpan" typeface="ＭＳ Ｐゴシック"/>
        <a:font script="Hang" typeface="맑은 고딕"/>
        <a:font script="Hans" typeface="Nunito Sans"/>
        <a:font script="Hant" typeface="新細明體"/>
        <a:font script="Arab" typeface="Nunito Sans"/>
        <a:font script="Hebr" typeface="Nunito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Nunito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3030</Words>
  <Application>WPS Presentation</Application>
  <PresentationFormat>宽屏</PresentationFormat>
  <Paragraphs>52</Paragraphs>
  <Slides>8</Slides>
  <Notes>21</Notes>
  <HiddenSlides>1</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8</vt:i4>
      </vt:variant>
    </vt:vector>
  </HeadingPairs>
  <TitlesOfParts>
    <vt:vector size="39" baseType="lpstr">
      <vt:lpstr>Arial</vt:lpstr>
      <vt:lpstr>SimSun</vt:lpstr>
      <vt:lpstr>Wingdings</vt:lpstr>
      <vt:lpstr>Nunito Sans</vt:lpstr>
      <vt:lpstr>Nunito Sans ExtraBold</vt:lpstr>
      <vt:lpstr>Arial Narrow</vt:lpstr>
      <vt:lpstr>Open Sans ExtraBold</vt:lpstr>
      <vt:lpstr>Microsoft YaHei</vt:lpstr>
      <vt:lpstr>Calibri</vt:lpstr>
      <vt:lpstr>Arial Unicode MS</vt:lpstr>
      <vt:lpstr>Cascadia Code</vt:lpstr>
      <vt:lpstr>Times New Roman</vt:lpstr>
      <vt:lpstr>Blackadder ITC</vt:lpstr>
      <vt:lpstr>Freestyle Script</vt:lpstr>
      <vt:lpstr>Gill Sans MT Ext Condensed Bold</vt:lpstr>
      <vt:lpstr>French Script MT</vt:lpstr>
      <vt:lpstr>Gill Sans Ultra Bold Condensed</vt:lpstr>
      <vt:lpstr>Mistral</vt:lpstr>
      <vt:lpstr>MS Gothic</vt:lpstr>
      <vt:lpstr>Monotype Corsiva</vt:lpstr>
      <vt:lpstr>Segoe Script</vt:lpstr>
      <vt:lpstr>Segoe UI Emoji</vt:lpstr>
      <vt:lpstr>Tempus Sans ITC</vt:lpstr>
      <vt:lpstr>Vivaldi</vt:lpstr>
      <vt:lpstr>Vladimir Script</vt:lpstr>
      <vt:lpstr>Wide Latin</vt:lpstr>
      <vt:lpstr>Microsoft YaHei UI Light</vt:lpstr>
      <vt:lpstr>MingLiU-ExtB</vt:lpstr>
      <vt:lpstr>MingLiU_HKSCS-ExtB</vt:lpstr>
      <vt:lpstr>Elephant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Rahul Gupta</cp:lastModifiedBy>
  <cp:revision>180</cp:revision>
  <dcterms:created xsi:type="dcterms:W3CDTF">2020-11-20T15:43:00Z</dcterms:created>
  <dcterms:modified xsi:type="dcterms:W3CDTF">2025-08-11T04:34:46Z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2057-12.2.0.21183</vt:lpwstr>
  </property>
  <property fmtid="{D5CDD505-2E9C-101B-9397-08002B2CF9AE}" pid="3" name="ICV">
    <vt:lpwstr>BDE1AF9DEB9F435C8A4C32FD63E75859_11</vt:lpwstr>
  </property>
</Properties>
</file>