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9" Type="http://schemas.openxmlformats.org/officeDocument/2006/relationships/viewProps" Target="viewProps.xml" /><Relationship Id="rId6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1" Type="http://schemas.openxmlformats.org/officeDocument/2006/relationships/tableStyles" Target="tableStyles.xml" /><Relationship Id="rId7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ursor.sh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cursor.com/" TargetMode="External" /><Relationship Id="rId3" Type="http://schemas.openxmlformats.org/officeDocument/2006/relationships/hyperlink" Target="https://forum.cursor.sh/" TargetMode="External" /><Relationship Id="rId4" Type="http://schemas.openxmlformats.org/officeDocument/2006/relationships/hyperlink" Target="https://cursor.sh/tutorials" TargetMode="Externa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Cursor AI Workshop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Cursor?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Cursor is an AI-powered code editor built on VS Code that helps you: - </a:t>
            </a:r>
            <a:r>
              <a:rPr b="1"/>
              <a:t>Write code faster</a:t>
            </a:r>
            <a:r>
              <a:rPr/>
              <a:t> with intelligent autocomplete - </a:t>
            </a:r>
            <a:r>
              <a:rPr b="1"/>
              <a:t>Understand codebases</a:t>
            </a:r>
            <a:r>
              <a:rPr/>
              <a:t> through AI chat - </a:t>
            </a:r>
            <a:r>
              <a:rPr b="1"/>
              <a:t>Fix bugs quickly</a:t>
            </a:r>
            <a:r>
              <a:rPr/>
              <a:t> with context-aware suggestions - </a:t>
            </a:r>
            <a:r>
              <a:rPr b="1"/>
              <a:t>Refactor confidently</a:t>
            </a:r>
            <a:r>
              <a:rPr/>
              <a:t> with AI assistance</a:t>
            </a:r>
          </a:p>
          <a:p>
            <a:pPr lvl="0" indent="0" marL="0">
              <a:buNone/>
            </a:pPr>
            <a:r>
              <a:rPr b="1"/>
              <a:t>Key Difference:</a:t>
            </a:r>
            <a:r>
              <a:rPr/>
              <a:t> Built from the ground up for AI-native development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Cursor?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Traditional Coding:</a:t>
            </a:r>
          </a:p>
          <a:p>
            <a:pPr lvl="0" indent="0">
              <a:buNone/>
            </a:pPr>
            <a:r>
              <a:rPr>
                <a:latin typeface="Courier"/>
              </a:rPr>
              <a:t>Idea → Google → StackOverflow → Copy → Modify → Debug</a:t>
            </a:r>
          </a:p>
          <a:p>
            <a:pPr lvl="0" indent="0" marL="0">
              <a:buNone/>
            </a:pPr>
            <a:r>
              <a:rPr b="1"/>
              <a:t>With Cursor:</a:t>
            </a:r>
          </a:p>
          <a:p>
            <a:pPr lvl="0" indent="0">
              <a:buNone/>
            </a:pPr>
            <a:r>
              <a:rPr>
                <a:latin typeface="Courier"/>
              </a:rPr>
              <a:t>Idea → Ask Cursor → Review → Refine → Done</a:t>
            </a:r>
          </a:p>
          <a:p>
            <a:pPr lvl="0" indent="0" marL="0">
              <a:buNone/>
            </a:pPr>
            <a:r>
              <a:rPr b="1"/>
              <a:t>Benefits:</a:t>
            </a:r>
            <a:r>
              <a:rPr/>
              <a:t> - 50-70% faster development - Fewer context switches - Better code quality - Learn while you build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Tab Autocomplete</a:t>
            </a:r>
            <a:r>
              <a:rPr/>
              <a:t> - Next-gen code completion</a:t>
            </a:r>
          </a:p>
          <a:p>
            <a:pPr lvl="0" indent="-342900" marL="342900">
              <a:buAutoNum type="arabicPeriod"/>
            </a:pPr>
            <a:r>
              <a:rPr b="1"/>
              <a:t>Cmd+K</a:t>
            </a:r>
            <a:r>
              <a:rPr/>
              <a:t> - Inline code generation/editing</a:t>
            </a:r>
          </a:p>
          <a:p>
            <a:pPr lvl="0" indent="-342900" marL="342900">
              <a:buAutoNum type="arabicPeriod"/>
            </a:pPr>
            <a:r>
              <a:rPr b="1"/>
              <a:t>Chat (Cmd+L)</a:t>
            </a:r>
            <a:r>
              <a:rPr/>
              <a:t> - AI pair programmer</a:t>
            </a:r>
          </a:p>
          <a:p>
            <a:pPr lvl="0" indent="-342900" marL="342900">
              <a:buAutoNum type="arabicPeriod"/>
            </a:pPr>
            <a:r>
              <a:rPr b="1"/>
              <a:t>@ Symbols</a:t>
            </a:r>
            <a:r>
              <a:rPr/>
              <a:t> - Add context to queries</a:t>
            </a:r>
          </a:p>
          <a:p>
            <a:pPr lvl="0" indent="-342900" marL="342900">
              <a:buAutoNum type="arabicPeriod"/>
            </a:pPr>
            <a:r>
              <a:rPr b="1"/>
              <a:t>Composer</a:t>
            </a:r>
            <a:r>
              <a:rPr/>
              <a:t> - Multi-file editing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 Autocomplete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Smart, context-aware suggestions as you type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Start typing...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calculateTotalPrice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// Cursor suggests: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calculateTotalPrice</a:t>
            </a:r>
            <a:r>
              <a:rPr>
                <a:latin typeface="Courier"/>
              </a:rPr>
              <a:t>(items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taxRate) 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subtotal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items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reduce</a:t>
            </a:r>
            <a:r>
              <a:rPr>
                <a:latin typeface="Courier"/>
              </a:rPr>
              <a:t>((sum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item)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sum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item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price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subtotal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taxRate)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 b="1"/>
              <a:t>Pro Tips:</a:t>
            </a:r>
            <a:r>
              <a:rPr/>
              <a:t> - Accept: </a:t>
            </a:r>
            <a:r>
              <a:rPr>
                <a:latin typeface="Courier"/>
              </a:rPr>
              <a:t>Tab</a:t>
            </a:r>
            <a:r>
              <a:rPr/>
              <a:t> - Reject: Keep typing - Works across multiple lines - Learns from your codebase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Cmd+K (Inline Edit)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Generate or modify code inline</a:t>
            </a:r>
          </a:p>
          <a:p>
            <a:pPr lvl="0" indent="0" marL="0">
              <a:buNone/>
            </a:pPr>
            <a:r>
              <a:rPr b="1"/>
              <a:t>How to use:</a:t>
            </a:r>
            <a:r>
              <a:rPr/>
              <a:t> 1. Select code (or place cursor) 2. Press </a:t>
            </a:r>
            <a:r>
              <a:rPr>
                <a:latin typeface="Courier"/>
              </a:rPr>
              <a:t>Cmd+K</a:t>
            </a:r>
            <a:r>
              <a:rPr/>
              <a:t> (Mac) or </a:t>
            </a:r>
            <a:r>
              <a:rPr>
                <a:latin typeface="Courier"/>
              </a:rPr>
              <a:t>Ctrl+K</a:t>
            </a:r>
            <a:r>
              <a:rPr/>
              <a:t> (Windows) 3. Describe what you want 4. Review and accept/reject</a:t>
            </a:r>
          </a:p>
          <a:p>
            <a:pPr lvl="0" indent="0" marL="0">
              <a:buNone/>
            </a:pPr>
            <a:r>
              <a:rPr b="1"/>
              <a:t>Examples:</a:t>
            </a:r>
            <a:r>
              <a:rPr/>
              <a:t> - “Add error handling” - “Convert to async/await” - “Add TypeScript types” - “Optimize this function”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Chat (Cmd+L)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AI pair programmer</a:t>
            </a:r>
          </a:p>
          <a:p>
            <a:pPr lvl="0" indent="0" marL="0">
              <a:buNone/>
            </a:pPr>
            <a:r>
              <a:rPr b="1"/>
              <a:t>Use Chat for:</a:t>
            </a:r>
            <a:r>
              <a:rPr/>
              <a:t> - Understanding unfamiliar code - Planning implementation approaches - Asking “how to” questions - Getting explanations - Brainstorming solutions</a:t>
            </a:r>
          </a:p>
          <a:p>
            <a:pPr lvl="0" indent="0" marL="0">
              <a:buNone/>
            </a:pPr>
            <a:r>
              <a:rPr b="1"/>
              <a:t>Pro Tips:</a:t>
            </a:r>
            <a:r>
              <a:rPr/>
              <a:t> - Be specific in questions - Provide context with @ symbols - Use for learning, not just coding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 Symbols - Adding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Tell Cursor what to focus on:</a:t>
            </a:r>
          </a:p>
          <a:p>
            <a:pPr lvl="0"/>
            <a:r>
              <a:rPr>
                <a:latin typeface="Courier"/>
              </a:rPr>
              <a:t>@Files</a:t>
            </a:r>
            <a:r>
              <a:rPr/>
              <a:t> - Reference specific files</a:t>
            </a:r>
          </a:p>
          <a:p>
            <a:pPr lvl="0"/>
            <a:r>
              <a:rPr>
                <a:latin typeface="Courier"/>
              </a:rPr>
              <a:t>@Code</a:t>
            </a:r>
            <a:r>
              <a:rPr/>
              <a:t> - Reference functions/classes</a:t>
            </a:r>
          </a:p>
          <a:p>
            <a:pPr lvl="0"/>
            <a:r>
              <a:rPr>
                <a:latin typeface="Courier"/>
              </a:rPr>
              <a:t>@Docs</a:t>
            </a:r>
            <a:r>
              <a:rPr/>
              <a:t> - Search documentation</a:t>
            </a:r>
          </a:p>
          <a:p>
            <a:pPr lvl="0"/>
            <a:r>
              <a:rPr>
                <a:latin typeface="Courier"/>
              </a:rPr>
              <a:t>@Web</a:t>
            </a:r>
            <a:r>
              <a:rPr/>
              <a:t> - Search the web</a:t>
            </a:r>
          </a:p>
          <a:p>
            <a:pPr lvl="0"/>
            <a:r>
              <a:rPr>
                <a:latin typeface="Courier"/>
              </a:rPr>
              <a:t>@Codebase</a:t>
            </a:r>
            <a:r>
              <a:rPr/>
              <a:t> - Search entire project</a:t>
            </a:r>
          </a:p>
          <a:p>
            <a:pPr lvl="0"/>
            <a:r>
              <a:rPr>
                <a:latin typeface="Courier"/>
              </a:rPr>
              <a:t>@Chat</a:t>
            </a:r>
            <a:r>
              <a:rPr/>
              <a:t> - Reference previous chat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@Files utils.js - How does the validation function work?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1 Preview: Build Production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You’ll build:</a:t>
            </a:r>
            <a:r>
              <a:rPr/>
              <a:t> - Complete Express API with 5 CRUD endpoints - JWT authentication system - Input validation middleware - Error handling</a:t>
            </a:r>
          </a:p>
          <a:p>
            <a:pPr lvl="0" indent="0" marL="0">
              <a:buNone/>
            </a:pPr>
            <a:r>
              <a:rPr b="1"/>
              <a:t>Cursor Modes:</a:t>
            </a:r>
            <a:r>
              <a:rPr/>
              <a:t> - </a:t>
            </a:r>
            <a:r>
              <a:rPr b="1"/>
              <a:t>Chat</a:t>
            </a:r>
            <a:r>
              <a:rPr/>
              <a:t> - Plan API architecture - </a:t>
            </a:r>
            <a:r>
              <a:rPr b="1"/>
              <a:t>Cmd+K</a:t>
            </a:r>
            <a:r>
              <a:rPr/>
              <a:t> - Add routes and validation - </a:t>
            </a:r>
            <a:r>
              <a:rPr b="1"/>
              <a:t>Composer</a:t>
            </a:r>
            <a:r>
              <a:rPr/>
              <a:t> - Create multi-file auth system</a:t>
            </a:r>
          </a:p>
          <a:p>
            <a:pPr lvl="0" indent="0" marL="0">
              <a:buNone/>
            </a:pPr>
            <a:r>
              <a:rPr b="1"/>
              <a:t>Goal:</a:t>
            </a:r>
            <a:r>
              <a:rPr/>
              <a:t> Master when to use each Cursor mode with real code!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2: AI-Powered Code Generation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Idea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Natural Language → Working Code</a:t>
            </a:r>
          </a:p>
          <a:p>
            <a:pPr lvl="0" indent="0" marL="0">
              <a:buNone/>
            </a:pPr>
            <a:r>
              <a:rPr/>
              <a:t>Traditional approach: 1. Search documentation 2. Find examples 3. Adapt to your needs 4. Fix errors 5. Test</a:t>
            </a:r>
          </a:p>
          <a:p>
            <a:pPr lvl="0" indent="0" marL="0">
              <a:buNone/>
            </a:pPr>
            <a:r>
              <a:rPr b="1"/>
              <a:t>With Cursor:</a:t>
            </a:r>
            <a:r>
              <a:rPr/>
              <a:t> 1. Describe what you want 2. Review generated code 3. Refine if needed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 Apps with AI Assistance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Bad Prompt:</a:t>
            </a:r>
          </a:p>
          <a:p>
            <a:pPr lvl="0" indent="0">
              <a:buNone/>
            </a:pPr>
            <a:r>
              <a:rPr>
                <a:latin typeface="Courier"/>
              </a:rPr>
              <a:t>"make a function"</a:t>
            </a:r>
          </a:p>
          <a:p>
            <a:pPr lvl="0" indent="0" marL="0">
              <a:buNone/>
            </a:pPr>
            <a:r>
              <a:rPr b="1"/>
              <a:t>Good Prompt:</a:t>
            </a:r>
          </a:p>
          <a:p>
            <a:pPr lvl="0" indent="0">
              <a:buNone/>
            </a:pPr>
            <a:r>
              <a:rPr>
                <a:latin typeface="Courier"/>
              </a:rPr>
              <a:t>"Create a function that validates email addresses using regex,
returns true/false, and includes test cases"</a:t>
            </a:r>
          </a:p>
          <a:p>
            <a:pPr lvl="0" indent="0" marL="0">
              <a:buNone/>
            </a:pPr>
            <a:r>
              <a:rPr b="1"/>
              <a:t>Better Prompt:</a:t>
            </a:r>
          </a:p>
          <a:p>
            <a:pPr lvl="0" indent="0">
              <a:buNone/>
            </a:pPr>
            <a:r>
              <a:rPr>
                <a:latin typeface="Courier"/>
              </a:rPr>
              <a:t>"Create an email validation function that:
- Accepts a string parameter
- Uses RFC 5322 compliant regex
- Returns boolean
- Handles null/undefined
- Include JSDoc comments
- Add 5 test cases"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Prompt Engineering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Be Specific:</a:t>
            </a:r>
            <a:r>
              <a:rPr/>
              <a:t> - Define inputs and outputs - Specify edge cases - Mention patterns/frameworks - Include constraints</a:t>
            </a:r>
          </a:p>
          <a:p>
            <a:pPr lvl="0" indent="0" marL="0">
              <a:buNone/>
            </a:pPr>
            <a:r>
              <a:rPr b="1"/>
              <a:t>Iterate:</a:t>
            </a:r>
            <a:r>
              <a:rPr/>
              <a:t> - Start broad, then refine - Ask for modifications - Build incrementally</a:t>
            </a:r>
          </a:p>
          <a:p>
            <a:pPr lvl="0" indent="0" marL="0">
              <a:buNone/>
            </a:pPr>
            <a:r>
              <a:rPr b="1"/>
              <a:t>Provide Examples:</a:t>
            </a:r>
            <a:r>
              <a:rPr/>
              <a:t> - Show desired format - Reference similar code - Specify style preferences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React Example:</a:t>
            </a:r>
          </a:p>
          <a:p>
            <a:pPr lvl="0" indent="0" marL="0">
              <a:buNone/>
            </a:pPr>
            <a:r>
              <a:rPr/>
              <a:t>Prompt:</a:t>
            </a:r>
          </a:p>
          <a:p>
            <a:pPr lvl="0" indent="0">
              <a:buNone/>
            </a:pPr>
            <a:r>
              <a:rPr>
                <a:latin typeface="Courier"/>
              </a:rPr>
              <a:t>Create a reusable Card component with:
- title, description, imageUrl props
- onClick handler
- hover effect with shadow
- responsive design
- TypeScript types</a:t>
            </a:r>
          </a:p>
          <a:p>
            <a:pPr lvl="0" indent="0" marL="0">
              <a:buNone/>
            </a:pPr>
            <a:r>
              <a:rPr/>
              <a:t>Cursor generates complete component with: - PropTypes/TypeScript - Styling - Event handlers - Best practices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Backend Example:</a:t>
            </a:r>
          </a:p>
          <a:p>
            <a:pPr lvl="0" indent="0" marL="0">
              <a:buNone/>
            </a:pPr>
            <a:r>
              <a:rPr/>
              <a:t>Prompt:</a:t>
            </a:r>
          </a:p>
          <a:p>
            <a:pPr lvl="0" indent="0">
              <a:buNone/>
            </a:pPr>
            <a:r>
              <a:rPr>
                <a:latin typeface="Courier"/>
              </a:rPr>
              <a:t>Create an Express middleware function that:
- Validates JWT tokens
- Checks token expiration
- Extracts user ID
- Handles errors gracefully
- Returns 401 for invalid tokens</a:t>
            </a:r>
          </a:p>
          <a:p>
            <a:pPr lvl="0" indent="0" marL="0">
              <a:buNone/>
            </a:pPr>
            <a:r>
              <a:rPr/>
              <a:t>Result: Production-ready middleware with error handling!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2 Preview: Configure AI Standards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You’ll create:</a:t>
            </a:r>
            <a:r>
              <a:rPr/>
              <a:t> - </a:t>
            </a:r>
            <a:r>
              <a:rPr>
                <a:latin typeface="Courier"/>
              </a:rPr>
              <a:t>.cursorrules</a:t>
            </a:r>
            <a:r>
              <a:rPr/>
              <a:t> - 100+ lines of team coding standards - </a:t>
            </a:r>
            <a:r>
              <a:rPr>
                <a:latin typeface="Courier"/>
              </a:rPr>
              <a:t>AGENTS.md</a:t>
            </a:r>
            <a:r>
              <a:rPr/>
              <a:t> - AI workflow automation guidelines - Custom Hooks - Security validation - Plan Mode workflows - Background Agent tasks</a:t>
            </a:r>
          </a:p>
          <a:p>
            <a:pPr lvl="0" indent="0" marL="0">
              <a:buNone/>
            </a:pPr>
            <a:r>
              <a:rPr b="1"/>
              <a:t>Features:</a:t>
            </a:r>
            <a:r>
              <a:rPr/>
              <a:t> - Auto-enforce team standards - Guide autonomous AI agents - Security audit automation - Multi-step task planning</a:t>
            </a:r>
          </a:p>
          <a:p>
            <a:pPr lvl="0" indent="0" marL="0">
              <a:buNone/>
            </a:pPr>
            <a:r>
              <a:rPr b="1"/>
              <a:t>Goal:</a:t>
            </a:r>
            <a:r>
              <a:rPr/>
              <a:t> Make AI follow YOUR rules and workflows!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3: Refactoring &amp; Understanding Code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Cursor helps you:</a:t>
            </a:r>
            <a:r>
              <a:rPr/>
              <a:t> - Understand unfamiliar codebases - Document undocumented code - Identify patterns and anti-patterns - Plan refactoring strategies</a:t>
            </a:r>
          </a:p>
          <a:p>
            <a:pPr lvl="0" indent="0" marL="0">
              <a:buNone/>
            </a:pPr>
            <a:r>
              <a:rPr b="1"/>
              <a:t>How:</a:t>
            </a:r>
            <a:r>
              <a:rPr/>
              <a:t> 1. Open file 2. Ask Chat: </a:t>
            </a:r>
            <a:r>
              <a:rPr>
                <a:latin typeface="Courier"/>
              </a:rPr>
              <a:t>@Files thisfile.js - Explain what this does</a:t>
            </a:r>
            <a:r>
              <a:rPr/>
              <a:t> 3. Get detailed explanation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Explanation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Ask Cursor:</a:t>
            </a:r>
            <a:r>
              <a:rPr/>
              <a:t> - “What does this function do?” - “Explain this algorithm step by step” - “What are the potential bugs here?” - “How can this be improved?” - “What design pattern is this using?”</a:t>
            </a:r>
          </a:p>
          <a:p>
            <a:pPr lvl="0" indent="0" marL="0">
              <a:buNone/>
            </a:pPr>
            <a:r>
              <a:rPr b="1"/>
              <a:t>Cursor provides:</a:t>
            </a:r>
            <a:r>
              <a:rPr/>
              <a:t> - Line-by-line breakdown - Purpose and context - Potential issues - Improvement suggestions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Smart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Refactoring Tasks:</a:t>
            </a:r>
          </a:p>
          <a:p>
            <a:pPr lvl="0" indent="-342900" marL="342900">
              <a:buAutoNum type="arabicPeriod"/>
            </a:pPr>
            <a:r>
              <a:rPr b="1"/>
              <a:t>Extract function</a:t>
            </a:r>
            <a:r>
              <a:rPr/>
              <a:t>: Select code → Cmd+K → “extract to function”</a:t>
            </a:r>
          </a:p>
          <a:p>
            <a:pPr lvl="0" indent="-342900" marL="342900">
              <a:buAutoNum type="arabicPeriod"/>
            </a:pPr>
            <a:r>
              <a:rPr b="1"/>
              <a:t>Rename variables</a:t>
            </a:r>
            <a:r>
              <a:rPr/>
              <a:t>: “rename variables to be more descriptive”</a:t>
            </a:r>
          </a:p>
          <a:p>
            <a:pPr lvl="0" indent="-342900" marL="342900">
              <a:buAutoNum type="arabicPeriod"/>
            </a:pPr>
            <a:r>
              <a:rPr b="1"/>
              <a:t>Add types</a:t>
            </a:r>
            <a:r>
              <a:rPr/>
              <a:t>: “add TypeScript types”</a:t>
            </a:r>
          </a:p>
          <a:p>
            <a:pPr lvl="0" indent="-342900" marL="342900">
              <a:buAutoNum type="arabicPeriod"/>
            </a:pPr>
            <a:r>
              <a:rPr b="1"/>
              <a:t>Modernize</a:t>
            </a:r>
            <a:r>
              <a:rPr/>
              <a:t>: “convert to ES6 syntax”</a:t>
            </a:r>
          </a:p>
          <a:p>
            <a:pPr lvl="0" indent="-342900" marL="342900">
              <a:buAutoNum type="arabicPeriod"/>
            </a:pPr>
            <a:r>
              <a:rPr b="1"/>
              <a:t>Optimize</a:t>
            </a:r>
            <a:r>
              <a:rPr/>
              <a:t>: “optimize for performance”</a:t>
            </a:r>
          </a:p>
          <a:p>
            <a:pPr lvl="0" indent="0" marL="0">
              <a:buNone/>
            </a:pPr>
            <a:r>
              <a:rPr b="1"/>
              <a:t>Cursor maintains:</a:t>
            </a:r>
            <a:r>
              <a:rPr/>
              <a:t> - Code functionality - Existing tests - Style consistency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&amp;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Before: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</a:t>
            </a:r>
            <a:r>
              <a:rPr>
                <a:latin typeface="Courier"/>
              </a:rPr>
              <a:t>(d) 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var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</a:t>
            </a:r>
            <a:r>
              <a:rPr b="1">
                <a:solidFill>
                  <a:srgbClr val="007020"/>
                </a:solidFill>
                <a:latin typeface="Courier"/>
              </a:rPr>
              <a:t>var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d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length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(d[i]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a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 r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push</a:t>
            </a:r>
            <a:r>
              <a:rPr>
                <a:latin typeface="Courier"/>
              </a:rPr>
              <a:t>(d[i])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 b="1"/>
              <a:t>After (with Cursor):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filterAdultUsers</a:t>
            </a:r>
            <a:r>
              <a:rPr>
                <a:latin typeface="Courier"/>
              </a:rPr>
              <a:t>(users) 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users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(user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user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age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You’ll Learn Today</a:t>
            </a:r>
          </a:p>
          <a:p>
            <a:pPr lvl="0"/>
            <a:r>
              <a:rPr/>
              <a:t>Master Cursor’s core AI features</a:t>
            </a:r>
          </a:p>
          <a:p>
            <a:pPr lvl="0"/>
            <a:r>
              <a:rPr/>
              <a:t>Build apps faster with AI assistance</a:t>
            </a:r>
          </a:p>
          <a:p>
            <a:pPr lvl="0"/>
            <a:r>
              <a:rPr/>
              <a:t>Debug and refactor efficiently</a:t>
            </a:r>
          </a:p>
          <a:p>
            <a:pPr lvl="0"/>
            <a:r>
              <a:rPr/>
              <a:t>Apply AI pair programming in real projects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Workshop Format</a:t>
            </a:r>
          </a:p>
          <a:p>
            <a:pPr lvl="0"/>
            <a:r>
              <a:rPr/>
              <a:t>6 hands-on labs (10 min each)</a:t>
            </a:r>
          </a:p>
          <a:p>
            <a:pPr lvl="0"/>
            <a:r>
              <a:rPr/>
              <a:t>Live demonstrations</a:t>
            </a:r>
          </a:p>
          <a:p>
            <a:pPr lvl="0"/>
            <a:r>
              <a:rPr/>
              <a:t>Q&amp;A throughout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3 Preview: Refactor Legacy E-commerce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You’ll fix:</a:t>
            </a:r>
            <a:r>
              <a:rPr/>
              <a:t> - SQL injection vulnerabilities → Parameterized queries - Plain text passwords → bcrypt hashing - Callback hell → async/await - Hardcoded credentials → Environment variables - No error handling → Comprehensive try-catch</a:t>
            </a:r>
          </a:p>
          <a:p>
            <a:pPr lvl="0" indent="0" marL="0">
              <a:buNone/>
            </a:pPr>
            <a:r>
              <a:rPr b="1"/>
              <a:t>Use:</a:t>
            </a:r>
            <a:r>
              <a:rPr/>
              <a:t> - </a:t>
            </a:r>
            <a:r>
              <a:rPr>
                <a:latin typeface="Courier"/>
              </a:rPr>
              <a:t>code -d before/ complete/</a:t>
            </a:r>
            <a:r>
              <a:rPr/>
              <a:t> - See exact diffs - </a:t>
            </a:r>
            <a:r>
              <a:rPr b="1"/>
              <a:t>Chat</a:t>
            </a:r>
            <a:r>
              <a:rPr/>
              <a:t> - Analyze security issues - </a:t>
            </a:r>
            <a:r>
              <a:rPr b="1"/>
              <a:t>Cmd+K</a:t>
            </a:r>
            <a:r>
              <a:rPr/>
              <a:t> - Fix specific vulnerabilities - </a:t>
            </a:r>
            <a:r>
              <a:rPr b="1"/>
              <a:t>Composer</a:t>
            </a:r>
            <a:r>
              <a:rPr/>
              <a:t> - Restructure architecture - </a:t>
            </a:r>
            <a:r>
              <a:rPr b="1"/>
              <a:t>Background Agent</a:t>
            </a:r>
            <a:r>
              <a:rPr/>
              <a:t> - Generate tests</a:t>
            </a:r>
          </a:p>
          <a:p>
            <a:pPr lvl="0" indent="0" marL="0">
              <a:buNone/>
            </a:pPr>
            <a:r>
              <a:rPr b="1"/>
              <a:t>Real Code:</a:t>
            </a:r>
            <a:r>
              <a:rPr/>
              <a:t> 1000+ lines of vulnerable legacy code to modernize!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 (15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Take a break! We’ll resume with debugging.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4: Debugging with AI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AI-Powered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Traditional debugging:</a:t>
            </a:r>
            <a:r>
              <a:rPr/>
              <a:t> 1. See error 2. Read stack trace 3. Google error message 4. Try random solutions 5. Repeat</a:t>
            </a:r>
          </a:p>
          <a:p>
            <a:pPr lvl="0" indent="0" marL="0">
              <a:buNone/>
            </a:pPr>
            <a:r>
              <a:rPr b="1"/>
              <a:t>With Cursor:</a:t>
            </a:r>
            <a:r>
              <a:rPr/>
              <a:t> 1. See error 2. Ask Cursor 3. Get explanation + fix 4. Apply solution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Debugging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1. Identify the error</a:t>
            </a:r>
          </a:p>
          <a:p>
            <a:pPr lvl="0" indent="0">
              <a:buNone/>
            </a:pPr>
            <a:r>
              <a:rPr>
                <a:latin typeface="Courier"/>
              </a:rPr>
              <a:t>Copy error message</a:t>
            </a:r>
          </a:p>
          <a:p>
            <a:pPr lvl="0" indent="0" marL="0">
              <a:buNone/>
            </a:pPr>
            <a:r>
              <a:rPr b="1"/>
              <a:t>2. Ask Cursor</a:t>
            </a:r>
          </a:p>
          <a:p>
            <a:pPr lvl="0" indent="0">
              <a:buNone/>
            </a:pPr>
            <a:r>
              <a:rPr>
                <a:latin typeface="Courier"/>
              </a:rPr>
              <a:t>Chat: "I'm getting this error: [paste error]
@Files problemFile.js - What's causing this?"</a:t>
            </a:r>
          </a:p>
          <a:p>
            <a:pPr lvl="0" indent="0" marL="0">
              <a:buNone/>
            </a:pPr>
            <a:r>
              <a:rPr b="1"/>
              <a:t>3. Get diagnosis</a:t>
            </a:r>
            <a:r>
              <a:rPr/>
              <a:t> - Root cause explanation - Why it’s happening - How to fix it</a:t>
            </a:r>
          </a:p>
          <a:p>
            <a:pPr lvl="0" indent="0" marL="0">
              <a:buNone/>
            </a:pPr>
            <a:r>
              <a:rPr b="1"/>
              <a:t>4. Apply fix</a:t>
            </a:r>
            <a:r>
              <a:rPr/>
              <a:t> - Use Cmd+K to implement - Or do it manually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Debugging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Runtime Errors:</a:t>
            </a:r>
          </a:p>
          <a:p>
            <a:pPr lvl="0" indent="0">
              <a:buNone/>
            </a:pPr>
            <a:r>
              <a:rPr>
                <a:latin typeface="Courier"/>
              </a:rPr>
              <a:t>"Why am I getting 'Cannot read property of undefined'?"</a:t>
            </a:r>
          </a:p>
          <a:p>
            <a:pPr lvl="0" indent="0" marL="0">
              <a:buNone/>
            </a:pPr>
            <a:r>
              <a:rPr b="1"/>
              <a:t>Logic Errors:</a:t>
            </a:r>
          </a:p>
          <a:p>
            <a:pPr lvl="0" indent="0">
              <a:buNone/>
            </a:pPr>
            <a:r>
              <a:rPr>
                <a:latin typeface="Courier"/>
              </a:rPr>
              <a:t>"This function returns wrong results for negative numbers"</a:t>
            </a:r>
          </a:p>
          <a:p>
            <a:pPr lvl="0" indent="0" marL="0">
              <a:buNone/>
            </a:pPr>
            <a:r>
              <a:rPr b="1"/>
              <a:t>Performance Issues:</a:t>
            </a:r>
          </a:p>
          <a:p>
            <a:pPr lvl="0" indent="0">
              <a:buNone/>
            </a:pPr>
            <a:r>
              <a:rPr>
                <a:latin typeface="Courier"/>
              </a:rPr>
              <a:t>"Why is this function slow with large arrays?"</a:t>
            </a:r>
          </a:p>
          <a:p>
            <a:pPr lvl="0" indent="0" marL="0">
              <a:buNone/>
            </a:pPr>
            <a:r>
              <a:rPr b="1"/>
              <a:t>Integration Issues:</a:t>
            </a:r>
          </a:p>
          <a:p>
            <a:pPr lvl="0" indent="0">
              <a:buNone/>
            </a:pPr>
            <a:r>
              <a:rPr>
                <a:latin typeface="Courier"/>
              </a:rPr>
              <a:t>"API call works in Postman but fails in my app"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Use Cursor to:</a:t>
            </a:r>
            <a:r>
              <a:rPr/>
              <a:t> - Add error handling before bugs occur - Validate inputs - Add defensive checks - Implement logging</a:t>
            </a:r>
          </a:p>
          <a:p>
            <a:pPr lvl="0" indent="0" marL="0">
              <a:buNone/>
            </a:pPr>
            <a:r>
              <a:rPr b="1"/>
              <a:t>Prompt:</a:t>
            </a:r>
          </a:p>
          <a:p>
            <a:pPr lvl="0" indent="0">
              <a:buNone/>
            </a:pPr>
            <a:r>
              <a:rPr>
                <a:latin typeface="Courier"/>
              </a:rPr>
              <a:t>@Code myFunction - Add comprehensive error handling
including input validation and edge cases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4 Preview: Build Real-Time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You’ll build:</a:t>
            </a:r>
            <a:r>
              <a:rPr/>
              <a:t> - Complete WebSocket notification system with Socket.io - Notification service + database schema - Real-time frontend component - Offline notification queue - Event emitters throughout app</a:t>
            </a:r>
          </a:p>
          <a:p>
            <a:pPr lvl="0" indent="0" marL="0">
              <a:buNone/>
            </a:pPr>
            <a:r>
              <a:rPr b="1"/>
              <a:t>Composer Coordination:</a:t>
            </a:r>
            <a:r>
              <a:rPr/>
              <a:t> - Creates 10+ new files - Modifies 5+ existing files - Integrates WebSocket + REST API + Frontend - </a:t>
            </a:r>
            <a:r>
              <a:rPr b="1"/>
              <a:t>Plan Mode</a:t>
            </a:r>
            <a:r>
              <a:rPr/>
              <a:t> shows implementation steps - </a:t>
            </a:r>
            <a:r>
              <a:rPr b="1"/>
              <a:t>Background Agent</a:t>
            </a:r>
            <a:r>
              <a:rPr/>
              <a:t> installs dependencies</a:t>
            </a:r>
          </a:p>
          <a:p>
            <a:pPr lvl="0" indent="0" marL="0">
              <a:buNone/>
            </a:pPr>
            <a:r>
              <a:rPr b="1"/>
              <a:t>Real Feature:</a:t>
            </a:r>
            <a:r>
              <a:rPr/>
              <a:t> Live notifications users receive instantly!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5: Advanced Features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Composer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Multi-file editing for complex changes</a:t>
            </a:r>
          </a:p>
          <a:p>
            <a:pPr lvl="0" indent="0" marL="0">
              <a:buNone/>
            </a:pPr>
            <a:r>
              <a:rPr b="1"/>
              <a:t>Use Composer when:</a:t>
            </a:r>
            <a:r>
              <a:rPr/>
              <a:t> - Changing multiple related files - Refactoring across codebase - Building connected features - Updating dependencies</a:t>
            </a:r>
          </a:p>
          <a:p>
            <a:pPr lvl="0" indent="0" marL="0">
              <a:buNone/>
            </a:pPr>
            <a:r>
              <a:rPr b="1"/>
              <a:t>How:</a:t>
            </a:r>
            <a:r>
              <a:rPr/>
              <a:t> 1. Open Composer (Cmd+Shift+I) 2. Describe multi-file change 3. Review diffs across files 4. Accept/reject changes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1: Introduction (20 min)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Context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Cursor uses context from:</a:t>
            </a:r>
            <a:r>
              <a:rPr/>
              <a:t> - Current file - Open files - Recently edited files - Codebase index</a:t>
            </a:r>
          </a:p>
          <a:p>
            <a:pPr lvl="0" indent="0" marL="0">
              <a:buNone/>
            </a:pPr>
            <a:r>
              <a:rPr b="1"/>
              <a:t>You can add context:</a:t>
            </a:r>
            <a:r>
              <a:rPr/>
              <a:t> - </a:t>
            </a:r>
            <a:r>
              <a:rPr>
                <a:latin typeface="Courier"/>
              </a:rPr>
              <a:t>@Files</a:t>
            </a:r>
            <a:r>
              <a:rPr/>
              <a:t> - Specific files - </a:t>
            </a:r>
            <a:r>
              <a:rPr>
                <a:latin typeface="Courier"/>
              </a:rPr>
              <a:t>@Folders</a:t>
            </a:r>
            <a:r>
              <a:rPr/>
              <a:t> - Entire directories - </a:t>
            </a:r>
            <a:r>
              <a:rPr>
                <a:latin typeface="Courier"/>
              </a:rPr>
              <a:t>@Code</a:t>
            </a:r>
            <a:r>
              <a:rPr/>
              <a:t> - Functions/classes - </a:t>
            </a:r>
            <a:r>
              <a:rPr>
                <a:latin typeface="Courier"/>
              </a:rPr>
              <a:t>@Codebase</a:t>
            </a:r>
            <a:r>
              <a:rPr/>
              <a:t> - Semantic search</a:t>
            </a:r>
          </a:p>
          <a:p>
            <a:pPr lvl="0" indent="0" marL="0">
              <a:buNone/>
            </a:pPr>
            <a:r>
              <a:rPr b="1"/>
              <a:t>Pro tip:</a:t>
            </a:r>
            <a:r>
              <a:rPr/>
              <a:t> More context = better results!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.cursorrules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Customize AI behavior for your project</a:t>
            </a:r>
          </a:p>
          <a:p>
            <a:pPr lvl="0" indent="0" marL="0">
              <a:buNone/>
            </a:pPr>
            <a:r>
              <a:rPr/>
              <a:t>Create </a:t>
            </a:r>
            <a:r>
              <a:rPr>
                <a:latin typeface="Courier"/>
              </a:rPr>
              <a:t>.cursorrules</a:t>
            </a:r>
            <a:r>
              <a:rPr/>
              <a:t> in project root:</a:t>
            </a:r>
          </a:p>
          <a:p>
            <a:pPr lvl="0" indent="0">
              <a:buNone/>
            </a:pPr>
            <a:r>
              <a:rPr>
                <a:latin typeface="Courier"/>
              </a:rPr>
              <a:t># Project Rules
- Use TypeScript strict mode
- Follow Airbnb style guide
- Use functional components in React
- Prefer async/await over promises
- Add JSDoc comments to all functions
- Write unit tests for new functions
- NEVER hardcode secrets
- Always validate user inputs</a:t>
            </a:r>
          </a:p>
          <a:p>
            <a:pPr lvl="0" indent="0" marL="0">
              <a:buNone/>
            </a:pPr>
            <a:r>
              <a:rPr b="1"/>
              <a:t>Cursor follows these rules automatically!</a:t>
            </a:r>
          </a:p>
          <a:p>
            <a:pPr lvl="0" indent="0" marL="0">
              <a:buNone/>
            </a:pPr>
            <a:r>
              <a:rPr/>
              <a:t>Every AI interaction (Chat, Cmd+K, Composer) respects your rules.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AGENTS.md - Guide AI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Define how AI agents should work</a:t>
            </a:r>
          </a:p>
          <a:p>
            <a:pPr lvl="0" indent="0" marL="0">
              <a:buNone/>
            </a:pPr>
            <a:r>
              <a:rPr/>
              <a:t>Create </a:t>
            </a:r>
            <a:r>
              <a:rPr>
                <a:latin typeface="Courier"/>
              </a:rPr>
              <a:t>AGENTS.md</a:t>
            </a:r>
            <a:r>
              <a:rPr/>
              <a:t> in project root: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### Workflow: Add New API Endpoint</a:t>
            </a:r>
            <a:br/>
            <a:br/>
            <a:r>
              <a:rPr>
                <a:latin typeface="Courier"/>
              </a:rPr>
              <a:t>Steps:</a:t>
            </a:r>
            <a:br/>
            <a:r>
              <a:rPr>
                <a:solidFill>
                  <a:srgbClr val="BB6688"/>
                </a:solidFill>
                <a:latin typeface="Courier"/>
              </a:rPr>
              <a:t>1. </a:t>
            </a:r>
            <a:r>
              <a:rPr>
                <a:latin typeface="Courier"/>
              </a:rPr>
              <a:t>Create route file in /routes</a:t>
            </a:r>
            <a:br/>
            <a:r>
              <a:rPr>
                <a:solidFill>
                  <a:srgbClr val="BB6688"/>
                </a:solidFill>
                <a:latin typeface="Courier"/>
              </a:rPr>
              <a:t>2. </a:t>
            </a:r>
            <a:r>
              <a:rPr>
                <a:latin typeface="Courier"/>
              </a:rPr>
              <a:t>Add validation middleware</a:t>
            </a:r>
            <a:br/>
            <a:r>
              <a:rPr>
                <a:solidFill>
                  <a:srgbClr val="BB6688"/>
                </a:solidFill>
                <a:latin typeface="Courier"/>
              </a:rPr>
              <a:t>3. </a:t>
            </a:r>
            <a:r>
              <a:rPr>
                <a:latin typeface="Courier"/>
              </a:rPr>
              <a:t>Implement service logic</a:t>
            </a:r>
            <a:br/>
            <a:r>
              <a:rPr>
                <a:solidFill>
                  <a:srgbClr val="BB6688"/>
                </a:solidFill>
                <a:latin typeface="Courier"/>
              </a:rPr>
              <a:t>4. </a:t>
            </a:r>
            <a:r>
              <a:rPr>
                <a:latin typeface="Courier"/>
              </a:rPr>
              <a:t>Add error handling</a:t>
            </a:r>
            <a:br/>
            <a:r>
              <a:rPr>
                <a:solidFill>
                  <a:srgbClr val="BB6688"/>
                </a:solidFill>
                <a:latin typeface="Courier"/>
              </a:rPr>
              <a:t>5. </a:t>
            </a:r>
            <a:r>
              <a:rPr>
                <a:latin typeface="Courier"/>
              </a:rPr>
              <a:t>Create tests</a:t>
            </a:r>
            <a:br/>
            <a:r>
              <a:rPr>
                <a:solidFill>
                  <a:srgbClr val="BB6688"/>
                </a:solidFill>
                <a:latin typeface="Courier"/>
              </a:rPr>
              <a:t>6. </a:t>
            </a:r>
            <a:r>
              <a:rPr>
                <a:latin typeface="Courier"/>
              </a:rPr>
              <a:t>Update API documentation</a:t>
            </a:r>
            <a:br/>
            <a:br/>
            <a:r>
              <a:rPr>
                <a:latin typeface="Courier"/>
              </a:rPr>
              <a:t>Files to Create: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routes/feature.js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services/feature.js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tests/feature.test.js</a:t>
            </a:r>
          </a:p>
          <a:p>
            <a:pPr lvl="0" indent="0" marL="0">
              <a:buNone/>
            </a:pPr>
            <a:r>
              <a:rPr b="1"/>
              <a:t>Guides autonomous agents through complex multi-step tasks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See AI’s plan before execution</a:t>
            </a:r>
          </a:p>
          <a:p>
            <a:pPr lvl="0" indent="-342900" marL="342900">
              <a:buAutoNum type="arabicPeriod"/>
            </a:pPr>
            <a:r>
              <a:rPr/>
              <a:t>AI analyzes your request</a:t>
            </a:r>
          </a:p>
          <a:p>
            <a:pPr lvl="0" indent="-342900" marL="342900">
              <a:buAutoNum type="arabicPeriod"/>
            </a:pPr>
            <a:r>
              <a:rPr/>
              <a:t>Creates detailed, editable plan</a:t>
            </a:r>
          </a:p>
          <a:p>
            <a:pPr lvl="0" indent="-342900" marL="342900">
              <a:buAutoNum type="arabicPeriod"/>
            </a:pPr>
            <a:r>
              <a:rPr/>
              <a:t>You review and modify</a:t>
            </a:r>
          </a:p>
          <a:p>
            <a:pPr lvl="0" indent="-342900" marL="342900">
              <a:buAutoNum type="arabicPeriod"/>
            </a:pPr>
            <a:r>
              <a:rPr/>
              <a:t>AI executes approved plan</a:t>
            </a:r>
          </a:p>
          <a:p>
            <a:pPr lvl="0" indent="-342900" marL="342900">
              <a:buAutoNum type="arabicPeriod"/>
            </a:pPr>
            <a:r>
              <a:rPr/>
              <a:t>You review results step-by-step</a:t>
            </a:r>
          </a:p>
          <a:p>
            <a:pPr lvl="0" indent="0" marL="0">
              <a:buNone/>
            </a:pPr>
            <a:r>
              <a:rPr b="1"/>
              <a:t>Benefits:</a:t>
            </a:r>
            <a:r>
              <a:rPr/>
              <a:t> - Transparency - see the approach - Control - edit before execution - Learning - understand AI’s reasoning - Quality - catch issues early</a:t>
            </a:r>
          </a:p>
          <a:p>
            <a:pPr lvl="0" indent="0" marL="0">
              <a:buNone/>
            </a:pPr>
            <a:r>
              <a:rPr b="1"/>
              <a:t>Use for:</a:t>
            </a:r>
            <a:r>
              <a:rPr/>
              <a:t> Complex refactors, multi-file features, architecture changes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AI works while you work</a:t>
            </a:r>
          </a:p>
          <a:p>
            <a:pPr lvl="0" indent="0" marL="0">
              <a:buNone/>
            </a:pPr>
            <a:r>
              <a:rPr/>
              <a:t>Start a background agent:</a:t>
            </a:r>
          </a:p>
          <a:p>
            <a:pPr lvl="0" indent="0">
              <a:buNone/>
            </a:pPr>
            <a:r>
              <a:rPr>
                <a:latin typeface="Courier"/>
              </a:rPr>
              <a:t>Background Agent Task: Generate comprehensive test suite
Create unit tests for all services
Integration tests for all routes
E2E tests for user workflows
Target 80%+ coverage
Run as background agent.</a:t>
            </a:r>
          </a:p>
          <a:p>
            <a:pPr lvl="0" indent="0" marL="0">
              <a:buNone/>
            </a:pPr>
            <a:r>
              <a:rPr b="1"/>
              <a:t>Benefits:</a:t>
            </a:r>
            <a:r>
              <a:rPr/>
              <a:t> - Parallel productivity - Time-consuming tasks don’t block you - Check progress when ready - Review results when complete</a:t>
            </a:r>
          </a:p>
          <a:p>
            <a:pPr lvl="0" indent="0" marL="0">
              <a:buNone/>
            </a:pPr>
            <a:r>
              <a:rPr b="1"/>
              <a:t>Use for:</a:t>
            </a:r>
            <a:r>
              <a:rPr/>
              <a:t> Test generation, migrations, documentation, setup tasks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Hooks - Custom AI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Run custom scripts to control AI behavior</a:t>
            </a:r>
          </a:p>
          <a:p>
            <a:pPr lvl="0" indent="0" marL="0">
              <a:buNone/>
            </a:pPr>
            <a:r>
              <a:rPr/>
              <a:t>Create </a:t>
            </a:r>
            <a:r>
              <a:rPr>
                <a:latin typeface="Courier"/>
              </a:rPr>
              <a:t>.cursor/hooks/security-check.js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module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exports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onBeforeEdit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(context)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// Check for secrets before allowing edit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containsSecrets</a:t>
            </a:r>
            <a:r>
              <a:rPr>
                <a:latin typeface="Courier"/>
              </a:rPr>
              <a:t>(context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content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allow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false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message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"Detected secrets. Use env vars."</a:t>
            </a:r>
            <a:br/>
            <a:r>
              <a:rPr>
                <a:latin typeface="Courier"/>
              </a:rPr>
              <a:t>      }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{ </a:t>
            </a:r>
            <a:r>
              <a:rPr>
                <a:solidFill>
                  <a:srgbClr val="902000"/>
                </a:solidFill>
                <a:latin typeface="Courier"/>
              </a:rPr>
              <a:t>allow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}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  <a:r>
              <a:rPr b="1"/>
              <a:t>Benefits:</a:t>
            </a:r>
            <a:r>
              <a:rPr/>
              <a:t> - Enforce security policies - Validate before changes - Custom business rules - Quality gates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Codebase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Cursor indexes your codebase for:</a:t>
            </a:r>
            <a:r>
              <a:rPr/>
              <a:t> - Semantic code search - Context-aware suggestions - Cross-file understanding - Pattern recognition</a:t>
            </a:r>
          </a:p>
          <a:p>
            <a:pPr lvl="0" indent="0" marL="0">
              <a:buNone/>
            </a:pPr>
            <a:r>
              <a:rPr b="1"/>
              <a:t>How to use:</a:t>
            </a:r>
          </a:p>
          <a:p>
            <a:pPr lvl="0" indent="0">
              <a:buNone/>
            </a:pPr>
            <a:r>
              <a:rPr>
                <a:latin typeface="Courier"/>
              </a:rPr>
              <a:t>@Codebase how do we handle authentication?</a:t>
            </a:r>
          </a:p>
          <a:p>
            <a:pPr lvl="0" indent="0" marL="0">
              <a:buNone/>
            </a:pPr>
            <a:r>
              <a:rPr/>
              <a:t>Cursor searches entire project and finds: - Auth functions - Related middleware - Config files - Usage examples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Search docs without leaving Cursor:</a:t>
            </a:r>
          </a:p>
          <a:p>
            <a:pPr lvl="0" indent="0">
              <a:buNone/>
            </a:pPr>
            <a:r>
              <a:rPr>
                <a:latin typeface="Courier"/>
              </a:rPr>
              <a:t>@Docs React hooks - how does useEffect cleanup work?</a:t>
            </a:r>
          </a:p>
          <a:p>
            <a:pPr lvl="0" indent="0" marL="0">
              <a:buNone/>
            </a:pPr>
            <a:r>
              <a:rPr b="1"/>
              <a:t>Cursor searches:</a:t>
            </a:r>
            <a:r>
              <a:rPr/>
              <a:t> - Official documentation - Common libraries - Framework guides - Best practices</a:t>
            </a:r>
          </a:p>
          <a:p>
            <a:pPr lvl="0" indent="0" marL="0">
              <a:buNone/>
            </a:pPr>
            <a:r>
              <a:rPr b="1"/>
              <a:t>Benefits:</a:t>
            </a:r>
            <a:r>
              <a:rPr/>
              <a:t> - No context switching - Answers in your chat - Applied to your code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Settings → Cursor Settings → General</a:t>
            </a:r>
          </a:p>
          <a:p>
            <a:pPr lvl="0" indent="0" marL="0">
              <a:buNone/>
            </a:pPr>
            <a:r>
              <a:rPr/>
              <a:t>Add instructions that apply to all chats:</a:t>
            </a:r>
          </a:p>
          <a:p>
            <a:pPr lvl="0" indent="0">
              <a:buNone/>
            </a:pPr>
            <a:r>
              <a:rPr>
                <a:latin typeface="Courier"/>
              </a:rPr>
              <a:t>- I prefer verbose variable names
- Always add error handling
- Use TypeScript
- Follow TDD principles
- Explain your reasoning</a:t>
            </a:r>
          </a:p>
          <a:p>
            <a:pPr lvl="0" indent="0" marL="0">
              <a:buNone/>
            </a:pPr>
            <a:r>
              <a:rPr b="1"/>
              <a:t>Cursor remembers your preferences!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5 Preview: Production-Ready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You’ll accomplish:</a:t>
            </a:r>
            <a:r>
              <a:rPr/>
              <a:t> - Comprehensive test suite (80%+ coverage) - Complete CI/CD pipeline (GitHub Actions) - Docker containerization - Security hardening with custom Hooks - Monitoring and logging (Winston, Sentry) - API documentation (Swagger) - Automated deployment with rollback</a:t>
            </a:r>
          </a:p>
          <a:p>
            <a:pPr lvl="0" indent="0" marL="0">
              <a:buNone/>
            </a:pPr>
            <a:r>
              <a:rPr b="1"/>
              <a:t>All Features Combined:</a:t>
            </a:r>
            <a:r>
              <a:rPr/>
              <a:t> - </a:t>
            </a:r>
            <a:r>
              <a:rPr b="1"/>
              <a:t>Hooks</a:t>
            </a:r>
            <a:r>
              <a:rPr/>
              <a:t> - Security audit automation - </a:t>
            </a:r>
            <a:r>
              <a:rPr b="1"/>
              <a:t>Background Agent</a:t>
            </a:r>
            <a:r>
              <a:rPr/>
              <a:t> - Test generation - </a:t>
            </a:r>
            <a:r>
              <a:rPr b="1"/>
              <a:t>Composer</a:t>
            </a:r>
            <a:r>
              <a:rPr/>
              <a:t> - CI/CD setup - </a:t>
            </a:r>
            <a:r>
              <a:rPr b="1"/>
              <a:t>AGENTS.md</a:t>
            </a:r>
            <a:r>
              <a:rPr/>
              <a:t> - Monitoring workflow - </a:t>
            </a:r>
            <a:r>
              <a:rPr b="1"/>
              <a:t>Plan Mode</a:t>
            </a:r>
            <a:r>
              <a:rPr/>
              <a:t> - Deployment strategy</a:t>
            </a:r>
          </a:p>
          <a:p>
            <a:pPr lvl="0" indent="0" marL="0">
              <a:buNone/>
            </a:pPr>
            <a:r>
              <a:rPr b="1"/>
              <a:t>Result:</a:t>
            </a:r>
            <a:r>
              <a:rPr/>
              <a:t> Production-ready app with full DevOps pipeline!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Installation</a:t>
            </a:r>
          </a:p>
          <a:p>
            <a:pPr lvl="0"/>
            <a:r>
              <a:rPr/>
              <a:t>Download from </a:t>
            </a:r>
            <a:r>
              <a:rPr>
                <a:hlinkClick r:id="rId2"/>
              </a:rPr>
              <a:t>cursor.sh</a:t>
            </a:r>
          </a:p>
          <a:p>
            <a:pPr lvl="0"/>
            <a:r>
              <a:rPr/>
              <a:t>Available for macOS, Windows, and Linux</a:t>
            </a:r>
          </a:p>
          <a:p>
            <a:pPr lvl="0"/>
            <a:r>
              <a:rPr/>
              <a:t>1-click install, ~500MB download</a:t>
            </a:r>
          </a:p>
          <a:p>
            <a:pPr lvl="0"/>
            <a:r>
              <a:rPr/>
              <a:t>Built on VS Code - familiar interface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First Launch</a:t>
            </a:r>
          </a:p>
          <a:p>
            <a:pPr lvl="0" indent="-342900" marL="342900">
              <a:buAutoNum type="arabicPeriod"/>
            </a:pPr>
            <a:r>
              <a:rPr/>
              <a:t>Open Cursor</a:t>
            </a:r>
          </a:p>
          <a:p>
            <a:pPr lvl="0" indent="-342900" marL="342900">
              <a:buAutoNum type="arabicPeriod"/>
            </a:pPr>
            <a:r>
              <a:rPr/>
              <a:t>Sign in (required for AI features)</a:t>
            </a:r>
          </a:p>
          <a:p>
            <a:pPr lvl="0" indent="-342900" marL="342900">
              <a:buAutoNum type="arabicPeriod"/>
            </a:pPr>
            <a:r>
              <a:rPr/>
              <a:t>Import VS Code settings (optional)</a:t>
            </a:r>
          </a:p>
          <a:p>
            <a:pPr lvl="0" indent="-342900" marL="342900">
              <a:buAutoNum type="arabicPeriod"/>
            </a:pPr>
            <a:r>
              <a:rPr/>
              <a:t>Ready to code!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6: Best Practices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Do’s and Don’ts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DO:</a:t>
            </a:r>
            <a:r>
              <a:rPr/>
              <a:t> - Review all AI-generated code - Provide specific context - Iterate on prompts - Ask “why” to learn - Use version control</a:t>
            </a:r>
          </a:p>
          <a:p>
            <a:pPr lvl="0" indent="0" marL="0">
              <a:buNone/>
            </a:pPr>
            <a:r>
              <a:rPr b="1"/>
              <a:t>DON’T:</a:t>
            </a:r>
            <a:r>
              <a:rPr/>
              <a:t> - Blindly accept suggestions - Share sensitive code/data - Ignore security implications - Skip testing AI code - Forget AI can be wrong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AI suggestions may have vulnerabilities - Review security-critical code carefully - Don’t expose API keys/secrets - Validate inputs in generated code - Test authentication/authorization</a:t>
            </a:r>
          </a:p>
          <a:p>
            <a:pPr lvl="0" indent="0" marL="0">
              <a:buNone/>
            </a:pPr>
            <a:r>
              <a:rPr b="1"/>
              <a:t>Ask Cursor:</a:t>
            </a:r>
          </a:p>
          <a:p>
            <a:pPr lvl="0" indent="0">
              <a:buNone/>
            </a:pPr>
            <a:r>
              <a:rPr>
                <a:latin typeface="Courier"/>
              </a:rPr>
              <a:t>"Review this code for security vulnerabilities"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AI-Generated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Always:</a:t>
            </a:r>
            <a:r>
              <a:rPr/>
              <a:t> 1. Read the code 2. Understand the logic 3. Test edge cases 4. Verify assumptions 5. Run existing tests</a:t>
            </a:r>
          </a:p>
          <a:p>
            <a:pPr lvl="0" indent="0" marL="0">
              <a:buNone/>
            </a:pPr>
            <a:r>
              <a:rPr b="1"/>
              <a:t>Ask Cursor to:</a:t>
            </a:r>
            <a:r>
              <a:rPr/>
              <a:t> - Generate test cases - Identify edge cases - Create mock data - Write integration tests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Productivity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Keyboard Shortcuts:</a:t>
            </a:r>
            <a:r>
              <a:rPr/>
              <a:t> - </a:t>
            </a:r>
            <a:r>
              <a:rPr>
                <a:latin typeface="Courier"/>
              </a:rPr>
              <a:t>Cmd/Ctrl + K</a:t>
            </a:r>
            <a:r>
              <a:rPr/>
              <a:t> - Inline edit - </a:t>
            </a:r>
            <a:r>
              <a:rPr>
                <a:latin typeface="Courier"/>
              </a:rPr>
              <a:t>Cmd/Ctrl + L</a:t>
            </a:r>
            <a:r>
              <a:rPr/>
              <a:t> - Open chat - </a:t>
            </a:r>
            <a:r>
              <a:rPr>
                <a:latin typeface="Courier"/>
              </a:rPr>
              <a:t>Cmd/Ctrl + I</a:t>
            </a:r>
            <a:r>
              <a:rPr/>
              <a:t> - Composer - </a:t>
            </a:r>
            <a:r>
              <a:rPr>
                <a:latin typeface="Courier"/>
              </a:rPr>
              <a:t>Tab</a:t>
            </a:r>
            <a:r>
              <a:rPr/>
              <a:t> - Accept suggestion - </a:t>
            </a:r>
            <a:r>
              <a:rPr>
                <a:latin typeface="Courier"/>
              </a:rPr>
              <a:t>Esc</a:t>
            </a:r>
            <a:r>
              <a:rPr/>
              <a:t> - Reject suggestion</a:t>
            </a:r>
          </a:p>
          <a:p>
            <a:pPr lvl="0" indent="0" marL="0">
              <a:buNone/>
            </a:pPr>
            <a:r>
              <a:rPr b="1"/>
              <a:t>Workflow:</a:t>
            </a:r>
            <a:r>
              <a:rPr/>
              <a:t> 1. Use Tab for simple completions 2. Use Cmd+K for modifications 3. Use Chat for questions/planning 4. Use Composer for multi-file changes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with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Cursor is a learning tool:</a:t>
            </a:r>
            <a:r>
              <a:rPr/>
              <a:t> - Ask “why” and “how” - Request explanations - Explore alternatives - Understand, don’t just copy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"Explain why this approach is better than using a for loop"</a:t>
            </a:r>
          </a:p>
          <a:p>
            <a:pPr lvl="0" indent="0" marL="0">
              <a:buNone/>
            </a:pPr>
            <a:r>
              <a:rPr b="1"/>
              <a:t>You’ll learn while building!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NOT to Use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Use human judgment for:</a:t>
            </a:r>
            <a:r>
              <a:rPr/>
              <a:t> - Architecture decisions - Business logic validation - Security-critical code - Performance-critical sections - Complex algorithms (verify!)</a:t>
            </a:r>
          </a:p>
          <a:p>
            <a:pPr lvl="0" indent="0" marL="0">
              <a:buNone/>
            </a:pPr>
            <a:r>
              <a:rPr b="1"/>
              <a:t>AI is a tool, not a replacement for thinking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&amp; Next Steps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You’ve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Core Features:</a:t>
            </a:r>
            <a:r>
              <a:rPr/>
              <a:t> - Tab autocomplete - Cmd+K inline editing - Chat for problem solving - Context with @ symbols</a:t>
            </a:r>
          </a:p>
          <a:p>
            <a:pPr lvl="0" indent="0" marL="0">
              <a:buNone/>
            </a:pPr>
            <a:r>
              <a:rPr b="1"/>
              <a:t>Advanced Skills:</a:t>
            </a:r>
            <a:r>
              <a:rPr/>
              <a:t> - Code generation - Refactoring - Debugging - Multi-file editing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AI-Powered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1. Understand the problem
   ↓
2. Ask Cursor for approach
   ↓
3. Generate initial code
   ↓
4. Review and refine
   ↓
5. Test and debug
   ↓
6. Iterate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Cursor Plans &amp;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Free Plan</a:t>
            </a:r>
          </a:p>
          <a:p>
            <a:pPr lvl="0"/>
            <a:r>
              <a:rPr b="1"/>
              <a:t>$0/month</a:t>
            </a:r>
          </a:p>
          <a:p>
            <a:pPr lvl="0"/>
            <a:r>
              <a:rPr/>
              <a:t>2,000 completions/month</a:t>
            </a:r>
          </a:p>
          <a:p>
            <a:pPr lvl="0"/>
            <a:r>
              <a:rPr/>
              <a:t>50 slow premium requests</a:t>
            </a:r>
          </a:p>
          <a:p>
            <a:pPr lvl="0"/>
            <a:r>
              <a:rPr/>
              <a:t>GPT-4 access (limited)</a:t>
            </a:r>
          </a:p>
          <a:p>
            <a:pPr lvl="0"/>
            <a:r>
              <a:rPr/>
              <a:t>Perfect for trying Cursor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 Plan</a:t>
            </a:r>
          </a:p>
          <a:p>
            <a:pPr lvl="0"/>
            <a:r>
              <a:rPr b="1"/>
              <a:t>$20/month</a:t>
            </a:r>
          </a:p>
          <a:p>
            <a:pPr lvl="0"/>
            <a:r>
              <a:rPr/>
              <a:t>Unlimited completions</a:t>
            </a:r>
          </a:p>
          <a:p>
            <a:pPr lvl="0"/>
            <a:r>
              <a:rPr/>
              <a:t>500 fast premium requests/month</a:t>
            </a:r>
          </a:p>
          <a:p>
            <a:pPr lvl="0"/>
            <a:r>
              <a:rPr/>
              <a:t>Unlimited slow premium requests</a:t>
            </a:r>
          </a:p>
          <a:p>
            <a:pPr lvl="0"/>
            <a:r>
              <a:rPr/>
              <a:t>GPT-4, Claude, and more models</a:t>
            </a:r>
          </a:p>
          <a:p>
            <a:pPr lvl="0"/>
            <a:r>
              <a:rPr/>
              <a:t>Priority support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Business Plan</a:t>
            </a:r>
          </a:p>
          <a:p>
            <a:pPr lvl="0"/>
            <a:r>
              <a:rPr b="1"/>
              <a:t>$40/user/month</a:t>
            </a:r>
          </a:p>
          <a:p>
            <a:pPr lvl="0"/>
            <a:r>
              <a:rPr/>
              <a:t>Everything in Pro</a:t>
            </a:r>
          </a:p>
          <a:p>
            <a:pPr lvl="0"/>
            <a:r>
              <a:rPr/>
              <a:t>Centralized billing</a:t>
            </a:r>
          </a:p>
          <a:p>
            <a:pPr lvl="0"/>
            <a:r>
              <a:rPr/>
              <a:t>Admin dashboard</a:t>
            </a:r>
          </a:p>
          <a:p>
            <a:pPr lvl="0"/>
            <a:r>
              <a:rPr/>
              <a:t>Enforced privacy mode</a:t>
            </a:r>
          </a:p>
          <a:p>
            <a:pPr lvl="0"/>
            <a:r>
              <a:rPr/>
              <a:t>SSO (coming soon)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Resources:</a:t>
            </a:r>
            <a:r>
              <a:rPr/>
              <a:t> - </a:t>
            </a:r>
            <a:r>
              <a:rPr>
                <a:hlinkClick r:id="rId2"/>
              </a:rPr>
              <a:t>Cursor Documentation</a:t>
            </a:r>
            <a:r>
              <a:rPr/>
              <a:t> - </a:t>
            </a:r>
            <a:r>
              <a:rPr>
                <a:hlinkClick r:id="rId3"/>
              </a:rPr>
              <a:t>Cursor Forum</a:t>
            </a:r>
            <a:r>
              <a:rPr/>
              <a:t> - </a:t>
            </a:r>
            <a:r>
              <a:rPr>
                <a:hlinkClick r:id="rId4"/>
              </a:rPr>
              <a:t>Tutorial Videos</a:t>
            </a:r>
            <a:r>
              <a:rPr/>
              <a:t> - Practice daily!</a:t>
            </a:r>
          </a:p>
          <a:p>
            <a:pPr lvl="0" indent="0" marL="0">
              <a:buNone/>
            </a:pPr>
            <a:r>
              <a:rPr b="1"/>
              <a:t>Tips:</a:t>
            </a:r>
            <a:r>
              <a:rPr/>
              <a:t> - Use Cursor for real projects - Experiment with features - Share learnings with team - Stay updated on new features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Questions?</a:t>
            </a:r>
          </a:p>
          <a:p>
            <a:pPr lvl="0" indent="0" marL="0">
              <a:buNone/>
            </a:pPr>
            <a:r>
              <a:rPr/>
              <a:t>Thank you for attending!</a:t>
            </a:r>
          </a:p>
          <a:p>
            <a:pPr lvl="0" indent="0" marL="0">
              <a:buNone/>
            </a:pPr>
            <a:r>
              <a:rPr b="1"/>
              <a:t>Stay in touch:</a:t>
            </a:r>
            <a:r>
              <a:rPr/>
              <a:t> - Workshop materials: [GitHub link] - Questions: [Email/Slack] - More workshops: [Website]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Quick Reference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Keyboard Shortcuts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Windows/Linux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Inline Edit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Cmd+K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Ctrl+K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Cmd+L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Ctrl+L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Composer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Cmd+I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Ctrl+I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Esc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 Symbol Reference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@Files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Reference files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@Files utils.js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@Code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Reference symbols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@Code myFunction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@Docs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docs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@Docs react hooks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@Web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@Web latest features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@Codebase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@Codebase authentication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Prompt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Generate Function:</a:t>
            </a:r>
          </a:p>
          <a:p>
            <a:pPr lvl="0" indent="0">
              <a:buNone/>
            </a:pPr>
            <a:r>
              <a:rPr>
                <a:latin typeface="Courier"/>
              </a:rPr>
              <a:t>Create a function that [purpose]
- Input: [describe]
- Output: [describe]
- Handle: [edge cases]
- Include: [tests/docs]</a:t>
            </a:r>
          </a:p>
          <a:p>
            <a:pPr lvl="0" indent="0" marL="0">
              <a:buNone/>
            </a:pPr>
            <a:r>
              <a:rPr b="1"/>
              <a:t>Refactor:</a:t>
            </a:r>
          </a:p>
          <a:p>
            <a:pPr lvl="0" indent="0">
              <a:buNone/>
            </a:pPr>
            <a:r>
              <a:rPr>
                <a:latin typeface="Courier"/>
              </a:rPr>
              <a:t>Refactor this code to:
- [improvement 1]
- [improvement 2]
- Maintain existing functionality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Happy coding with Cursor!</a:t>
            </a:r>
            <a:r>
              <a:rPr/>
              <a:t> 🚀</a:t>
            </a:r>
          </a:p>
          <a:p>
            <a:pPr lvl="0" indent="0" marL="0">
              <a:buNone/>
            </a:pPr>
            <a:r>
              <a:rPr/>
              <a:t>Start building amazing things with AI assistance.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Need for This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Minimum:</a:t>
            </a:r>
            <a:r>
              <a:rPr/>
              <a:t> - Free Cursor account ✅ - Internet connection ✅ - Basic coding knowledge ✅</a:t>
            </a:r>
          </a:p>
          <a:p>
            <a:pPr lvl="0" indent="0" marL="0">
              <a:buNone/>
            </a:pPr>
            <a:r>
              <a:rPr b="1"/>
              <a:t>Recommended:</a:t>
            </a:r>
            <a:r>
              <a:rPr/>
              <a:t> - Pro plan (optional - free tier works fine for workshop) - 3 hours of focused time - Willingness to experiment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Free tier is sufficient for today’s workshop!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Privacy &amp;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Privacy Options</a:t>
            </a:r>
          </a:p>
          <a:p>
            <a:pPr lvl="0"/>
            <a:r>
              <a:rPr b="1"/>
              <a:t>Privacy Mode</a:t>
            </a:r>
            <a:r>
              <a:rPr/>
              <a:t> - Code not used for training</a:t>
            </a:r>
          </a:p>
          <a:p>
            <a:pPr lvl="0"/>
            <a:r>
              <a:rPr b="1"/>
              <a:t>Disable Telemetry</a:t>
            </a:r>
            <a:r>
              <a:rPr/>
              <a:t> - Opt out of usage data</a:t>
            </a:r>
          </a:p>
          <a:p>
            <a:pPr lvl="0"/>
            <a:r>
              <a:rPr b="1"/>
              <a:t>Local-only Mode</a:t>
            </a:r>
            <a:r>
              <a:rPr/>
              <a:t> - Work offline (limited 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Recommended Settings</a:t>
            </a:r>
          </a:p>
          <a:p>
            <a:pPr lvl="0" indent="0">
              <a:buNone/>
            </a:pPr>
            <a:r>
              <a:rPr>
                <a:latin typeface="Courier"/>
              </a:rPr>
              <a:t>Settings → Cursor Settings → General
✅ Enable Tab completion
✅ Enable Cmd+K
✅ Enable Chat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Teams/Enterprise</a:t>
            </a:r>
          </a:p>
          <a:p>
            <a:pPr lvl="0"/>
            <a:r>
              <a:rPr/>
              <a:t>Enforce privacy mode across team</a:t>
            </a:r>
          </a:p>
          <a:p>
            <a:pPr lvl="0"/>
            <a:r>
              <a:rPr/>
              <a:t>Custom model deployments available</a:t>
            </a:r>
          </a:p>
          <a:p>
            <a:pPr lvl="0"/>
            <a:r>
              <a:rPr/>
              <a:t>On-premise options for sensitive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Before we start coding, verify:</a:t>
            </a:r>
          </a:p>
          <a:p>
            <a:pPr lvl="0" indent="-342900" marL="342900">
              <a:buAutoNum type="arabicPeriod"/>
            </a:pPr>
            <a:r>
              <a:rPr/>
              <a:t>✅ Cursor is installed and running</a:t>
            </a:r>
          </a:p>
          <a:p>
            <a:pPr lvl="0" indent="-342900" marL="342900">
              <a:buAutoNum type="arabicPeriod"/>
            </a:pPr>
            <a:r>
              <a:rPr/>
              <a:t>✅ You’re signed in (see account icon)</a:t>
            </a:r>
          </a:p>
          <a:p>
            <a:pPr lvl="0" indent="-342900" marL="342900">
              <a:buAutoNum type="arabicPeriod"/>
            </a:pPr>
            <a:r>
              <a:rPr/>
              <a:t>✅ Tab suggestions appear when typing</a:t>
            </a:r>
          </a:p>
          <a:p>
            <a:pPr lvl="0" indent="-342900" marL="342900">
              <a:buAutoNum type="arabicPeriod"/>
            </a:pPr>
            <a:r>
              <a:rPr/>
              <a:t>✅ Cmd+K opens inline edit prompt</a:t>
            </a:r>
          </a:p>
          <a:p>
            <a:pPr lvl="0" indent="-342900" marL="342900">
              <a:buAutoNum type="arabicPeriod"/>
            </a:pPr>
            <a:r>
              <a:rPr/>
              <a:t>✅ Cmd+L opens chat sidebar</a:t>
            </a:r>
          </a:p>
          <a:p>
            <a:pPr lvl="0" indent="0" marL="0">
              <a:buNone/>
            </a:pPr>
            <a:r>
              <a:rPr b="1"/>
              <a:t>Having issues?</a:t>
            </a:r>
            <a:r>
              <a:rPr/>
              <a:t> - Check internet connection - Restart Cursor - Check Settings → Cursor Settings - Ask for help now!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2025-10-17T19:22:39Z</dcterms:created>
  <dcterms:modified xsi:type="dcterms:W3CDTF">2025-10-17T19:22:39Z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