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9" r:id="rId8"/>
    <p:sldId id="268" r:id="rId9"/>
    <p:sldId id="260" r:id="rId10"/>
    <p:sldId id="261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9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3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8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1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4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3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45E-8110-4798-89BA-0BE3B16C5F5A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61FC-AFCE-448F-88C6-978EDD5A4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3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" TargetMode="External"/><Relationship Id="rId2" Type="http://schemas.openxmlformats.org/officeDocument/2006/relationships/hyperlink" Target="http://www.liquiba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LbjwEWases?t=1s" TargetMode="External"/><Relationship Id="rId2" Type="http://schemas.openxmlformats.org/officeDocument/2006/relationships/hyperlink" Target="https://www.youtube.com/playlist?list=PL4cj1xSzZKkHEa7yudrqi-JfnZRkP9SQ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wp/free-bootstrap-admin-dashboard-templates" TargetMode="External"/><Relationship Id="rId2" Type="http://schemas.openxmlformats.org/officeDocument/2006/relationships/hyperlink" Target="http://beloweb.ru/shablonyi/skachat-luchshie-besplatnyie-adminki-na-bootstra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install/windows_jdk_install.html" TargetMode="External"/><Relationship Id="rId2" Type="http://schemas.openxmlformats.org/officeDocument/2006/relationships/hyperlink" Target="https://dev.mysql.com/doc/refman/5.7/en/windows-install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ven.apache.org/install.html" TargetMode="External"/><Relationship Id="rId4" Type="http://schemas.openxmlformats.org/officeDocument/2006/relationships/hyperlink" Target="https://tomcat.apache.org/tomcat-8.5-doc/setu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JEE Laboratory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86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4</a:t>
            </a:r>
            <a:r>
              <a:rPr lang="ru-RU" sz="3600" dirty="0"/>
              <a:t> – Развитие примера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55111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Превратите приложение </a:t>
            </a:r>
            <a:r>
              <a:rPr lang="en-US" b="1" dirty="0"/>
              <a:t>users-</a:t>
            </a:r>
            <a:r>
              <a:rPr lang="en-US" b="1" dirty="0" err="1"/>
              <a:t>db</a:t>
            </a:r>
            <a:r>
              <a:rPr lang="ru-RU" b="1" dirty="0"/>
              <a:t> </a:t>
            </a:r>
            <a:r>
              <a:rPr lang="ru-RU" dirty="0"/>
              <a:t>в </a:t>
            </a:r>
            <a:r>
              <a:rPr lang="en-US" b="1" dirty="0"/>
              <a:t>events</a:t>
            </a:r>
            <a:r>
              <a:rPr lang="ru-RU" b="1" dirty="0"/>
              <a:t>_</a:t>
            </a:r>
            <a:r>
              <a:rPr lang="en-US" b="1" dirty="0" err="1"/>
              <a:t>db</a:t>
            </a:r>
            <a:endParaRPr lang="en-US" b="1" dirty="0"/>
          </a:p>
          <a:p>
            <a:pPr marL="0" indent="0" algn="ctr">
              <a:buNone/>
            </a:pPr>
            <a:r>
              <a:rPr lang="ru-RU" sz="2400" b="1" dirty="0">
                <a:solidFill>
                  <a:srgbClr val="C00000"/>
                </a:solidFill>
              </a:rPr>
              <a:t>Где пользователь может создать, редактировать и удалять одно или несколько событий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ru-RU" dirty="0"/>
              <a:t>Для этого потребуется: </a:t>
            </a:r>
          </a:p>
          <a:p>
            <a:pPr lvl="1"/>
            <a:r>
              <a:rPr lang="ru-RU" dirty="0"/>
              <a:t>Измените схему базу данных </a:t>
            </a:r>
          </a:p>
          <a:p>
            <a:pPr lvl="1"/>
            <a:r>
              <a:rPr lang="ru-RU" dirty="0"/>
              <a:t>Написать необходимый исходный код</a:t>
            </a:r>
          </a:p>
          <a:p>
            <a:pPr lvl="1"/>
            <a:r>
              <a:rPr lang="ru-RU" dirty="0"/>
              <a:t>Написать необходимые страницы</a:t>
            </a:r>
          </a:p>
          <a:p>
            <a:pPr lvl="1"/>
            <a:endParaRPr lang="ru-RU" dirty="0"/>
          </a:p>
          <a:p>
            <a:r>
              <a:rPr lang="ru-RU" dirty="0"/>
              <a:t>Внимание:</a:t>
            </a:r>
          </a:p>
          <a:p>
            <a:pPr lvl="1"/>
            <a:r>
              <a:rPr lang="ru-RU" dirty="0"/>
              <a:t>При змененнии схемы БД, судествующие данные пострадать не должны!</a:t>
            </a:r>
          </a:p>
          <a:p>
            <a:pPr lvl="1"/>
            <a:r>
              <a:rPr lang="ru-RU" dirty="0"/>
              <a:t>Значит – Вы должны использовать миграцию БД</a:t>
            </a:r>
          </a:p>
          <a:p>
            <a:pPr lvl="1"/>
            <a:r>
              <a:rPr lang="ru-RU" dirty="0"/>
              <a:t>Вы можере выбрать любое решение для миграции:</a:t>
            </a:r>
          </a:p>
          <a:p>
            <a:pPr lvl="2"/>
            <a:r>
              <a:rPr lang="en-US" b="1" dirty="0" err="1">
                <a:solidFill>
                  <a:srgbClr val="C00000"/>
                </a:solidFill>
              </a:rPr>
              <a:t>Liquibase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–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http://www.liquibase.org</a:t>
            </a:r>
            <a:r>
              <a:rPr lang="ru-RU" dirty="0"/>
              <a:t> 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Flyway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–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https://flywaydb.org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Или что-то свое (но я бы не стал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82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4</a:t>
            </a:r>
            <a:r>
              <a:rPr lang="ru-RU" sz="3600" dirty="0"/>
              <a:t> – База данных. Что было?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77" y="2259513"/>
            <a:ext cx="5957109" cy="3250199"/>
          </a:xfrm>
        </p:spPr>
      </p:pic>
    </p:spTree>
    <p:extLst>
      <p:ext uri="{BB962C8B-B14F-4D97-AF65-F5344CB8AC3E}">
        <p14:creationId xmlns:p14="http://schemas.microsoft.com/office/powerpoint/2010/main" val="187307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4</a:t>
            </a:r>
            <a:r>
              <a:rPr lang="ru-RU" sz="3600" dirty="0"/>
              <a:t> – База данных. Что нужно?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1" y="2400447"/>
            <a:ext cx="8566438" cy="3201694"/>
          </a:xfrm>
        </p:spPr>
      </p:pic>
    </p:spTree>
    <p:extLst>
      <p:ext uri="{BB962C8B-B14F-4D97-AF65-F5344CB8AC3E}">
        <p14:creationId xmlns:p14="http://schemas.microsoft.com/office/powerpoint/2010/main" val="30827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5</a:t>
            </a:r>
            <a:r>
              <a:rPr lang="ru-RU" sz="3600" dirty="0"/>
              <a:t> – задание со звездочкой*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/>
          <a:lstStyle/>
          <a:p>
            <a:r>
              <a:rPr lang="ru-RU" dirty="0"/>
              <a:t>Кроме табличного отображения событий, реализуйте:</a:t>
            </a:r>
          </a:p>
          <a:p>
            <a:pPr lvl="1"/>
            <a:r>
              <a:rPr lang="ru-RU" dirty="0"/>
              <a:t>Просмотр каждого отдельного события</a:t>
            </a:r>
          </a:p>
          <a:p>
            <a:pPr lvl="1"/>
            <a:r>
              <a:rPr lang="ru-RU" dirty="0"/>
              <a:t>Просмотр должен быть реализован как статья в блоге:</a:t>
            </a:r>
          </a:p>
          <a:p>
            <a:pPr lvl="2"/>
            <a:r>
              <a:rPr lang="en-US" b="1" dirty="0" err="1"/>
              <a:t>event_name</a:t>
            </a:r>
            <a:r>
              <a:rPr lang="en-US" dirty="0"/>
              <a:t> – </a:t>
            </a:r>
            <a:r>
              <a:rPr lang="ru-RU" dirty="0"/>
              <a:t>Заголовок – Обычный текст</a:t>
            </a:r>
            <a:endParaRPr lang="en-US" dirty="0"/>
          </a:p>
          <a:p>
            <a:pPr lvl="2"/>
            <a:r>
              <a:rPr lang="en-US" b="1" dirty="0" err="1"/>
              <a:t>event_desc</a:t>
            </a:r>
            <a:r>
              <a:rPr lang="en-US" dirty="0"/>
              <a:t> – </a:t>
            </a:r>
            <a:r>
              <a:rPr lang="ru-RU" dirty="0"/>
              <a:t>Описание события – </a:t>
            </a:r>
            <a:r>
              <a:rPr lang="en-US" dirty="0"/>
              <a:t>HTML</a:t>
            </a:r>
            <a:r>
              <a:rPr lang="ru-RU" dirty="0"/>
              <a:t> текст, хранящийся как </a:t>
            </a:r>
            <a:r>
              <a:rPr lang="en-US" dirty="0"/>
              <a:t>HTML </a:t>
            </a:r>
            <a:r>
              <a:rPr lang="ru-RU" dirty="0"/>
              <a:t>в БД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4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6</a:t>
            </a:r>
            <a:r>
              <a:rPr lang="ru-RU" sz="3600" dirty="0"/>
              <a:t> – Домашняя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Создать </a:t>
            </a:r>
            <a:r>
              <a:rPr lang="en-US" dirty="0"/>
              <a:t>Multi-Module Maven Application</a:t>
            </a:r>
            <a:r>
              <a:rPr lang="ru-RU" dirty="0"/>
              <a:t> для своего проекта.</a:t>
            </a:r>
          </a:p>
          <a:p>
            <a:r>
              <a:rPr lang="ru-RU" dirty="0"/>
              <a:t>Внимание! Все модули </a:t>
            </a:r>
            <a:r>
              <a:rPr lang="ru-RU" b="1" dirty="0">
                <a:solidFill>
                  <a:srgbClr val="C00000"/>
                </a:solidFill>
              </a:rPr>
              <a:t>сразу создавать не нужно</a:t>
            </a:r>
            <a:r>
              <a:rPr lang="ru-RU" dirty="0"/>
              <a:t>!</a:t>
            </a:r>
          </a:p>
          <a:p>
            <a:r>
              <a:rPr lang="ru-RU" dirty="0"/>
              <a:t>Вы просто пока не знаете, какими у Вас будут эти «все модули»</a:t>
            </a:r>
          </a:p>
          <a:p>
            <a:r>
              <a:rPr lang="ru-RU" dirty="0"/>
              <a:t>И не знаете, сколько их должно быть.</a:t>
            </a:r>
          </a:p>
          <a:p>
            <a:r>
              <a:rPr lang="ru-RU" dirty="0"/>
              <a:t>Поэтому Вам потребуется только:</a:t>
            </a:r>
          </a:p>
          <a:p>
            <a:pPr lvl="1"/>
            <a:r>
              <a:rPr lang="ru-RU" dirty="0"/>
              <a:t>Корневой (родительский) проект </a:t>
            </a:r>
          </a:p>
          <a:p>
            <a:pPr lvl="1"/>
            <a:r>
              <a:rPr lang="ru-RU" dirty="0"/>
              <a:t>Один модуль – </a:t>
            </a:r>
            <a:r>
              <a:rPr lang="en-US" b="1" dirty="0"/>
              <a:t>web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Второй модуль </a:t>
            </a:r>
            <a:r>
              <a:rPr lang="en-US" b="1" dirty="0"/>
              <a:t>web-admin</a:t>
            </a:r>
          </a:p>
          <a:p>
            <a:pPr lvl="1"/>
            <a:r>
              <a:rPr lang="ru-RU" dirty="0"/>
              <a:t>Все остальное – приложтся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r>
              <a:rPr lang="ru-RU" dirty="0">
                <a:sym typeface="Wingdings" panose="05000000000000000000" pitchFamily="2" charset="2"/>
              </a:rPr>
              <a:t>Если с </a:t>
            </a:r>
            <a:r>
              <a:rPr lang="en-US" dirty="0">
                <a:sym typeface="Wingdings" panose="05000000000000000000" pitchFamily="2" charset="2"/>
              </a:rPr>
              <a:t>Maven </a:t>
            </a:r>
            <a:r>
              <a:rPr lang="ru-RU" dirty="0">
                <a:sym typeface="Wingdings" panose="05000000000000000000" pitchFamily="2" charset="2"/>
              </a:rPr>
              <a:t>у вас есть проблемы, можете посмотреть вот это:</a:t>
            </a:r>
          </a:p>
          <a:p>
            <a:pPr lvl="1"/>
            <a:r>
              <a:rPr lang="en-US" sz="1200" dirty="0">
                <a:sym typeface="Wingdings" panose="05000000000000000000" pitchFamily="2" charset="2"/>
                <a:hlinkClick r:id="rId2"/>
              </a:rPr>
              <a:t>https://www.youtube.com/playlist?list=PL4cj1xSzZKkHEa7yudrqi-JfnZRkP9SQV</a:t>
            </a:r>
            <a:r>
              <a:rPr lang="ru-RU" sz="1200" dirty="0">
                <a:sym typeface="Wingdings" panose="05000000000000000000" pitchFamily="2" charset="2"/>
              </a:rPr>
              <a:t> – общая информация по </a:t>
            </a:r>
            <a:r>
              <a:rPr lang="en-US" sz="1200" dirty="0">
                <a:sym typeface="Wingdings" panose="05000000000000000000" pitchFamily="2" charset="2"/>
              </a:rPr>
              <a:t>Maven </a:t>
            </a:r>
            <a:r>
              <a:rPr lang="ru-RU" sz="1200" dirty="0">
                <a:sym typeface="Wingdings" panose="05000000000000000000" pitchFamily="2" charset="2"/>
              </a:rPr>
              <a:t>в </a:t>
            </a:r>
            <a:r>
              <a:rPr lang="en-US" sz="1200" dirty="0">
                <a:sym typeface="Wingdings" panose="05000000000000000000" pitchFamily="2" charset="2"/>
              </a:rPr>
              <a:t>Eclipse</a:t>
            </a:r>
            <a:endParaRPr lang="ru-RU" sz="1200" dirty="0">
              <a:sym typeface="Wingdings" panose="05000000000000000000" pitchFamily="2" charset="2"/>
            </a:endParaRPr>
          </a:p>
          <a:p>
            <a:pPr lvl="1"/>
            <a:r>
              <a:rPr lang="en-US" sz="1200" dirty="0">
                <a:sym typeface="Wingdings" panose="05000000000000000000" pitchFamily="2" charset="2"/>
                <a:hlinkClick r:id="rId3"/>
              </a:rPr>
              <a:t>https://youtu.be/rLbjwEWases?t=1s</a:t>
            </a:r>
            <a:r>
              <a:rPr lang="ru-RU" sz="1200" dirty="0">
                <a:sym typeface="Wingdings" panose="05000000000000000000" pitchFamily="2" charset="2"/>
              </a:rPr>
              <a:t> – Модульный </a:t>
            </a:r>
            <a:r>
              <a:rPr lang="en-US" sz="1200" dirty="0">
                <a:sym typeface="Wingdings" panose="05000000000000000000" pitchFamily="2" charset="2"/>
              </a:rPr>
              <a:t>Maven</a:t>
            </a:r>
            <a:r>
              <a:rPr lang="ru-RU" sz="1200" dirty="0">
                <a:sym typeface="Wingdings" panose="05000000000000000000" pitchFamily="2" charset="2"/>
              </a:rPr>
              <a:t>-проект.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00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7</a:t>
            </a:r>
            <a:r>
              <a:rPr lang="ru-RU" sz="3600" dirty="0"/>
              <a:t> – Домашняя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3" y="1334530"/>
            <a:ext cx="11771870" cy="4842433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Сверстать </a:t>
            </a:r>
            <a:r>
              <a:rPr lang="en-US" sz="2600" dirty="0"/>
              <a:t>HTML</a:t>
            </a:r>
            <a:r>
              <a:rPr lang="ru-RU" sz="2600" dirty="0"/>
              <a:t>-шаблоны для следующих страниц своего проекта:</a:t>
            </a:r>
          </a:p>
          <a:p>
            <a:pPr lvl="1"/>
            <a:r>
              <a:rPr lang="ru-RU" dirty="0"/>
              <a:t>Регистрация</a:t>
            </a:r>
          </a:p>
          <a:p>
            <a:pPr lvl="1"/>
            <a:r>
              <a:rPr lang="ru-RU" dirty="0"/>
              <a:t>Авторизация</a:t>
            </a:r>
          </a:p>
          <a:p>
            <a:pPr lvl="1"/>
            <a:r>
              <a:rPr lang="ru-RU" dirty="0"/>
              <a:t>Страница личной информации пользователя (</a:t>
            </a:r>
            <a:r>
              <a:rPr lang="en-US" dirty="0" err="1"/>
              <a:t>Ptofile</a:t>
            </a:r>
            <a:r>
              <a:rPr lang="en-US" dirty="0"/>
              <a:t> Page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Главная страница управления системой (</a:t>
            </a:r>
            <a:r>
              <a:rPr lang="en-US" dirty="0"/>
              <a:t>Dashboard Page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r>
              <a:rPr lang="ru-RU" sz="2600" dirty="0"/>
              <a:t>Внимание! Ваш проект должен выглядеть профессионально!</a:t>
            </a:r>
          </a:p>
          <a:p>
            <a:r>
              <a:rPr lang="ru-RU" sz="2600" dirty="0"/>
              <a:t>Поэтому:</a:t>
            </a:r>
          </a:p>
          <a:p>
            <a:pPr lvl="1"/>
            <a:r>
              <a:rPr lang="ru-RU" dirty="0"/>
              <a:t>Вы либо сами верстаете круто</a:t>
            </a:r>
          </a:p>
          <a:p>
            <a:pPr lvl="1"/>
            <a:r>
              <a:rPr lang="ru-RU" dirty="0"/>
              <a:t>Либо используете готовый (бесплатный) шаблон админ-панели</a:t>
            </a:r>
          </a:p>
          <a:p>
            <a:r>
              <a:rPr lang="ru-RU" sz="2600" dirty="0"/>
              <a:t>Простые админ-панели</a:t>
            </a:r>
            <a:r>
              <a:rPr lang="ru-RU" dirty="0"/>
              <a:t> – </a:t>
            </a:r>
            <a:r>
              <a:rPr lang="en-US" sz="1600" dirty="0">
                <a:hlinkClick r:id="rId2"/>
              </a:rPr>
              <a:t>http://beloweb.ru/shablonyi/skachat-luchshie-besplatnyie-adminki-na-bootstrap.html</a:t>
            </a:r>
            <a:endParaRPr lang="ru-RU" sz="1600" dirty="0"/>
          </a:p>
          <a:p>
            <a:r>
              <a:rPr lang="ru-RU" sz="2600" dirty="0"/>
              <a:t>Аднин-панели по-сложнее – </a:t>
            </a:r>
            <a:r>
              <a:rPr lang="en-US" sz="1700" dirty="0">
                <a:hlinkClick r:id="rId3"/>
              </a:rPr>
              <a:t>https://colorlib.com/wp/free-bootstrap-admin-dashboard-templates</a:t>
            </a:r>
            <a:r>
              <a:rPr lang="ru-RU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1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60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Введение. Знакомство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en-US" dirty="0"/>
              <a:t>Spring – Dependency Injection and AOP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MVC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Rest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Angular</a:t>
            </a:r>
            <a:r>
              <a:rPr lang="ru-RU" dirty="0"/>
              <a:t> </a:t>
            </a:r>
            <a:r>
              <a:rPr lang="en-US" dirty="0"/>
              <a:t>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Hibernate/JPA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JDBC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Spring 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14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Упражнение-1 – Установка среды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609968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Установить:</a:t>
            </a:r>
          </a:p>
          <a:p>
            <a:pPr lvl="1"/>
            <a:r>
              <a:rPr lang="en-US" dirty="0"/>
              <a:t>MySQL (</a:t>
            </a:r>
            <a:r>
              <a:rPr lang="ru-RU" dirty="0"/>
              <a:t>В аудиториях</a:t>
            </a:r>
            <a:r>
              <a:rPr lang="en-US" dirty="0"/>
              <a:t> </a:t>
            </a:r>
            <a:r>
              <a:rPr lang="ru-RU" dirty="0"/>
              <a:t>Белхарда должны стоять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JDK (</a:t>
            </a:r>
            <a:r>
              <a:rPr lang="ru-RU" dirty="0"/>
              <a:t>В аудиториях</a:t>
            </a:r>
            <a:r>
              <a:rPr lang="en-US" dirty="0"/>
              <a:t> </a:t>
            </a:r>
            <a:r>
              <a:rPr lang="ru-RU" dirty="0"/>
              <a:t>Белхарда должны стоять </a:t>
            </a:r>
            <a:r>
              <a:rPr lang="en-US" dirty="0"/>
              <a:t>JDK-1.8)</a:t>
            </a:r>
          </a:p>
          <a:p>
            <a:pPr lvl="1"/>
            <a:r>
              <a:rPr lang="en-US" dirty="0"/>
              <a:t>Apache Tomcat</a:t>
            </a:r>
          </a:p>
          <a:p>
            <a:pPr lvl="1"/>
            <a:r>
              <a:rPr lang="en-US" dirty="0"/>
              <a:t>Apache Maven</a:t>
            </a:r>
          </a:p>
          <a:p>
            <a:pPr lvl="1"/>
            <a:r>
              <a:rPr lang="ru-RU" dirty="0"/>
              <a:t>Любимую </a:t>
            </a:r>
            <a:r>
              <a:rPr lang="en-US" dirty="0"/>
              <a:t>IDE</a:t>
            </a:r>
            <a:r>
              <a:rPr lang="ru-RU" dirty="0"/>
              <a:t> (похищать любимую – нельзя, если что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</a:p>
          <a:p>
            <a:r>
              <a:rPr lang="ru-RU" b="1" dirty="0">
                <a:solidFill>
                  <a:srgbClr val="C00000"/>
                </a:solidFill>
              </a:rPr>
              <a:t>Прописать (изменить) переменные</a:t>
            </a:r>
          </a:p>
          <a:p>
            <a:pPr lvl="1"/>
            <a:r>
              <a:rPr lang="en-US" dirty="0"/>
              <a:t>JAVA_HOME</a:t>
            </a:r>
          </a:p>
          <a:p>
            <a:pPr lvl="1"/>
            <a:r>
              <a:rPr lang="en-US" dirty="0"/>
              <a:t>CATALINA_HOME</a:t>
            </a:r>
          </a:p>
          <a:p>
            <a:pPr lvl="1"/>
            <a:r>
              <a:rPr lang="en-US" dirty="0"/>
              <a:t>MAVEN_HOME</a:t>
            </a:r>
          </a:p>
          <a:p>
            <a:pPr lvl="1"/>
            <a:r>
              <a:rPr lang="en-US" dirty="0"/>
              <a:t>Path</a:t>
            </a:r>
            <a:endParaRPr lang="ru-RU" dirty="0"/>
          </a:p>
          <a:p>
            <a:r>
              <a:rPr lang="ru-RU" b="1" dirty="0">
                <a:solidFill>
                  <a:srgbClr val="C00000"/>
                </a:solidFill>
              </a:rPr>
              <a:t>В результате:</a:t>
            </a:r>
          </a:p>
          <a:p>
            <a:pPr lvl="1"/>
            <a:r>
              <a:rPr lang="ru-RU" dirty="0"/>
              <a:t>Все должно запускаться</a:t>
            </a:r>
          </a:p>
          <a:p>
            <a:pPr lvl="1"/>
            <a:r>
              <a:rPr lang="en-US" dirty="0"/>
              <a:t>JDK, Tomcat </a:t>
            </a:r>
            <a:r>
              <a:rPr lang="ru-RU" dirty="0"/>
              <a:t>и </a:t>
            </a:r>
            <a:r>
              <a:rPr lang="en-US" dirty="0"/>
              <a:t>Maven </a:t>
            </a:r>
            <a:r>
              <a:rPr lang="ru-RU" dirty="0"/>
              <a:t>должны запускаться и работать из под консоли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Упражнение-1 – Подсказки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609968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en-US" b="1" dirty="0"/>
              <a:t>MySQL </a:t>
            </a:r>
            <a:endParaRPr lang="ru-RU" b="1" dirty="0"/>
          </a:p>
          <a:p>
            <a:pPr lvl="1"/>
            <a:r>
              <a:rPr lang="en-US" sz="1600" dirty="0">
                <a:hlinkClick r:id="rId2"/>
              </a:rPr>
              <a:t>https://dev.mysql.com/doc/refman/5.7/en/windows-installation.html</a:t>
            </a:r>
            <a:r>
              <a:rPr lang="ru-RU" sz="1600" dirty="0"/>
              <a:t> </a:t>
            </a:r>
          </a:p>
          <a:p>
            <a:pPr lvl="1"/>
            <a:endParaRPr lang="ru-RU" sz="1600" dirty="0"/>
          </a:p>
          <a:p>
            <a:r>
              <a:rPr lang="ru-RU" b="1" dirty="0"/>
              <a:t>Установка </a:t>
            </a:r>
            <a:r>
              <a:rPr lang="en-US" b="1" dirty="0"/>
              <a:t>JDK </a:t>
            </a:r>
            <a:endParaRPr lang="ru-RU" b="1" dirty="0"/>
          </a:p>
          <a:p>
            <a:pPr lvl="1"/>
            <a:r>
              <a:rPr lang="en-US" sz="1600" dirty="0">
                <a:hlinkClick r:id="rId3"/>
              </a:rPr>
              <a:t>https://docs.oracle.com/javase/8/docs/technotes/guides/install/windows_jdk_install.html</a:t>
            </a:r>
            <a:r>
              <a:rPr lang="ru-RU" sz="1600" dirty="0"/>
              <a:t> </a:t>
            </a:r>
          </a:p>
          <a:p>
            <a:endParaRPr lang="ru-RU" dirty="0"/>
          </a:p>
          <a:p>
            <a:r>
              <a:rPr lang="en-US" b="1" dirty="0"/>
              <a:t>Apache Tomcat</a:t>
            </a:r>
            <a:endParaRPr lang="ru-RU" b="1" dirty="0"/>
          </a:p>
          <a:p>
            <a:pPr lvl="1"/>
            <a:r>
              <a:rPr lang="en-US" sz="1600" dirty="0">
                <a:hlinkClick r:id="rId4"/>
              </a:rPr>
              <a:t>https://tomcat.apache.org/tomcat-8.5-doc/setup.html</a:t>
            </a:r>
            <a:r>
              <a:rPr lang="ru-RU" sz="1600" dirty="0"/>
              <a:t> </a:t>
            </a:r>
          </a:p>
          <a:p>
            <a:pPr lvl="1"/>
            <a:endParaRPr lang="en-US" sz="1600" dirty="0"/>
          </a:p>
          <a:p>
            <a:r>
              <a:rPr lang="en-US" b="1" dirty="0"/>
              <a:t>Apache Maven</a:t>
            </a:r>
            <a:endParaRPr lang="ru-RU" b="1" dirty="0"/>
          </a:p>
          <a:p>
            <a:pPr lvl="1"/>
            <a:r>
              <a:rPr lang="en-US" sz="2000" dirty="0">
                <a:hlinkClick r:id="rId5"/>
              </a:rPr>
              <a:t>https://maven.apache.org/install.html</a:t>
            </a:r>
            <a:r>
              <a:rPr lang="ru-R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0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Упражнение-2 – </a:t>
            </a:r>
            <a:r>
              <a:rPr lang="en-US" sz="3600" dirty="0"/>
              <a:t>CRUD-</a:t>
            </a:r>
            <a:r>
              <a:rPr lang="ru-RU" sz="3600" dirty="0"/>
              <a:t>операции для одной таблицы в БД.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5511114"/>
          </a:xfrm>
        </p:spPr>
        <p:txBody>
          <a:bodyPr>
            <a:normAutofit/>
          </a:bodyPr>
          <a:lstStyle/>
          <a:p>
            <a:r>
              <a:rPr lang="ru-RU" dirty="0"/>
              <a:t>Создайте приложение </a:t>
            </a:r>
            <a:r>
              <a:rPr lang="en-US" b="1" dirty="0"/>
              <a:t>users-</a:t>
            </a:r>
            <a:r>
              <a:rPr lang="en-US" b="1" dirty="0" err="1"/>
              <a:t>db</a:t>
            </a:r>
            <a:r>
              <a:rPr lang="ru-RU" b="1" dirty="0"/>
              <a:t>, </a:t>
            </a:r>
            <a:r>
              <a:rPr lang="ru-RU" dirty="0"/>
              <a:t>которое позволяет:</a:t>
            </a:r>
          </a:p>
          <a:p>
            <a:pPr lvl="1"/>
            <a:r>
              <a:rPr lang="ru-RU" dirty="0"/>
              <a:t>Отображать таблицу пользователей</a:t>
            </a:r>
          </a:p>
          <a:p>
            <a:pPr lvl="1"/>
            <a:r>
              <a:rPr lang="ru-RU" dirty="0"/>
              <a:t>Добавлять нового пользователя в базу данных</a:t>
            </a:r>
          </a:p>
          <a:p>
            <a:pPr lvl="1"/>
            <a:r>
              <a:rPr lang="ru-RU" dirty="0"/>
              <a:t>Обновлять существующего пользователя</a:t>
            </a:r>
          </a:p>
          <a:p>
            <a:pPr lvl="1"/>
            <a:r>
              <a:rPr lang="ru-RU" dirty="0"/>
              <a:t>Удалять пользователя</a:t>
            </a:r>
          </a:p>
          <a:p>
            <a:r>
              <a:rPr lang="ru-RU" dirty="0"/>
              <a:t>Внимание: нужно использовать только классические технологии: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JDBC</a:t>
            </a:r>
          </a:p>
          <a:p>
            <a:pPr lvl="1"/>
            <a:r>
              <a:rPr lang="en-US" dirty="0"/>
              <a:t>Servlet API</a:t>
            </a:r>
          </a:p>
          <a:p>
            <a:pPr lvl="1"/>
            <a:r>
              <a:rPr lang="en-US" dirty="0"/>
              <a:t>Java Server Pages</a:t>
            </a:r>
          </a:p>
          <a:p>
            <a:pPr lvl="1"/>
            <a:r>
              <a:rPr lang="en-US" dirty="0"/>
              <a:t>HTML, CSS, JavaScript/JQuery (</a:t>
            </a:r>
            <a:r>
              <a:rPr lang="ru-RU" dirty="0"/>
              <a:t>по желанию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Maven – </a:t>
            </a:r>
            <a:r>
              <a:rPr lang="ru-RU" dirty="0"/>
              <a:t>Обязательно</a:t>
            </a:r>
          </a:p>
          <a:p>
            <a:r>
              <a:rPr lang="ru-RU" dirty="0"/>
              <a:t>Приложение нужно сделать в аудитории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419562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Упражнение-2 – База данных.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77" y="2259513"/>
            <a:ext cx="5957109" cy="3250199"/>
          </a:xfrm>
        </p:spPr>
      </p:pic>
    </p:spTree>
    <p:extLst>
      <p:ext uri="{BB962C8B-B14F-4D97-AF65-F5344CB8AC3E}">
        <p14:creationId xmlns:p14="http://schemas.microsoft.com/office/powerpoint/2010/main" val="42331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Упражнение-2 – Результат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68" y="1193800"/>
            <a:ext cx="8484664" cy="5511800"/>
          </a:xfrm>
        </p:spPr>
      </p:pic>
    </p:spTree>
    <p:extLst>
      <p:ext uri="{BB962C8B-B14F-4D97-AF65-F5344CB8AC3E}">
        <p14:creationId xmlns:p14="http://schemas.microsoft.com/office/powerpoint/2010/main" val="19470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3</a:t>
            </a:r>
            <a:r>
              <a:rPr lang="ru-RU" sz="3600" dirty="0"/>
              <a:t> – Запуск примера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5511114"/>
          </a:xfrm>
        </p:spPr>
        <p:txBody>
          <a:bodyPr>
            <a:normAutofit/>
          </a:bodyPr>
          <a:lstStyle/>
          <a:p>
            <a:r>
              <a:rPr lang="ru-RU" dirty="0"/>
              <a:t>В каталоге вашего занятия лежит пример: </a:t>
            </a:r>
            <a:r>
              <a:rPr lang="en-US" b="1" dirty="0"/>
              <a:t>users-</a:t>
            </a:r>
            <a:r>
              <a:rPr lang="en-US" b="1" dirty="0" err="1"/>
              <a:t>db</a:t>
            </a:r>
            <a:endParaRPr lang="en-US" b="1" dirty="0"/>
          </a:p>
          <a:p>
            <a:r>
              <a:rPr lang="ru-RU" dirty="0"/>
              <a:t>Это – </a:t>
            </a:r>
            <a:r>
              <a:rPr lang="en-US" b="1" dirty="0"/>
              <a:t>Multi-Module Maven Application</a:t>
            </a:r>
          </a:p>
          <a:p>
            <a:r>
              <a:rPr lang="ru-RU" dirty="0"/>
              <a:t>Он написан в классических технологиях </a:t>
            </a:r>
            <a:r>
              <a:rPr lang="en-US" dirty="0"/>
              <a:t>JEE</a:t>
            </a:r>
          </a:p>
          <a:p>
            <a:r>
              <a:rPr lang="ru-RU" dirty="0"/>
              <a:t>В нем нет ничего, что вы не знаете</a:t>
            </a:r>
          </a:p>
          <a:p>
            <a:endParaRPr lang="ru-RU" dirty="0"/>
          </a:p>
          <a:p>
            <a:r>
              <a:rPr lang="ru-RU" dirty="0"/>
              <a:t>Внимание: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rgbClr val="C00000"/>
                </a:solidFill>
              </a:rPr>
              <a:t>Запустите пример в </a:t>
            </a:r>
            <a:r>
              <a:rPr lang="en-US" sz="3600" b="1" dirty="0">
                <a:solidFill>
                  <a:srgbClr val="C00000"/>
                </a:solidFill>
              </a:rPr>
              <a:t>IDE</a:t>
            </a:r>
            <a:endParaRPr lang="ru-RU" sz="3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C00000"/>
                </a:solidFill>
              </a:rPr>
              <a:t>И 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rgbClr val="C00000"/>
                </a:solidFill>
              </a:rPr>
              <a:t>Покажите мне </a:t>
            </a:r>
            <a:r>
              <a:rPr lang="en-US" sz="3600" b="1" dirty="0">
                <a:solidFill>
                  <a:srgbClr val="C00000"/>
                </a:solidFill>
              </a:rPr>
              <a:t>Users Page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7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ru-RU" sz="3600" dirty="0"/>
              <a:t>Упражнение-</a:t>
            </a:r>
            <a:r>
              <a:rPr lang="en-US" sz="3600" dirty="0"/>
              <a:t>3</a:t>
            </a:r>
            <a:r>
              <a:rPr lang="ru-RU" sz="3600" dirty="0"/>
              <a:t> – Результат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68" y="1193800"/>
            <a:ext cx="8484664" cy="5511800"/>
          </a:xfrm>
        </p:spPr>
      </p:pic>
    </p:spTree>
    <p:extLst>
      <p:ext uri="{BB962C8B-B14F-4D97-AF65-F5344CB8AC3E}">
        <p14:creationId xmlns:p14="http://schemas.microsoft.com/office/powerpoint/2010/main" val="311814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672</Words>
  <Application>Microsoft Office PowerPoint</Application>
  <PresentationFormat>Широкоэкранный</PresentationFormat>
  <Paragraphs>117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JEE Laboratory</vt:lpstr>
      <vt:lpstr>Программа курса</vt:lpstr>
      <vt:lpstr>Упражнение-1 – Установка среды</vt:lpstr>
      <vt:lpstr>Упражнение-1 – Подсказки</vt:lpstr>
      <vt:lpstr>Упражнение-2 – CRUD-операции для одной таблицы в БД.</vt:lpstr>
      <vt:lpstr>Упражнение-2 – База данных.</vt:lpstr>
      <vt:lpstr>Упражнение-2 – Результат</vt:lpstr>
      <vt:lpstr>Упражнение-3 – Запуск примера</vt:lpstr>
      <vt:lpstr>Упражнение-3 – Результат</vt:lpstr>
      <vt:lpstr>Упражнение-4 – Развитие примера</vt:lpstr>
      <vt:lpstr>Упражнение-4 – База данных. Что было?</vt:lpstr>
      <vt:lpstr>Упражнение-4 – База данных. Что нужно?</vt:lpstr>
      <vt:lpstr>Упражнение-5 – задание со звездочкой*</vt:lpstr>
      <vt:lpstr>Упражнение-6 – Домашняя работа</vt:lpstr>
      <vt:lpstr>Упражнение-7 – Домашняя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 Laboratory</dc:title>
  <dc:creator>mlazarevich</dc:creator>
  <cp:lastModifiedBy>Michael Lazarevich</cp:lastModifiedBy>
  <cp:revision>34</cp:revision>
  <dcterms:created xsi:type="dcterms:W3CDTF">2017-08-12T18:42:44Z</dcterms:created>
  <dcterms:modified xsi:type="dcterms:W3CDTF">2023-08-30T23:03:01Z</dcterms:modified>
</cp:coreProperties>
</file>