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23703"/>
            <a:ext cx="7766936" cy="4371703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8800" b="1" dirty="0" smtClean="0"/>
              <a:t>AI vs ML vs DL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b="1" dirty="0" smtClean="0"/>
              <a:t>Easily Explained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08" y="94887"/>
            <a:ext cx="1303495" cy="12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383175"/>
            <a:ext cx="9692640" cy="5982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explained…</a:t>
            </a:r>
          </a:p>
          <a:p>
            <a:pPr marL="0" indent="0">
              <a:buNone/>
            </a:pPr>
            <a:r>
              <a:rPr lang="en-US" dirty="0" smtClean="0"/>
              <a:t>AI </a:t>
            </a:r>
            <a:r>
              <a:rPr lang="en-US" dirty="0" smtClean="0"/>
              <a:t>:  “Technique which enables machines to mimic human behavior”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smtClean="0"/>
              <a:t>ex - Self </a:t>
            </a:r>
            <a:r>
              <a:rPr lang="en-US" dirty="0"/>
              <a:t>Driving </a:t>
            </a:r>
            <a:r>
              <a:rPr lang="en-US" dirty="0" smtClean="0"/>
              <a:t>cars</a:t>
            </a:r>
          </a:p>
          <a:p>
            <a:pPr marL="0" indent="0">
              <a:buNone/>
            </a:pPr>
            <a:r>
              <a:rPr lang="en-US" dirty="0" smtClean="0"/>
              <a:t>ML</a:t>
            </a:r>
            <a:r>
              <a:rPr lang="en-US" dirty="0" smtClean="0"/>
              <a:t>: </a:t>
            </a:r>
            <a:r>
              <a:rPr lang="en-US" dirty="0" smtClean="0"/>
              <a:t>“</a:t>
            </a:r>
            <a:r>
              <a:rPr lang="en-US" dirty="0" smtClean="0"/>
              <a:t>t</a:t>
            </a:r>
            <a:r>
              <a:rPr lang="en-US" dirty="0" smtClean="0"/>
              <a:t>echnique which uses statistical methods to enable machines to improve with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experience”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Inaccurate </a:t>
            </a:r>
            <a:r>
              <a:rPr lang="en-US" b="1" dirty="0" smtClean="0"/>
              <a:t>Predictions :</a:t>
            </a:r>
            <a:r>
              <a:rPr lang="en-US" dirty="0" smtClean="0"/>
              <a:t> Programmer need to fix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DL: </a:t>
            </a:r>
            <a:r>
              <a:rPr lang="en-US" dirty="0"/>
              <a:t>“technique which uses </a:t>
            </a:r>
            <a:r>
              <a:rPr lang="en-US" dirty="0" smtClean="0"/>
              <a:t>neural networks to </a:t>
            </a:r>
            <a:r>
              <a:rPr lang="en-US" dirty="0"/>
              <a:t>enable machines 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improve </a:t>
            </a:r>
            <a:r>
              <a:rPr lang="en-US" dirty="0"/>
              <a:t>with </a:t>
            </a:r>
            <a:r>
              <a:rPr lang="en-US" dirty="0" smtClean="0"/>
              <a:t>experience </a:t>
            </a:r>
            <a:r>
              <a:rPr lang="en-US" dirty="0" smtClean="0"/>
              <a:t>with </a:t>
            </a:r>
            <a:r>
              <a:rPr lang="en-US" dirty="0" smtClean="0"/>
              <a:t>different capabilities”</a:t>
            </a:r>
          </a:p>
          <a:p>
            <a:pPr marL="0" indent="0">
              <a:buNone/>
            </a:pPr>
            <a:r>
              <a:rPr lang="en-US" b="1" dirty="0"/>
              <a:t>Inaccurate Predictions </a:t>
            </a:r>
            <a:r>
              <a:rPr lang="en-US" b="1" dirty="0" smtClean="0"/>
              <a:t>:  </a:t>
            </a:r>
            <a:r>
              <a:rPr lang="en-US" dirty="0" smtClean="0"/>
              <a:t>Model does it by himself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Confusions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 All are subset/ superset of each other, so mix and merge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30923" y="2878182"/>
            <a:ext cx="2281645" cy="23513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45342" y="3265714"/>
            <a:ext cx="1763487" cy="16676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06740" y="3789010"/>
            <a:ext cx="1003661" cy="104938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9150" y="3324666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4565" y="289638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27086" y="3893291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46137" y="4585062"/>
            <a:ext cx="1236617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390527" y="4589416"/>
            <a:ext cx="1236617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Learning from Data (Training)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358500" y="4585062"/>
            <a:ext cx="1236617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67889" y="4756328"/>
            <a:ext cx="713921" cy="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1"/>
          </p:cNvCxnSpPr>
          <p:nvPr/>
        </p:nvCxnSpPr>
        <p:spPr>
          <a:xfrm flipV="1">
            <a:off x="3627144" y="4759234"/>
            <a:ext cx="731356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423"/>
            <a:ext cx="8596668" cy="557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25" y="879566"/>
            <a:ext cx="8596668" cy="5782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uses </a:t>
            </a:r>
            <a:r>
              <a:rPr lang="en-US" dirty="0" smtClean="0"/>
              <a:t>algorithms based on mathematics and statistical </a:t>
            </a:r>
            <a:r>
              <a:rPr lang="en-US" dirty="0"/>
              <a:t>methods to enable machines to improve with </a:t>
            </a:r>
            <a:r>
              <a:rPr lang="en-US" dirty="0" smtClean="0"/>
              <a:t>experience.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a machine learning model returns an inaccurate prediction then the programmer needs to fix that problem </a:t>
            </a:r>
            <a:r>
              <a:rPr lang="en-US" dirty="0" smtClean="0"/>
              <a:t>explicitly.</a:t>
            </a:r>
          </a:p>
          <a:p>
            <a:pPr marL="0" indent="0">
              <a:buNone/>
            </a:pPr>
            <a:r>
              <a:rPr lang="en-US" dirty="0" smtClean="0"/>
              <a:t>Data : sales data, student data</a:t>
            </a:r>
          </a:p>
          <a:p>
            <a:pPr marL="0" indent="0">
              <a:buNone/>
            </a:pPr>
            <a:r>
              <a:rPr lang="en-US" dirty="0" smtClean="0"/>
              <a:t>ML Algorithms : Regressions, Classification, Clustering </a:t>
            </a:r>
          </a:p>
          <a:p>
            <a:pPr marL="0" indent="0">
              <a:buNone/>
            </a:pPr>
            <a:r>
              <a:rPr lang="en-US" dirty="0" smtClean="0"/>
              <a:t>Informed decisions: sales forecast for next quarter, </a:t>
            </a:r>
          </a:p>
          <a:p>
            <a:pPr marL="0" indent="0">
              <a:buNone/>
            </a:pPr>
            <a:r>
              <a:rPr lang="en-US" dirty="0" smtClean="0"/>
              <a:t>Student performance prediction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5443" y="1634814"/>
            <a:ext cx="1561980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625808" y="1634814"/>
            <a:ext cx="1493519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</a:t>
            </a:r>
          </a:p>
          <a:p>
            <a:pPr algn="ctr"/>
            <a:r>
              <a:rPr lang="en-US" sz="1400" dirty="0" smtClean="0"/>
              <a:t>ML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57712" y="1634813"/>
            <a:ext cx="1932676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Predictions/Decisions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187423" y="1852529"/>
            <a:ext cx="4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4119327" y="1852528"/>
            <a:ext cx="438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gression analysis exc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" t="5845" r="2738" b="-404"/>
          <a:stretch/>
        </p:blipFill>
        <p:spPr bwMode="auto">
          <a:xfrm>
            <a:off x="1550126" y="4624694"/>
            <a:ext cx="4833257" cy="20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US" dirty="0" smtClean="0"/>
              <a:t>Deep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technically functions in the same way as Machine Learning but it has different capabilities.	</a:t>
            </a:r>
          </a:p>
          <a:p>
            <a:pPr marL="0" indent="0">
              <a:buNone/>
            </a:pPr>
            <a:r>
              <a:rPr lang="en-US" dirty="0" smtClean="0"/>
              <a:t>Its </a:t>
            </a:r>
            <a:r>
              <a:rPr lang="en-US" dirty="0" smtClean="0"/>
              <a:t>uses algorithms based on </a:t>
            </a:r>
            <a:r>
              <a:rPr lang="en-US" dirty="0" smtClean="0"/>
              <a:t>Artificial Neural networks and it works in same way as brain nervous system works.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</a:t>
            </a:r>
            <a:r>
              <a:rPr lang="en-US" dirty="0" smtClean="0"/>
              <a:t>: Images, Sensor Data</a:t>
            </a:r>
          </a:p>
          <a:p>
            <a:pPr marL="0" indent="0">
              <a:buNone/>
            </a:pPr>
            <a:r>
              <a:rPr lang="en-US" dirty="0" smtClean="0"/>
              <a:t>DL Algorithms</a:t>
            </a:r>
            <a:r>
              <a:rPr lang="en-US" dirty="0"/>
              <a:t>: CNN, RNN, </a:t>
            </a:r>
            <a:r>
              <a:rPr lang="en-US" dirty="0" smtClean="0"/>
              <a:t>LSTM</a:t>
            </a:r>
          </a:p>
          <a:p>
            <a:pPr marL="0" indent="0">
              <a:buNone/>
            </a:pPr>
            <a:r>
              <a:rPr lang="en-US" dirty="0" smtClean="0"/>
              <a:t>Decision : Vehicle classification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01001" y="3680289"/>
            <a:ext cx="1561980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5982786" y="3665270"/>
            <a:ext cx="1561980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 Algorithms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983151" y="3665269"/>
            <a:ext cx="1200795" cy="435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Predictions/Decisions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981" y="3898003"/>
            <a:ext cx="4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44766" y="3871877"/>
            <a:ext cx="4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06" y="4457594"/>
            <a:ext cx="4214812" cy="13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73507"/>
              </p:ext>
            </p:extLst>
          </p:nvPr>
        </p:nvGraphicFramePr>
        <p:xfrm>
          <a:off x="729615" y="386585"/>
          <a:ext cx="586277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258">
                  <a:extLst>
                    <a:ext uri="{9D8B030D-6E8A-4147-A177-3AD203B41FA5}">
                      <a16:colId xmlns:a16="http://schemas.microsoft.com/office/drawing/2014/main" val="4183084822"/>
                    </a:ext>
                  </a:extLst>
                </a:gridCol>
                <a:gridCol w="1954258">
                  <a:extLst>
                    <a:ext uri="{9D8B030D-6E8A-4147-A177-3AD203B41FA5}">
                      <a16:colId xmlns:a16="http://schemas.microsoft.com/office/drawing/2014/main" val="3539818210"/>
                    </a:ext>
                  </a:extLst>
                </a:gridCol>
                <a:gridCol w="1954258">
                  <a:extLst>
                    <a:ext uri="{9D8B030D-6E8A-4147-A177-3AD203B41FA5}">
                      <a16:colId xmlns:a16="http://schemas.microsoft.com/office/drawing/2014/main" val="380454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2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6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Lesser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8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lesser time to</a:t>
                      </a:r>
                      <a:r>
                        <a:rPr lang="en-US" baseline="0" dirty="0" smtClean="0"/>
                        <a:t> train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more </a:t>
                      </a:r>
                      <a:r>
                        <a:rPr lang="en-US" baseline="0" dirty="0" smtClean="0"/>
                        <a:t>time to train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75577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29615" y="3004457"/>
            <a:ext cx="8437979" cy="333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smtClean="0"/>
              <a:t>Example</a:t>
            </a:r>
            <a:r>
              <a:rPr lang="en-US" dirty="0" smtClean="0"/>
              <a:t>: Flashlight 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Flashlight  --  ML Model -- flashlight ON</a:t>
            </a:r>
          </a:p>
          <a:p>
            <a:pPr marL="0" indent="0">
              <a:buNone/>
            </a:pPr>
            <a:r>
              <a:rPr lang="en-US" dirty="0"/>
              <a:t>Flashlight  --  </a:t>
            </a:r>
            <a:r>
              <a:rPr lang="en-US" dirty="0" smtClean="0"/>
              <a:t>DL </a:t>
            </a:r>
            <a:r>
              <a:rPr lang="en-US" dirty="0"/>
              <a:t>Model -- flashlight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849</TotalTime>
  <Words>294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  AI vs ML vs DL Easily Explained </vt:lpstr>
      <vt:lpstr>PowerPoint Presentation</vt:lpstr>
      <vt:lpstr>Machine Learning:</vt:lpstr>
      <vt:lpstr>Deep Learning: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vs Human Intelligence</dc:title>
  <dc:creator>sushil.dubey1</dc:creator>
  <cp:lastModifiedBy>sushil.dubey1</cp:lastModifiedBy>
  <cp:revision>44</cp:revision>
  <dcterms:created xsi:type="dcterms:W3CDTF">2020-04-17T23:59:15Z</dcterms:created>
  <dcterms:modified xsi:type="dcterms:W3CDTF">2020-04-22T23:58:18Z</dcterms:modified>
</cp:coreProperties>
</file>