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2abc6215c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2abc6215c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2abc6215c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2abc6215c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2abc6215c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2abc6215c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2abc6215c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2abc6215c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2abc6215c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2abc6215c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2abc6215c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2abc6215c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2abc6215c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2abc6215c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abc6215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abc6215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2abc6215c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2abc6215c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2abc6215c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2abc6215c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2abc6215c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2abc6215c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2abc6215c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2abc6215c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2abc6215c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2abc6215c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2abc6215c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2abc6215c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2abc6215c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2abc6215c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Kubernetes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Sachin Agarwal</a:t>
            </a:r>
            <a:endParaRPr/>
          </a:p>
          <a:p>
            <a:pPr indent="0" lvl="0" marL="0" rtl="0" algn="ctr">
              <a:spcBef>
                <a:spcPts val="0"/>
              </a:spcBef>
              <a:spcAft>
                <a:spcPts val="0"/>
              </a:spcAft>
              <a:buNone/>
            </a:pPr>
            <a:r>
              <a:rPr lang="en"/>
              <a:t>www.skillupwithsachin.com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an Orchestrator ?</a:t>
            </a:r>
            <a:endParaRPr/>
          </a:p>
        </p:txBody>
      </p:sp>
      <p:pic>
        <p:nvPicPr>
          <p:cNvPr id="111" name="Google Shape;111;p22"/>
          <p:cNvPicPr preferRelativeResize="0"/>
          <p:nvPr/>
        </p:nvPicPr>
        <p:blipFill>
          <a:blip r:embed="rId3">
            <a:alphaModFix/>
          </a:blip>
          <a:stretch>
            <a:fillRect/>
          </a:stretch>
        </p:blipFill>
        <p:spPr>
          <a:xfrm>
            <a:off x="387825" y="1331875"/>
            <a:ext cx="4371923" cy="1994574"/>
          </a:xfrm>
          <a:prstGeom prst="rect">
            <a:avLst/>
          </a:prstGeom>
          <a:noFill/>
          <a:ln>
            <a:noFill/>
          </a:ln>
        </p:spPr>
      </p:pic>
      <p:pic>
        <p:nvPicPr>
          <p:cNvPr id="112" name="Google Shape;112;p22"/>
          <p:cNvPicPr preferRelativeResize="0"/>
          <p:nvPr/>
        </p:nvPicPr>
        <p:blipFill>
          <a:blip r:embed="rId4">
            <a:alphaModFix/>
          </a:blip>
          <a:stretch>
            <a:fillRect/>
          </a:stretch>
        </p:blipFill>
        <p:spPr>
          <a:xfrm>
            <a:off x="4907625" y="1331874"/>
            <a:ext cx="4236374" cy="2115025"/>
          </a:xfrm>
          <a:prstGeom prst="rect">
            <a:avLst/>
          </a:prstGeom>
          <a:noFill/>
          <a:ln>
            <a:noFill/>
          </a:ln>
        </p:spPr>
      </p:pic>
      <p:sp>
        <p:nvSpPr>
          <p:cNvPr id="113" name="Google Shape;113;p22"/>
          <p:cNvSpPr txBox="1"/>
          <p:nvPr/>
        </p:nvSpPr>
        <p:spPr>
          <a:xfrm>
            <a:off x="1625925" y="3386125"/>
            <a:ext cx="14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rPr>
              <a:t>Orchestra</a:t>
            </a:r>
            <a:endParaRPr b="1">
              <a:solidFill>
                <a:schemeClr val="dk2"/>
              </a:solidFill>
            </a:endParaRPr>
          </a:p>
        </p:txBody>
      </p:sp>
      <p:sp>
        <p:nvSpPr>
          <p:cNvPr id="114" name="Google Shape;114;p22"/>
          <p:cNvSpPr txBox="1"/>
          <p:nvPr/>
        </p:nvSpPr>
        <p:spPr>
          <a:xfrm>
            <a:off x="6175613" y="3446900"/>
            <a:ext cx="170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rPr>
              <a:t>Conductor</a:t>
            </a:r>
            <a:endParaRPr b="1">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Kubernetes (in Layman)</a:t>
            </a:r>
            <a:endParaRPr/>
          </a:p>
        </p:txBody>
      </p:sp>
      <p:pic>
        <p:nvPicPr>
          <p:cNvPr id="120" name="Google Shape;120;p23"/>
          <p:cNvPicPr preferRelativeResize="0"/>
          <p:nvPr/>
        </p:nvPicPr>
        <p:blipFill>
          <a:blip r:embed="rId3">
            <a:alphaModFix/>
          </a:blip>
          <a:stretch>
            <a:fillRect/>
          </a:stretch>
        </p:blipFill>
        <p:spPr>
          <a:xfrm>
            <a:off x="0" y="1182519"/>
            <a:ext cx="9143999" cy="379281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Kubernetes Architecture</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Master and Worker Nodes</a:t>
            </a:r>
            <a:endParaRPr/>
          </a:p>
          <a:p>
            <a:pPr indent="0" lvl="0" marL="0" marR="0" rtl="0" algn="l">
              <a:lnSpc>
                <a:spcPct val="115000"/>
              </a:lnSpc>
              <a:spcBef>
                <a:spcPts val="1200"/>
              </a:spcBef>
              <a:spcAft>
                <a:spcPts val="0"/>
              </a:spcAft>
              <a:buNone/>
            </a:pPr>
            <a:r>
              <a:rPr lang="en"/>
              <a:t>Masters host the control plane. That is a fancy way of referring to the brains of the cluster.</a:t>
            </a:r>
            <a:endParaRPr/>
          </a:p>
          <a:p>
            <a:pPr indent="0" lvl="0" marL="0" marR="0" rtl="0" algn="l">
              <a:lnSpc>
                <a:spcPct val="115000"/>
              </a:lnSpc>
              <a:spcBef>
                <a:spcPts val="1200"/>
              </a:spcBef>
              <a:spcAft>
                <a:spcPts val="0"/>
              </a:spcAft>
              <a:buNone/>
            </a:pPr>
            <a:r>
              <a:rPr lang="en"/>
              <a:t>Recommended to maintain Master in HA</a:t>
            </a:r>
            <a:endParaRPr/>
          </a:p>
          <a:p>
            <a:pPr indent="0" lvl="0" marL="0" marR="0" rtl="0" algn="l">
              <a:lnSpc>
                <a:spcPct val="115000"/>
              </a:lnSpc>
              <a:spcBef>
                <a:spcPts val="1200"/>
              </a:spcBef>
              <a:spcAft>
                <a:spcPts val="0"/>
              </a:spcAft>
              <a:buNone/>
            </a:pPr>
            <a:r>
              <a:rPr lang="en"/>
              <a:t>Master has following components:</a:t>
            </a:r>
            <a:endParaRPr/>
          </a:p>
          <a:p>
            <a:pPr indent="0" lvl="0" marL="0" marR="0" rtl="0" algn="l">
              <a:lnSpc>
                <a:spcPct val="115000"/>
              </a:lnSpc>
              <a:spcBef>
                <a:spcPts val="1200"/>
              </a:spcBef>
              <a:spcAft>
                <a:spcPts val="0"/>
              </a:spcAft>
              <a:buNone/>
            </a:pPr>
            <a:r>
              <a:rPr lang="en"/>
              <a:t>API Server</a:t>
            </a:r>
            <a:endParaRPr/>
          </a:p>
          <a:p>
            <a:pPr indent="0" lvl="0" marL="0" marR="0" rtl="0" algn="l">
              <a:lnSpc>
                <a:spcPct val="115000"/>
              </a:lnSpc>
              <a:spcBef>
                <a:spcPts val="1200"/>
              </a:spcBef>
              <a:spcAft>
                <a:spcPts val="0"/>
              </a:spcAft>
              <a:buNone/>
            </a:pPr>
            <a:r>
              <a:rPr lang="en"/>
              <a:t>Scheduler</a:t>
            </a:r>
            <a:endParaRPr/>
          </a:p>
          <a:p>
            <a:pPr indent="0" lvl="0" marL="0" marR="0" rtl="0" algn="l">
              <a:lnSpc>
                <a:spcPct val="115000"/>
              </a:lnSpc>
              <a:spcBef>
                <a:spcPts val="1200"/>
              </a:spcBef>
              <a:spcAft>
                <a:spcPts val="0"/>
              </a:spcAft>
              <a:buNone/>
            </a:pPr>
            <a:r>
              <a:rPr lang="en"/>
              <a:t>ETCD</a:t>
            </a:r>
            <a:endParaRPr/>
          </a:p>
          <a:p>
            <a:pPr indent="0" lvl="0" marL="0" marR="0" rtl="0" algn="l">
              <a:lnSpc>
                <a:spcPct val="115000"/>
              </a:lnSpc>
              <a:spcBef>
                <a:spcPts val="1200"/>
              </a:spcBef>
              <a:spcAft>
                <a:spcPts val="1200"/>
              </a:spcAft>
              <a:buNone/>
            </a:pPr>
            <a:r>
              <a:rPr lang="en"/>
              <a:t>Controllers</a:t>
            </a:r>
            <a:endParaRPr sz="1200">
              <a:solidFill>
                <a:srgbClr val="37415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ComponentsOverview</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API Server: </a:t>
            </a:r>
            <a:r>
              <a:rPr lang="en"/>
              <a:t>This is the part that you directly interact with. When you send commands to the cluster, they go to the API server and responses come from the API server.</a:t>
            </a:r>
            <a:endParaRPr/>
          </a:p>
          <a:p>
            <a:pPr indent="0" lvl="0" marL="0" rtl="0" algn="l">
              <a:spcBef>
                <a:spcPts val="1200"/>
              </a:spcBef>
              <a:spcAft>
                <a:spcPts val="0"/>
              </a:spcAft>
              <a:buNone/>
            </a:pPr>
            <a:r>
              <a:rPr b="1" lang="en"/>
              <a:t>Scheduler ::</a:t>
            </a:r>
            <a:r>
              <a:rPr lang="en"/>
              <a:t> The Scheduler chooses which nodes to run the user applications on.</a:t>
            </a:r>
            <a:endParaRPr/>
          </a:p>
          <a:p>
            <a:pPr indent="0" lvl="0" marL="0" rtl="0" algn="l">
              <a:spcBef>
                <a:spcPts val="1200"/>
              </a:spcBef>
              <a:spcAft>
                <a:spcPts val="0"/>
              </a:spcAft>
              <a:buNone/>
            </a:pPr>
            <a:r>
              <a:rPr b="1" lang="en"/>
              <a:t>ETCD</a:t>
            </a:r>
            <a:r>
              <a:rPr lang="en"/>
              <a:t>: This is the store/ database where the state of cluster and all applications are stored.</a:t>
            </a:r>
            <a:endParaRPr/>
          </a:p>
          <a:p>
            <a:pPr indent="0" lvl="0" marL="0" rtl="0" algn="l">
              <a:spcBef>
                <a:spcPts val="1200"/>
              </a:spcBef>
              <a:spcAft>
                <a:spcPts val="1200"/>
              </a:spcAft>
              <a:buNone/>
            </a:pPr>
            <a:r>
              <a:rPr b="1" lang="en"/>
              <a:t>Controller</a:t>
            </a:r>
            <a:r>
              <a:rPr lang="en"/>
              <a:t>: The</a:t>
            </a:r>
            <a:r>
              <a:rPr lang="en"/>
              <a:t> controller allows Kubernetes to integrate with cloud services, such as storage and load-balancers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Nodes: </a:t>
            </a:r>
            <a:r>
              <a:rPr lang="en"/>
              <a:t>Nodes run user applications and can either be Linux or Windows Nodes. It has two main services, Kubelet and Container Runtime</a:t>
            </a:r>
            <a:endParaRPr/>
          </a:p>
          <a:p>
            <a:pPr indent="0" lvl="0" marL="0" rtl="0" algn="l">
              <a:spcBef>
                <a:spcPts val="1200"/>
              </a:spcBef>
              <a:spcAft>
                <a:spcPts val="0"/>
              </a:spcAft>
              <a:buNone/>
            </a:pPr>
            <a:r>
              <a:rPr b="1" lang="en"/>
              <a:t>Kubelet : </a:t>
            </a:r>
            <a:r>
              <a:rPr lang="en"/>
              <a:t>This is main K8’s agent which joins node to the cluster and communicates with control plane, in charge of </a:t>
            </a:r>
            <a:r>
              <a:rPr lang="en"/>
              <a:t>notifying</a:t>
            </a:r>
            <a:r>
              <a:rPr lang="en"/>
              <a:t> when tasks are received and reporting on status of those tasks.</a:t>
            </a:r>
            <a:endParaRPr/>
          </a:p>
          <a:p>
            <a:pPr indent="0" lvl="0" marL="0" rtl="0" algn="l">
              <a:spcBef>
                <a:spcPts val="1200"/>
              </a:spcBef>
              <a:spcAft>
                <a:spcPts val="1200"/>
              </a:spcAft>
              <a:buNone/>
            </a:pPr>
            <a:r>
              <a:rPr b="1" lang="en"/>
              <a:t>Container RunTime : </a:t>
            </a:r>
            <a:r>
              <a:rPr lang="en"/>
              <a:t>This starts and stops containers.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 you know ?</a:t>
            </a:r>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In the past, Kubernetes would use docker as its container runtime. However, Kubernetes 1.20 announced that support for the Docker container runtime would be dropped in a future release of Kubernetes. Although Kubernetes will stop supporting Docker as a runtime, it will continue to support images created by Docker. In fact, Docker and Kubernetes both conform to the Open Container Initiative (OCI) standards for container images. In other words,container images created by Docker are 100% compatible with Kubernetes.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Flow</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Clr>
                <a:schemeClr val="dk1"/>
              </a:buClr>
              <a:buSzPct val="61111"/>
              <a:buFont typeface="Arial"/>
              <a:buNone/>
            </a:pPr>
            <a:r>
              <a:rPr b="1" lang="en"/>
              <a:t>Resource Definition:</a:t>
            </a:r>
            <a:r>
              <a:rPr lang="en"/>
              <a:t> A user defines a desired state (e.g., a Deployment) using YAML/JSON manifests.</a:t>
            </a:r>
            <a:endParaRPr/>
          </a:p>
          <a:p>
            <a:pPr indent="0" lvl="0" marL="0" rtl="0" algn="l">
              <a:spcBef>
                <a:spcPts val="1200"/>
              </a:spcBef>
              <a:spcAft>
                <a:spcPts val="0"/>
              </a:spcAft>
              <a:buClr>
                <a:schemeClr val="dk1"/>
              </a:buClr>
              <a:buSzPct val="61111"/>
              <a:buFont typeface="Arial"/>
              <a:buNone/>
            </a:pPr>
            <a:r>
              <a:rPr b="1" lang="en"/>
              <a:t>API Server:</a:t>
            </a:r>
            <a:r>
              <a:rPr lang="en"/>
              <a:t> Processes the request and updates etcd.</a:t>
            </a:r>
            <a:endParaRPr/>
          </a:p>
          <a:p>
            <a:pPr indent="0" lvl="0" marL="0" rtl="0" algn="l">
              <a:spcBef>
                <a:spcPts val="1200"/>
              </a:spcBef>
              <a:spcAft>
                <a:spcPts val="0"/>
              </a:spcAft>
              <a:buClr>
                <a:schemeClr val="dk1"/>
              </a:buClr>
              <a:buSzPct val="61111"/>
              <a:buFont typeface="Arial"/>
              <a:buNone/>
            </a:pPr>
            <a:r>
              <a:rPr b="1" lang="en"/>
              <a:t>Scheduler</a:t>
            </a:r>
            <a:r>
              <a:rPr lang="en"/>
              <a:t>: Assigns pods to suitable nodes based on resource constraints.</a:t>
            </a:r>
            <a:endParaRPr/>
          </a:p>
          <a:p>
            <a:pPr indent="0" lvl="0" marL="0" rtl="0" algn="l">
              <a:spcBef>
                <a:spcPts val="1200"/>
              </a:spcBef>
              <a:spcAft>
                <a:spcPts val="0"/>
              </a:spcAft>
              <a:buClr>
                <a:schemeClr val="dk1"/>
              </a:buClr>
              <a:buSzPct val="61111"/>
              <a:buFont typeface="Arial"/>
              <a:buNone/>
            </a:pPr>
            <a:r>
              <a:rPr b="1" lang="en"/>
              <a:t>Kubelet</a:t>
            </a:r>
            <a:r>
              <a:rPr lang="en"/>
              <a:t>: Ensures pods are created and containers are running on the assigned nodes.</a:t>
            </a:r>
            <a:endParaRPr/>
          </a:p>
          <a:p>
            <a:pPr indent="0" lvl="0" marL="0" rtl="0" algn="l">
              <a:spcBef>
                <a:spcPts val="1200"/>
              </a:spcBef>
              <a:spcAft>
                <a:spcPts val="0"/>
              </a:spcAft>
              <a:buClr>
                <a:schemeClr val="dk1"/>
              </a:buClr>
              <a:buSzPct val="61111"/>
              <a:buFont typeface="Arial"/>
              <a:buNone/>
            </a:pPr>
            <a:r>
              <a:rPr b="1" lang="en"/>
              <a:t>Controller Manager:</a:t>
            </a:r>
            <a:r>
              <a:rPr lang="en"/>
              <a:t> Continuously monitors resources to maintain the desired state.</a:t>
            </a:r>
            <a:endParaRPr/>
          </a:p>
          <a:p>
            <a:pPr indent="0" lvl="0" marL="0" rtl="0" algn="l">
              <a:spcBef>
                <a:spcPts val="1200"/>
              </a:spcBef>
              <a:spcAft>
                <a:spcPts val="0"/>
              </a:spcAft>
              <a:buClr>
                <a:schemeClr val="dk1"/>
              </a:buClr>
              <a:buSzPct val="100000"/>
              <a:buFont typeface="Arial"/>
              <a:buNone/>
            </a:pPr>
            <a:r>
              <a:rPr b="1" lang="en"/>
              <a:t>Kube Proxy</a:t>
            </a:r>
            <a:r>
              <a:rPr lang="en"/>
              <a:t>: Manages networking and ensures service-to-pod communication.</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 Facts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name “Kubernetes” comes from the Greek word meaning “helmsman”, a nautical/sailing term for the person who steers a ship.</a:t>
            </a:r>
            <a:endParaRPr/>
          </a:p>
          <a:p>
            <a:pPr indent="-314325" lvl="0" marL="457200" rtl="0" algn="l">
              <a:spcBef>
                <a:spcPts val="0"/>
              </a:spcBef>
              <a:spcAft>
                <a:spcPts val="0"/>
              </a:spcAft>
              <a:buClr>
                <a:srgbClr val="374151"/>
              </a:buClr>
              <a:buSzPts val="1350"/>
              <a:buChar char="-"/>
            </a:pPr>
            <a:r>
              <a:rPr lang="en"/>
              <a:t>The wheel of a ship is also called the “helm”, which is obviously where the Kubernetes logo comes from.</a:t>
            </a:r>
            <a:endParaRPr/>
          </a:p>
          <a:p>
            <a:pPr indent="-314325" lvl="0" marL="457200" rtl="0" algn="l">
              <a:spcBef>
                <a:spcPts val="0"/>
              </a:spcBef>
              <a:spcAft>
                <a:spcPts val="0"/>
              </a:spcAft>
              <a:buClr>
                <a:srgbClr val="374151"/>
              </a:buClr>
              <a:buSzPts val="1350"/>
              <a:buChar char="-"/>
            </a:pPr>
            <a:r>
              <a:rPr lang="en"/>
              <a:t>Kubernetes logo has 7 spokes instead of the usual 6 or 8. This is because Kubernetes is loosely based on an internal Google tool called “Borg” and the founders wanted to name Kubernetes after the famous Borg drone “Seven of Nine”.</a:t>
            </a:r>
            <a:endParaRPr sz="1350">
              <a:solidFill>
                <a:srgbClr val="374151"/>
              </a:solidFill>
              <a:highlight>
                <a:srgbClr val="FFFFFF"/>
              </a:highlight>
            </a:endParaRPr>
          </a:p>
        </p:txBody>
      </p:sp>
      <p:pic>
        <p:nvPicPr>
          <p:cNvPr id="62" name="Google Shape;62;p14"/>
          <p:cNvPicPr preferRelativeResize="0"/>
          <p:nvPr/>
        </p:nvPicPr>
        <p:blipFill>
          <a:blip r:embed="rId3">
            <a:alphaModFix/>
          </a:blip>
          <a:stretch>
            <a:fillRect/>
          </a:stretch>
        </p:blipFill>
        <p:spPr>
          <a:xfrm flipH="1">
            <a:off x="7005645" y="3199325"/>
            <a:ext cx="1423101" cy="1369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Star Trek Reference</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If you’re a Star Trek fan, you’ll know that Seven of Nine is a Borg drone rescued by the crew of USS Voyager under the command of Captain Kathryn Janeway on Stardate 25479. Unfortunately, copyright laws did not permit the use of that name. However, the founders still wanted to pay a tribute to the Borg and Star Trek, so they gave the logo seven spokes in a subtle nod to “Seven of Nine”.</a:t>
            </a:r>
            <a:endParaRPr/>
          </a:p>
        </p:txBody>
      </p:sp>
      <p:pic>
        <p:nvPicPr>
          <p:cNvPr id="69" name="Google Shape;69;p15"/>
          <p:cNvPicPr preferRelativeResize="0"/>
          <p:nvPr/>
        </p:nvPicPr>
        <p:blipFill>
          <a:blip r:embed="rId3">
            <a:alphaModFix/>
          </a:blip>
          <a:stretch>
            <a:fillRect/>
          </a:stretch>
        </p:blipFill>
        <p:spPr>
          <a:xfrm flipH="1">
            <a:off x="7005645" y="3199325"/>
            <a:ext cx="1423101" cy="1369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 how to set up Kubernetes locally</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Docker Desktop</a:t>
            </a:r>
            <a:endParaRPr/>
          </a:p>
          <a:p>
            <a:pPr indent="-342900" lvl="0" marL="457200" rtl="0" algn="l">
              <a:spcBef>
                <a:spcPts val="0"/>
              </a:spcBef>
              <a:spcAft>
                <a:spcPts val="0"/>
              </a:spcAft>
              <a:buSzPts val="1800"/>
              <a:buChar char="-"/>
            </a:pPr>
            <a:r>
              <a:rPr lang="en"/>
              <a:t>Minikube</a:t>
            </a:r>
            <a:endParaRPr/>
          </a:p>
          <a:p>
            <a:pPr indent="-342900" lvl="0" marL="457200" rtl="0" algn="l">
              <a:spcBef>
                <a:spcPts val="0"/>
              </a:spcBef>
              <a:spcAft>
                <a:spcPts val="0"/>
              </a:spcAft>
              <a:buSzPts val="1800"/>
              <a:buChar char="-"/>
            </a:pPr>
            <a:r>
              <a:rPr lang="en"/>
              <a:t>K3d</a:t>
            </a:r>
            <a:endParaRPr/>
          </a:p>
          <a:p>
            <a:pPr indent="0" lvl="0" marL="0" rtl="0" algn="l">
              <a:spcBef>
                <a:spcPts val="1200"/>
              </a:spcBef>
              <a:spcAft>
                <a:spcPts val="1200"/>
              </a:spcAft>
              <a:buNone/>
            </a:pPr>
            <a:r>
              <a:rPr lang="en"/>
              <a:t>Note: If you’re a Mac user, your single-node Kubernetes cluster will run inside a lightweight VM. If you’re a Windows 10 user, you can enable WSL 2 ( Windows Subsystem for Linux) and have your cluster run natively.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Up kubectl Locally</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install on Mac run: brew install kubectl</a:t>
            </a:r>
            <a:endParaRPr/>
          </a:p>
          <a:p>
            <a:pPr indent="0" lvl="0" marL="0" rtl="0" algn="l">
              <a:spcBef>
                <a:spcPts val="1200"/>
              </a:spcBef>
              <a:spcAft>
                <a:spcPts val="0"/>
              </a:spcAft>
              <a:buNone/>
            </a:pPr>
            <a:r>
              <a:rPr lang="en"/>
              <a:t>Powershell: Install-Script -Name 'install-kubectl' -Scope CurrentUser -Force</a:t>
            </a:r>
            <a:endParaRPr/>
          </a:p>
          <a:p>
            <a:pPr indent="0" lvl="0" marL="0" rtl="0" algn="l">
              <a:spcBef>
                <a:spcPts val="1200"/>
              </a:spcBef>
              <a:spcAft>
                <a:spcPts val="0"/>
              </a:spcAft>
              <a:buNone/>
            </a:pPr>
            <a:r>
              <a:rPr lang="en"/>
              <a:t>install-kubectl.ps1 -DownloadLocation C:\Users\nigel\bin</a:t>
            </a:r>
            <a:endParaRPr/>
          </a:p>
          <a:p>
            <a:pPr indent="0" lvl="0" marL="0" rtl="0" algn="l">
              <a:spcBef>
                <a:spcPts val="1200"/>
              </a:spcBef>
              <a:spcAft>
                <a:spcPts val="0"/>
              </a:spcAft>
              <a:buNone/>
            </a:pPr>
            <a:r>
              <a:rPr lang="en"/>
              <a:t>kubectl version --client -o yaml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WIndows 10: choco install kubernetes-cli</a:t>
            </a:r>
            <a:endParaRPr/>
          </a:p>
          <a:p>
            <a:pPr indent="0" lvl="0" marL="0" rtl="0" algn="l">
              <a:spcBef>
                <a:spcPts val="1200"/>
              </a:spcBef>
              <a:spcAft>
                <a:spcPts val="1200"/>
              </a:spcAft>
              <a:buNone/>
            </a:pPr>
            <a:r>
              <a:rPr lang="en"/>
              <a:t>kubectl version --client -o yaml</a:t>
            </a:r>
            <a:endParaRPr sz="1050">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104425" y="134250"/>
            <a:ext cx="8727900" cy="883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microservices are</a:t>
            </a:r>
            <a:r>
              <a:rPr lang="en"/>
              <a:t> different from monolithic applications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374151"/>
              </a:buClr>
              <a:buSzPts val="1200"/>
              <a:buChar char="●"/>
            </a:pPr>
            <a:r>
              <a:rPr lang="en"/>
              <a:t>What are microservices?</a:t>
            </a:r>
            <a:endParaRPr/>
          </a:p>
          <a:p>
            <a:pPr indent="-304800" lvl="0" marL="457200" rtl="0" algn="l">
              <a:spcBef>
                <a:spcPts val="0"/>
              </a:spcBef>
              <a:spcAft>
                <a:spcPts val="0"/>
              </a:spcAft>
              <a:buClr>
                <a:srgbClr val="374151"/>
              </a:buClr>
              <a:buSzPts val="1200"/>
              <a:buChar char="●"/>
            </a:pPr>
            <a:r>
              <a:rPr lang="en"/>
              <a:t>What is cloud-native?</a:t>
            </a:r>
            <a:endParaRPr/>
          </a:p>
          <a:p>
            <a:pPr indent="-304800" lvl="0" marL="457200" rtl="0" algn="l">
              <a:spcBef>
                <a:spcPts val="0"/>
              </a:spcBef>
              <a:spcAft>
                <a:spcPts val="0"/>
              </a:spcAft>
              <a:buClr>
                <a:srgbClr val="374151"/>
              </a:buClr>
              <a:buSzPts val="1200"/>
              <a:buChar char="●"/>
            </a:pPr>
            <a:r>
              <a:rPr lang="en"/>
              <a:t>What is an orchestrator?</a:t>
            </a:r>
            <a:endParaRPr/>
          </a:p>
          <a:p>
            <a:pPr indent="0" lvl="0" marL="0" rtl="0" algn="l">
              <a:spcBef>
                <a:spcPts val="800"/>
              </a:spcBef>
              <a:spcAft>
                <a:spcPts val="1200"/>
              </a:spcAft>
              <a:buNone/>
            </a:pPr>
            <a:r>
              <a:rPr lang="en"/>
              <a:t>Before you can understand what microservices are, you will need to look at the traditional way of building applications.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Monolithic Applications</a:t>
            </a:r>
            <a:endParaRPr/>
          </a:p>
        </p:txBody>
      </p:sp>
      <p:pic>
        <p:nvPicPr>
          <p:cNvPr id="93" name="Google Shape;93;p19"/>
          <p:cNvPicPr preferRelativeResize="0"/>
          <p:nvPr/>
        </p:nvPicPr>
        <p:blipFill>
          <a:blip r:embed="rId3">
            <a:alphaModFix/>
          </a:blip>
          <a:stretch>
            <a:fillRect/>
          </a:stretch>
        </p:blipFill>
        <p:spPr>
          <a:xfrm>
            <a:off x="913150" y="1170125"/>
            <a:ext cx="8839201" cy="34552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Microservices Applications</a:t>
            </a:r>
            <a:endParaRPr/>
          </a:p>
        </p:txBody>
      </p:sp>
      <p:pic>
        <p:nvPicPr>
          <p:cNvPr id="99" name="Google Shape;99;p20"/>
          <p:cNvPicPr preferRelativeResize="0"/>
          <p:nvPr/>
        </p:nvPicPr>
        <p:blipFill>
          <a:blip r:embed="rId3">
            <a:alphaModFix/>
          </a:blip>
          <a:stretch>
            <a:fillRect/>
          </a:stretch>
        </p:blipFill>
        <p:spPr>
          <a:xfrm>
            <a:off x="2028675" y="1099286"/>
            <a:ext cx="9144000" cy="35227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Cloud Native Applications</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A cloud-native application must :</a:t>
            </a:r>
            <a:endParaRPr/>
          </a:p>
          <a:p>
            <a:pPr indent="-304800" lvl="0" marL="457200" rtl="0" algn="l">
              <a:spcBef>
                <a:spcPts val="1200"/>
              </a:spcBef>
              <a:spcAft>
                <a:spcPts val="0"/>
              </a:spcAft>
              <a:buClr>
                <a:srgbClr val="374151"/>
              </a:buClr>
              <a:buSzPts val="1200"/>
              <a:buChar char="●"/>
            </a:pPr>
            <a:r>
              <a:rPr lang="en"/>
              <a:t>Scale on demand</a:t>
            </a:r>
            <a:endParaRPr/>
          </a:p>
          <a:p>
            <a:pPr indent="-304800" lvl="0" marL="457200" rtl="0" algn="l">
              <a:spcBef>
                <a:spcPts val="0"/>
              </a:spcBef>
              <a:spcAft>
                <a:spcPts val="0"/>
              </a:spcAft>
              <a:buClr>
                <a:srgbClr val="374151"/>
              </a:buClr>
              <a:buSzPts val="1200"/>
              <a:buChar char="●"/>
            </a:pPr>
            <a:r>
              <a:rPr lang="en"/>
              <a:t>Self-heal</a:t>
            </a:r>
            <a:endParaRPr/>
          </a:p>
          <a:p>
            <a:pPr indent="-304800" lvl="0" marL="457200" rtl="0" algn="l">
              <a:spcBef>
                <a:spcPts val="0"/>
              </a:spcBef>
              <a:spcAft>
                <a:spcPts val="0"/>
              </a:spcAft>
              <a:buClr>
                <a:srgbClr val="374151"/>
              </a:buClr>
              <a:buSzPts val="1200"/>
              <a:buChar char="●"/>
            </a:pPr>
            <a:r>
              <a:rPr lang="en"/>
              <a:t>Support zero-downtime rolling updates</a:t>
            </a:r>
            <a:endParaRPr/>
          </a:p>
          <a:p>
            <a:pPr indent="-304800" lvl="0" marL="457200" rtl="0" algn="l">
              <a:spcBef>
                <a:spcPts val="0"/>
              </a:spcBef>
              <a:spcAft>
                <a:spcPts val="0"/>
              </a:spcAft>
              <a:buClr>
                <a:srgbClr val="374151"/>
              </a:buClr>
              <a:buSzPts val="1200"/>
              <a:buChar char="●"/>
            </a:pPr>
            <a:r>
              <a:rPr lang="en"/>
              <a:t>Run anywhere that has Kubernetes</a:t>
            </a:r>
            <a:endParaRPr/>
          </a:p>
          <a:p>
            <a:pPr indent="0" lvl="0" marL="0" rtl="0" algn="l">
              <a:spcBef>
                <a:spcPts val="8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