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530" r:id="rId5"/>
    <p:sldId id="531" r:id="rId6"/>
    <p:sldId id="556" r:id="rId7"/>
    <p:sldId id="550" r:id="rId8"/>
    <p:sldId id="551" r:id="rId9"/>
    <p:sldId id="548" r:id="rId10"/>
    <p:sldId id="557" r:id="rId11"/>
    <p:sldId id="533" r:id="rId12"/>
    <p:sldId id="547" r:id="rId13"/>
    <p:sldId id="555" r:id="rId14"/>
    <p:sldId id="566" r:id="rId15"/>
    <p:sldId id="564" r:id="rId16"/>
    <p:sldId id="563" r:id="rId17"/>
    <p:sldId id="562" r:id="rId18"/>
    <p:sldId id="565" r:id="rId19"/>
    <p:sldId id="559" r:id="rId20"/>
    <p:sldId id="558" r:id="rId21"/>
    <p:sldId id="560" r:id="rId22"/>
    <p:sldId id="561" r:id="rId23"/>
    <p:sldId id="552" r:id="rId24"/>
    <p:sldId id="553" r:id="rId25"/>
    <p:sldId id="554" r:id="rId26"/>
    <p:sldId id="549" r:id="rId27"/>
    <p:sldId id="54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422"/>
  </p:normalViewPr>
  <p:slideViewPr>
    <p:cSldViewPr snapToGrid="0">
      <p:cViewPr varScale="1">
        <p:scale>
          <a:sx n="95" d="100"/>
          <a:sy n="95" d="100"/>
        </p:scale>
        <p:origin x="1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finance.yahoo.com/"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Comparing Company Stock Growth 2020-2023 and forecasting for 2024-2025</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Group Members:</a:t>
            </a:r>
          </a:p>
          <a:p>
            <a:r>
              <a:rPr lang="en-US" dirty="0"/>
              <a:t>Raymond Conley</a:t>
            </a:r>
          </a:p>
          <a:p>
            <a:r>
              <a:rPr lang="en-US" dirty="0"/>
              <a:t>Sunny </a:t>
            </a:r>
            <a:r>
              <a:rPr lang="en-US" dirty="0" err="1"/>
              <a:t>Kiluvia</a:t>
            </a:r>
            <a:endParaRPr lang="en-US" dirty="0"/>
          </a:p>
          <a:p>
            <a:r>
              <a:rPr lang="en-US" dirty="0"/>
              <a:t>Richard </a:t>
            </a:r>
            <a:r>
              <a:rPr lang="en-US" dirty="0" err="1"/>
              <a:t>Ravos</a:t>
            </a:r>
            <a:endParaRPr lang="en-US" dirty="0"/>
          </a:p>
          <a:p>
            <a:r>
              <a:rPr lang="en-US" dirty="0"/>
              <a:t>Lane Melton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Analysis and conclusion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342900" indent="-342900" algn="l">
              <a:buFont typeface="Arial" panose="020B0604020202020204" pitchFamily="34" charset="0"/>
              <a:buChar char="•"/>
            </a:pPr>
            <a:r>
              <a:rPr lang="en-US" sz="2400" b="0" dirty="0">
                <a:solidFill>
                  <a:srgbClr val="CCCCCC"/>
                </a:solidFill>
                <a:effectLst/>
                <a:latin typeface="Consolas" panose="020B0609020204030204" pitchFamily="49" charset="0"/>
              </a:rPr>
              <a:t>Analysis shows the listed companies indicated the highest closing prices during 2020-2023 time periods in the following order.</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NVDA $450 Projected - $700</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MSFT $375 Projected - $500</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META $350 Projected - $500</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TSLA $250 Projected - $350</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ANET $240 Projected - $340</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AMZN $155 Projected - $205</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GOOG $140 Projected - $190</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INTC $50  Projected - $75</a:t>
            </a:r>
          </a:p>
          <a:p>
            <a:pPr algn="r"/>
            <a:r>
              <a:rPr lang="en-US" sz="2400" dirty="0">
                <a:solidFill>
                  <a:srgbClr val="CCCCCC"/>
                </a:solidFill>
                <a:latin typeface="Consolas" panose="020B0609020204030204" pitchFamily="49" charset="0"/>
              </a:rPr>
              <a:t>*Scrubbed Data</a:t>
            </a:r>
            <a:endParaRPr lang="en-US" sz="24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822295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441159" y="72511"/>
            <a:ext cx="10844462" cy="1069848"/>
          </a:xfrm>
        </p:spPr>
        <p:txBody>
          <a:bodyPr/>
          <a:lstStyle/>
          <a:p>
            <a:r>
              <a:rPr lang="en-US" dirty="0"/>
              <a:t>All companies' Historical data</a:t>
            </a:r>
          </a:p>
        </p:txBody>
      </p:sp>
      <p:pic>
        <p:nvPicPr>
          <p:cNvPr id="9218" name="Picture 2">
            <a:extLst>
              <a:ext uri="{FF2B5EF4-FFF2-40B4-BE49-F238E27FC236}">
                <a16:creationId xmlns:a16="http://schemas.microsoft.com/office/drawing/2014/main" id="{9F87E822-9551-9F16-1AE6-4027C6873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164" y="1976438"/>
            <a:ext cx="5953125"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46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err="1"/>
              <a:t>Nvda</a:t>
            </a:r>
            <a:r>
              <a:rPr lang="en-US" dirty="0"/>
              <a:t> projection</a:t>
            </a:r>
          </a:p>
        </p:txBody>
      </p:sp>
      <p:pic>
        <p:nvPicPr>
          <p:cNvPr id="7170" name="Picture 2">
            <a:extLst>
              <a:ext uri="{FF2B5EF4-FFF2-40B4-BE49-F238E27FC236}">
                <a16:creationId xmlns:a16="http://schemas.microsoft.com/office/drawing/2014/main" id="{901A2640-DB7F-E446-A63E-55E02B5C2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2" y="1232414"/>
            <a:ext cx="9363075"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261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err="1"/>
              <a:t>Msft</a:t>
            </a:r>
            <a:r>
              <a:rPr lang="en-US" dirty="0"/>
              <a:t> projection</a:t>
            </a:r>
          </a:p>
        </p:txBody>
      </p:sp>
      <p:pic>
        <p:nvPicPr>
          <p:cNvPr id="6146" name="Picture 2">
            <a:extLst>
              <a:ext uri="{FF2B5EF4-FFF2-40B4-BE49-F238E27FC236}">
                <a16:creationId xmlns:a16="http://schemas.microsoft.com/office/drawing/2014/main" id="{052CEBCB-3CB4-65C6-9971-1085B1D68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773" y="1232414"/>
            <a:ext cx="9363075"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69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Meta projection</a:t>
            </a:r>
          </a:p>
        </p:txBody>
      </p:sp>
      <p:pic>
        <p:nvPicPr>
          <p:cNvPr id="5122" name="Picture 2">
            <a:extLst>
              <a:ext uri="{FF2B5EF4-FFF2-40B4-BE49-F238E27FC236}">
                <a16:creationId xmlns:a16="http://schemas.microsoft.com/office/drawing/2014/main" id="{281F87F7-A6A7-27CE-47A8-6ABD70B8E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807" y="1232414"/>
            <a:ext cx="9344025"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30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err="1"/>
              <a:t>Tsla</a:t>
            </a:r>
            <a:r>
              <a:rPr lang="en-US" dirty="0"/>
              <a:t> projection</a:t>
            </a:r>
          </a:p>
        </p:txBody>
      </p:sp>
      <p:pic>
        <p:nvPicPr>
          <p:cNvPr id="8194" name="Picture 2">
            <a:extLst>
              <a:ext uri="{FF2B5EF4-FFF2-40B4-BE49-F238E27FC236}">
                <a16:creationId xmlns:a16="http://schemas.microsoft.com/office/drawing/2014/main" id="{A5328B3C-3C5B-9465-2886-75F444AF2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282" y="1251464"/>
            <a:ext cx="9363075"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92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ANET PROJECTION</a:t>
            </a:r>
          </a:p>
        </p:txBody>
      </p:sp>
      <p:pic>
        <p:nvPicPr>
          <p:cNvPr id="2050" name="Picture 2">
            <a:extLst>
              <a:ext uri="{FF2B5EF4-FFF2-40B4-BE49-F238E27FC236}">
                <a16:creationId xmlns:a16="http://schemas.microsoft.com/office/drawing/2014/main" id="{A0CF28FB-F424-B893-7729-D5AA488B8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270514"/>
            <a:ext cx="9372600" cy="551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997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AMZN PROJECTION</a:t>
            </a:r>
          </a:p>
        </p:txBody>
      </p:sp>
      <p:pic>
        <p:nvPicPr>
          <p:cNvPr id="1028" name="Picture 4">
            <a:extLst>
              <a:ext uri="{FF2B5EF4-FFF2-40B4-BE49-F238E27FC236}">
                <a16:creationId xmlns:a16="http://schemas.microsoft.com/office/drawing/2014/main" id="{0A16C832-728B-16C5-FC33-9BF24BC0C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567" y="1489589"/>
            <a:ext cx="9353550"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301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err="1"/>
              <a:t>Goog</a:t>
            </a:r>
            <a:r>
              <a:rPr lang="en-US" dirty="0"/>
              <a:t> projection</a:t>
            </a:r>
          </a:p>
        </p:txBody>
      </p:sp>
      <p:pic>
        <p:nvPicPr>
          <p:cNvPr id="3076" name="Picture 4">
            <a:extLst>
              <a:ext uri="{FF2B5EF4-FFF2-40B4-BE49-F238E27FC236}">
                <a16:creationId xmlns:a16="http://schemas.microsoft.com/office/drawing/2014/main" id="{FEEB7750-0125-EFC8-8B10-9F070DBE9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282" y="1352550"/>
            <a:ext cx="9363075"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039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err="1"/>
              <a:t>Intc</a:t>
            </a:r>
            <a:r>
              <a:rPr lang="en-US" dirty="0"/>
              <a:t> projection</a:t>
            </a:r>
          </a:p>
        </p:txBody>
      </p:sp>
      <p:pic>
        <p:nvPicPr>
          <p:cNvPr id="4098" name="Picture 2">
            <a:extLst>
              <a:ext uri="{FF2B5EF4-FFF2-40B4-BE49-F238E27FC236}">
                <a16:creationId xmlns:a16="http://schemas.microsoft.com/office/drawing/2014/main" id="{FB3982B1-6295-AA71-8C8E-264378323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848" y="1241939"/>
            <a:ext cx="9372600"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95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656588" y="187452"/>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Executive Summary</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705853" y="1499937"/>
            <a:ext cx="11061031" cy="3995607"/>
          </a:xfrm>
        </p:spPr>
        <p:txBody>
          <a:bodyPr/>
          <a:lstStyle/>
          <a:p>
            <a:r>
              <a:rPr lang="en-US" sz="1800" b="0" dirty="0">
                <a:solidFill>
                  <a:srgbClr val="CCCCCC"/>
                </a:solidFill>
                <a:effectLst/>
                <a:latin typeface="Consolas" panose="020B0609020204030204" pitchFamily="49" charset="0"/>
              </a:rPr>
              <a:t>The purpose of the project was to identify eight (8) companies' stock who had an AI focus and review their performance during the 2020 - 2023 performance years influenced by the Covid pandemic.  </a:t>
            </a:r>
          </a:p>
          <a:p>
            <a:r>
              <a:rPr lang="en-US" sz="1800" b="0" dirty="0">
                <a:solidFill>
                  <a:srgbClr val="CCCCCC"/>
                </a:solidFill>
                <a:effectLst/>
                <a:latin typeface="Consolas" panose="020B0609020204030204" pitchFamily="49" charset="0"/>
              </a:rPr>
              <a:t>This information provided historical data to make a prediction using Prophet and determine year end closing prices for 2025.  </a:t>
            </a:r>
          </a:p>
          <a:p>
            <a:r>
              <a:rPr lang="en-US" sz="1800" b="0" dirty="0">
                <a:solidFill>
                  <a:srgbClr val="CCCCCC"/>
                </a:solidFill>
                <a:effectLst/>
                <a:latin typeface="Consolas" panose="020B0609020204030204" pitchFamily="49" charset="0"/>
              </a:rPr>
              <a:t>For 2024 year end closing, prices were also identified for all companies to determine an endpoint reference.  </a:t>
            </a: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5" y="72511"/>
            <a:ext cx="8776797" cy="1069848"/>
          </a:xfrm>
        </p:spPr>
        <p:txBody>
          <a:bodyPr/>
          <a:lstStyle/>
          <a:p>
            <a:r>
              <a:rPr lang="en-US" dirty="0"/>
              <a:t>Findings and implications</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The findings indicate NVDA had the highest closing prices with the largest growth in closing dollar amount for 2025.</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The findings indicate INTC had the lowest closing prices with the smallest growth in closing dollar amount for 2025.</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All companies had an Artificial Intelligence focus while still maintaining pre-AI and pre-Covid business objectives.</a:t>
            </a:r>
          </a:p>
          <a:p>
            <a:br>
              <a:rPr lang="en-US" sz="2800" b="0" dirty="0">
                <a:solidFill>
                  <a:srgbClr val="CCCCCC"/>
                </a:solidFill>
                <a:effectLst/>
                <a:latin typeface="Consolas" panose="020B0609020204030204" pitchFamily="49" charset="0"/>
              </a:rPr>
            </a:br>
            <a:endParaRPr lang="en-US" sz="28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4174470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8937218" cy="1069848"/>
          </a:xfrm>
        </p:spPr>
        <p:txBody>
          <a:bodyPr/>
          <a:lstStyle/>
          <a:p>
            <a:r>
              <a:rPr lang="en-US" dirty="0"/>
              <a:t>Software version control</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A GitHub repository was created - all group members contributed to repository.</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Each GitHub commit was annotated to ensure proper communication between group members.</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Supporting files were also uploaded and evaluated by the group.</a:t>
            </a:r>
          </a:p>
          <a:p>
            <a:endParaRPr lang="en-US" dirty="0"/>
          </a:p>
        </p:txBody>
      </p:sp>
    </p:spTree>
    <p:extLst>
      <p:ext uri="{BB962C8B-B14F-4D97-AF65-F5344CB8AC3E}">
        <p14:creationId xmlns:p14="http://schemas.microsoft.com/office/powerpoint/2010/main" val="4153323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documentation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Relevant notes have been included with all code as well as the Readme.md.</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There are no installation requirements.</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The Readme.md file contains graphical representation of the research findings.</a:t>
            </a:r>
          </a:p>
          <a:p>
            <a:endParaRPr lang="en-US" dirty="0"/>
          </a:p>
        </p:txBody>
      </p:sp>
    </p:spTree>
    <p:extLst>
      <p:ext uri="{BB962C8B-B14F-4D97-AF65-F5344CB8AC3E}">
        <p14:creationId xmlns:p14="http://schemas.microsoft.com/office/powerpoint/2010/main" val="398114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Future development</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Future development includes the identification of price range during the 2020 - 2024 timeframe and the average fluctuation of stock prices.  </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Highest percentage gains should be determined from initial 2020 price to closing of 2025.  </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Recommendations should be made to determine which stock to purchase for maximum profit in 2025.</a:t>
            </a:r>
          </a:p>
          <a:p>
            <a:pPr marL="457200" indent="-457200" algn="l">
              <a:buFont typeface="Arial" panose="020B0604020202020204" pitchFamily="34" charset="0"/>
              <a:buChar char="•"/>
            </a:pPr>
            <a:r>
              <a:rPr lang="en-US" sz="2800" dirty="0">
                <a:solidFill>
                  <a:srgbClr val="CCCCCC"/>
                </a:solidFill>
                <a:latin typeface="Consolas" panose="020B0609020204030204" pitchFamily="49" charset="0"/>
              </a:rPr>
              <a:t>For Future Analysis it should be noted NVDA does not contain the equivalent historical data as the other companies and could skew the statistical findings.</a:t>
            </a:r>
          </a:p>
          <a:p>
            <a:pPr marL="457200" indent="-457200" algn="l">
              <a:buFont typeface="Arial" panose="020B0604020202020204" pitchFamily="34" charset="0"/>
              <a:buChar char="•"/>
            </a:pPr>
            <a:endParaRPr lang="en-US" sz="28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87203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656588" y="187452"/>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Executive Summary</a:t>
            </a:r>
            <a:r>
              <a:rPr lang="en-US" sz="1800" b="1" spc="600" dirty="0">
                <a:ln w="28575">
                  <a:noFill/>
                  <a:prstDash val="solid"/>
                </a:ln>
                <a:solidFill>
                  <a:schemeClr val="bg1"/>
                </a:solidFill>
                <a:latin typeface="Tw Cen MT" panose="020B0602020104020603" pitchFamily="34" charset="77"/>
              </a:rPr>
              <a:t>(</a:t>
            </a:r>
            <a:r>
              <a:rPr lang="en-US" sz="1800" b="1" spc="600" dirty="0" err="1">
                <a:ln w="28575">
                  <a:noFill/>
                  <a:prstDash val="solid"/>
                </a:ln>
                <a:solidFill>
                  <a:schemeClr val="bg1"/>
                </a:solidFill>
                <a:latin typeface="Tw Cen MT" panose="020B0602020104020603" pitchFamily="34" charset="77"/>
              </a:rPr>
              <a:t>con’t</a:t>
            </a:r>
            <a:r>
              <a:rPr lang="en-US" sz="1800" dirty="0">
                <a:ln w="28575">
                  <a:noFill/>
                  <a:prstDash val="solid"/>
                </a:ln>
                <a:latin typeface="Tw Cen MT" panose="020B0602020104020603" pitchFamily="34" charset="77"/>
              </a:rPr>
              <a:t>)</a:t>
            </a:r>
            <a:endParaRPr lang="en-US" sz="1800"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705853" y="1499937"/>
            <a:ext cx="11061031" cy="3995607"/>
          </a:xfrm>
        </p:spPr>
        <p:txBody>
          <a:bodyPr/>
          <a:lstStyle/>
          <a:p>
            <a:r>
              <a:rPr lang="en-US" sz="1800" b="0" dirty="0">
                <a:solidFill>
                  <a:srgbClr val="CCCCCC"/>
                </a:solidFill>
                <a:effectLst/>
                <a:latin typeface="Consolas" panose="020B0609020204030204" pitchFamily="49" charset="0"/>
              </a:rPr>
              <a:t>It should be noted all companies maintained original business objectives which included a focus on non-AI factors as well as pre-pandemic product lines.  These factors may influence a higher comparative stock price for companies with broader business objectives than others.  </a:t>
            </a:r>
          </a:p>
          <a:p>
            <a:r>
              <a:rPr lang="en-US" sz="1800" b="0" dirty="0">
                <a:solidFill>
                  <a:srgbClr val="CCCCCC"/>
                </a:solidFill>
                <a:effectLst/>
                <a:latin typeface="Consolas" panose="020B0609020204030204" pitchFamily="49" charset="0"/>
              </a:rPr>
              <a:t>The </a:t>
            </a:r>
            <a:r>
              <a:rPr lang="en-US" sz="1800" dirty="0">
                <a:solidFill>
                  <a:srgbClr val="CCCCCC"/>
                </a:solidFill>
                <a:latin typeface="Consolas" panose="020B0609020204030204" pitchFamily="49" charset="0"/>
              </a:rPr>
              <a:t>research </a:t>
            </a:r>
            <a:r>
              <a:rPr lang="en-US" sz="1800" b="0" dirty="0">
                <a:solidFill>
                  <a:srgbClr val="CCCCCC"/>
                </a:solidFill>
                <a:effectLst/>
                <a:latin typeface="Consolas" panose="020B0609020204030204" pitchFamily="49" charset="0"/>
              </a:rPr>
              <a:t>concluded NVDA not only had the highest closing stock price but the highest future closing price for 2025 while INTC had the lowest closing stock price and lowest future price for 2025.</a:t>
            </a:r>
          </a:p>
        </p:txBody>
      </p:sp>
    </p:spTree>
    <p:extLst>
      <p:ext uri="{BB962C8B-B14F-4D97-AF65-F5344CB8AC3E}">
        <p14:creationId xmlns:p14="http://schemas.microsoft.com/office/powerpoint/2010/main" val="293103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8239386" cy="1069848"/>
          </a:xfrm>
        </p:spPr>
        <p:txBody>
          <a:bodyPr/>
          <a:lstStyle/>
          <a:p>
            <a:r>
              <a:rPr lang="en-US" dirty="0"/>
              <a:t>Scope/project overview</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403684"/>
            <a:ext cx="11269579" cy="5285874"/>
          </a:xfrm>
        </p:spPr>
        <p:txBody>
          <a:bodyPr/>
          <a:lstStyle/>
          <a:p>
            <a:pPr marL="285750" indent="-285750" algn="l">
              <a:buFont typeface="Arial" panose="020B0604020202020204" pitchFamily="34" charset="0"/>
              <a:buChar char="•"/>
            </a:pPr>
            <a:r>
              <a:rPr lang="en-US" sz="2000" b="0" dirty="0">
                <a:solidFill>
                  <a:srgbClr val="CCCCCC"/>
                </a:solidFill>
                <a:effectLst/>
                <a:latin typeface="Consolas" panose="020B0609020204030204" pitchFamily="49" charset="0"/>
              </a:rPr>
              <a:t>An agile project was set up using GitHub Projects to get the group started and establish a proper focus.</a:t>
            </a:r>
          </a:p>
          <a:p>
            <a:pPr marL="285750" indent="-285750" algn="l">
              <a:buFont typeface="Arial" panose="020B0604020202020204" pitchFamily="34" charset="0"/>
              <a:buChar char="•"/>
            </a:pPr>
            <a:r>
              <a:rPr lang="en-US" sz="2000" b="0" dirty="0">
                <a:solidFill>
                  <a:srgbClr val="CCCCCC"/>
                </a:solidFill>
                <a:effectLst/>
                <a:latin typeface="Consolas" panose="020B0609020204030204" pitchFamily="49" charset="0"/>
              </a:rPr>
              <a:t>The focus resulted in an analysis of the financial stock market.</a:t>
            </a:r>
          </a:p>
          <a:p>
            <a:pPr marL="285750" indent="-285750" algn="l">
              <a:buFont typeface="Arial" panose="020B0604020202020204" pitchFamily="34" charset="0"/>
              <a:buChar char="•"/>
            </a:pPr>
            <a:r>
              <a:rPr lang="en-US" sz="2000" b="0" dirty="0">
                <a:solidFill>
                  <a:srgbClr val="CCCCCC"/>
                </a:solidFill>
                <a:effectLst/>
                <a:latin typeface="Consolas" panose="020B0609020204030204" pitchFamily="49" charset="0"/>
              </a:rPr>
              <a:t>The group chose 8 companies who had an Artificial Intelligence focus during the primary Covid years 2020-2023.</a:t>
            </a:r>
          </a:p>
          <a:p>
            <a:pPr marL="285750" indent="-285750" algn="l">
              <a:buFont typeface="Arial" panose="020B0604020202020204" pitchFamily="34" charset="0"/>
              <a:buChar char="•"/>
            </a:pPr>
            <a:r>
              <a:rPr lang="en-US" sz="2000" b="0" dirty="0">
                <a:solidFill>
                  <a:srgbClr val="CCCCCC"/>
                </a:solidFill>
                <a:effectLst/>
                <a:latin typeface="Consolas" panose="020B0609020204030204" pitchFamily="49" charset="0"/>
              </a:rPr>
              <a:t>The company's stock was analyzed to see how they perform during this time and forecast using Prophet to determine performance through 2024-2025.</a:t>
            </a:r>
          </a:p>
          <a:p>
            <a:pPr marL="285750" indent="-285750" algn="l">
              <a:buFont typeface="Arial" panose="020B0604020202020204" pitchFamily="34" charset="0"/>
              <a:buChar char="•"/>
            </a:pPr>
            <a:r>
              <a:rPr lang="en-US" sz="2000" b="0" dirty="0">
                <a:solidFill>
                  <a:srgbClr val="CCCCCC"/>
                </a:solidFill>
                <a:effectLst/>
                <a:latin typeface="Consolas" panose="020B0609020204030204" pitchFamily="49" charset="0"/>
              </a:rPr>
              <a:t>Historical data was used to predict how the companies may perform in the future.</a:t>
            </a:r>
          </a:p>
          <a:p>
            <a:pPr marL="285750" indent="-285750" algn="l">
              <a:buFont typeface="Arial" panose="020B0604020202020204" pitchFamily="34" charset="0"/>
              <a:buChar char="•"/>
            </a:pPr>
            <a:r>
              <a:rPr lang="en-US" sz="2000" b="0" dirty="0">
                <a:solidFill>
                  <a:srgbClr val="CCCCCC"/>
                </a:solidFill>
                <a:effectLst/>
                <a:latin typeface="Consolas" panose="020B0609020204030204" pitchFamily="49" charset="0"/>
              </a:rPr>
              <a:t>Companies chosen were NVidia, Intel, Microsoft, Tesla, Amazon, Alphabet Inc, Arista Networks Inc, Meta</a:t>
            </a:r>
          </a:p>
          <a:p>
            <a:pPr marL="285750" indent="-285750" algn="l">
              <a:buFont typeface="Arial" panose="020B0604020202020204" pitchFamily="34" charset="0"/>
              <a:buChar char="•"/>
            </a:pPr>
            <a:r>
              <a:rPr lang="en-US" sz="2000" b="0" dirty="0">
                <a:solidFill>
                  <a:srgbClr val="CCCCCC"/>
                </a:solidFill>
                <a:effectLst/>
                <a:latin typeface="Consolas" panose="020B0609020204030204" pitchFamily="49" charset="0"/>
              </a:rPr>
              <a:t>The group met regularly during class hours as well as worked individually during off hours to ensure all milestones were met and a timeline maintained.</a:t>
            </a:r>
          </a:p>
          <a:p>
            <a:endParaRPr lang="en-US" dirty="0"/>
          </a:p>
        </p:txBody>
      </p:sp>
    </p:spTree>
    <p:extLst>
      <p:ext uri="{BB962C8B-B14F-4D97-AF65-F5344CB8AC3E}">
        <p14:creationId xmlns:p14="http://schemas.microsoft.com/office/powerpoint/2010/main" val="338098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Research Questions</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285750" indent="-285750" algn="l">
              <a:buFont typeface="Arial" panose="020B0604020202020204" pitchFamily="34" charset="0"/>
              <a:buChar char="•"/>
            </a:pPr>
            <a:r>
              <a:rPr lang="en-US" sz="2800" b="0" dirty="0">
                <a:solidFill>
                  <a:srgbClr val="CCCCCC"/>
                </a:solidFill>
                <a:effectLst/>
                <a:latin typeface="Consolas" panose="020B0609020204030204" pitchFamily="49" charset="0"/>
              </a:rPr>
              <a:t>What were the closing prices of identified company stock?</a:t>
            </a:r>
          </a:p>
          <a:p>
            <a:pPr marL="285750" indent="-285750" algn="l">
              <a:buFont typeface="Arial" panose="020B0604020202020204" pitchFamily="34" charset="0"/>
              <a:buChar char="•"/>
            </a:pPr>
            <a:r>
              <a:rPr lang="en-US" sz="2800" dirty="0">
                <a:solidFill>
                  <a:srgbClr val="CCCCCC"/>
                </a:solidFill>
                <a:latin typeface="Consolas" panose="020B0609020204030204" pitchFamily="49" charset="0"/>
              </a:rPr>
              <a:t>Using the historical data of closing prices, what are the forecasted closing prices at the end of 2025?</a:t>
            </a:r>
            <a:endParaRPr lang="en-US" sz="28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20224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approach</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The group approached its objective by obtaining a clean and functional dataset.  This was found on Yahoo Finance.  </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Data was obtained by accessing the dataset for each company with an AI focus and establishing a date and time stamp.  </a:t>
            </a:r>
          </a:p>
          <a:p>
            <a:endParaRPr lang="en-US" dirty="0"/>
          </a:p>
        </p:txBody>
      </p:sp>
    </p:spTree>
    <p:extLst>
      <p:ext uri="{BB962C8B-B14F-4D97-AF65-F5344CB8AC3E}">
        <p14:creationId xmlns:p14="http://schemas.microsoft.com/office/powerpoint/2010/main" val="126786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Approach </a:t>
            </a:r>
            <a:r>
              <a:rPr lang="en-US" sz="1800" dirty="0"/>
              <a:t>(</a:t>
            </a:r>
            <a:r>
              <a:rPr lang="en-US" sz="1800" dirty="0" err="1"/>
              <a:t>con’t</a:t>
            </a:r>
            <a:r>
              <a:rPr lang="en-US" sz="1800" dirty="0"/>
              <a:t>)</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All record sets contained identical formatting which was used to incorporate data into analysis and determine closing price.  </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Data was then plotted for visual determination.</a:t>
            </a:r>
          </a:p>
          <a:p>
            <a:endParaRPr lang="en-US" dirty="0"/>
          </a:p>
        </p:txBody>
      </p:sp>
    </p:spTree>
    <p:extLst>
      <p:ext uri="{BB962C8B-B14F-4D97-AF65-F5344CB8AC3E}">
        <p14:creationId xmlns:p14="http://schemas.microsoft.com/office/powerpoint/2010/main" val="192111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Data collection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285750" indent="-285750" algn="l">
              <a:buFont typeface="Arial" panose="020B0604020202020204" pitchFamily="34" charset="0"/>
              <a:buChar char="•"/>
            </a:pPr>
            <a:r>
              <a:rPr lang="en-US" sz="2800" b="0" dirty="0">
                <a:solidFill>
                  <a:srgbClr val="CCCCCC"/>
                </a:solidFill>
                <a:effectLst/>
                <a:latin typeface="Consolas" panose="020B0609020204030204" pitchFamily="49" charset="0"/>
              </a:rPr>
              <a:t>Data Collection was obtained from </a:t>
            </a:r>
            <a:r>
              <a:rPr lang="en-US" sz="2800" b="0" dirty="0">
                <a:solidFill>
                  <a:srgbClr val="CCCCCC"/>
                </a:solidFill>
                <a:effectLst/>
                <a:latin typeface="Consolas" panose="020B0609020204030204" pitchFamily="49" charset="0"/>
                <a:hlinkClick r:id="rId2"/>
              </a:rPr>
              <a:t>https://finance.yahoo.com</a:t>
            </a:r>
            <a:r>
              <a:rPr lang="en-US" sz="2800" b="0" dirty="0">
                <a:solidFill>
                  <a:srgbClr val="CCCCCC"/>
                </a:solidFill>
                <a:effectLst/>
                <a:latin typeface="Consolas" panose="020B0609020204030204" pitchFamily="49" charset="0"/>
              </a:rPr>
              <a:t>.</a:t>
            </a:r>
          </a:p>
          <a:p>
            <a:pPr marL="285750" indent="-285750" algn="l">
              <a:buFont typeface="Arial" panose="020B0604020202020204" pitchFamily="34" charset="0"/>
              <a:buChar char="•"/>
            </a:pPr>
            <a:r>
              <a:rPr lang="en-US" sz="2800" b="0" dirty="0">
                <a:solidFill>
                  <a:srgbClr val="CCCCCC"/>
                </a:solidFill>
                <a:effectLst/>
                <a:latin typeface="Consolas" panose="020B0609020204030204" pitchFamily="49" charset="0"/>
              </a:rPr>
              <a:t>Reference research was obtained from various web sites specifically listed in Appendices of Readme.md.</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Data Cleanup</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Cleanup was achieved by originally plotting all companies together and then plotting individually to determine if each company contained sufficient data to include in the analysis</a:t>
            </a:r>
            <a:r>
              <a:rPr lang="en-US" sz="2800" dirty="0">
                <a:solidFill>
                  <a:srgbClr val="CCCCCC"/>
                </a:solidFill>
                <a:latin typeface="Consolas" panose="020B0609020204030204" pitchFamily="49" charset="0"/>
              </a:rPr>
              <a:t>.</a:t>
            </a:r>
          </a:p>
          <a:p>
            <a:pPr marL="457200" indent="-457200" algn="l">
              <a:buFont typeface="Arial" panose="020B0604020202020204" pitchFamily="34" charset="0"/>
              <a:buChar char="•"/>
            </a:pPr>
            <a:r>
              <a:rPr lang="en-US" sz="2800" dirty="0">
                <a:solidFill>
                  <a:srgbClr val="CCCCCC"/>
                </a:solidFill>
                <a:latin typeface="Consolas" panose="020B0609020204030204" pitchFamily="49" charset="0"/>
              </a:rPr>
              <a:t>For Future Analysis it should be noted NVDA does not contain the equivalent historical data as the other companies and could skew the statistical findings.</a:t>
            </a:r>
          </a:p>
          <a:p>
            <a:pPr marL="457200" indent="-457200" algn="l">
              <a:buFont typeface="Arial" panose="020B0604020202020204" pitchFamily="34" charset="0"/>
              <a:buChar char="•"/>
            </a:pPr>
            <a:endParaRPr lang="en-US" sz="2800" b="0" dirty="0">
              <a:solidFill>
                <a:srgbClr val="CCCCCC"/>
              </a:solidFill>
              <a:effectLst/>
              <a:latin typeface="Consolas" panose="020B0609020204030204" pitchFamily="49" charset="0"/>
            </a:endParaRPr>
          </a:p>
          <a:p>
            <a:pPr marL="457200" indent="-457200" algn="l">
              <a:buFont typeface="Arial" panose="020B0604020202020204" pitchFamily="34" charset="0"/>
              <a:buChar char="•"/>
            </a:pPr>
            <a:endParaRPr lang="en-US" sz="2800" dirty="0">
              <a:solidFill>
                <a:srgbClr val="CCCCCC"/>
              </a:solidFill>
              <a:latin typeface="Consolas" panose="020B0609020204030204" pitchFamily="49" charset="0"/>
            </a:endParaRPr>
          </a:p>
          <a:p>
            <a:pPr marL="457200" indent="-457200" algn="l">
              <a:buFont typeface="Arial" panose="020B0604020202020204" pitchFamily="34" charset="0"/>
              <a:buChar char="•"/>
            </a:pPr>
            <a:endParaRPr lang="en-US" sz="2800" b="0" dirty="0">
              <a:solidFill>
                <a:srgbClr val="CCCCCC"/>
              </a:solidFill>
              <a:effectLst/>
              <a:latin typeface="Consolas" panose="020B0609020204030204" pitchFamily="49" charset="0"/>
            </a:endParaRPr>
          </a:p>
          <a:p>
            <a:pPr marL="457200" indent="-457200" algn="l">
              <a:buFont typeface="Arial" panose="020B0604020202020204" pitchFamily="34" charset="0"/>
              <a:buChar char="•"/>
            </a:pPr>
            <a:endParaRPr lang="en-US" sz="2800" dirty="0">
              <a:solidFill>
                <a:srgbClr val="CCCCCC"/>
              </a:solidFill>
              <a:latin typeface="Consolas" panose="020B0609020204030204" pitchFamily="49" charset="0"/>
            </a:endParaRPr>
          </a:p>
          <a:p>
            <a:pPr marL="457200" indent="-457200" algn="l">
              <a:buFont typeface="Arial" panose="020B0604020202020204" pitchFamily="34" charset="0"/>
              <a:buChar char="•"/>
            </a:pPr>
            <a:endParaRPr lang="en-US" sz="2800" b="0" dirty="0">
              <a:solidFill>
                <a:srgbClr val="CCCCCC"/>
              </a:solidFill>
              <a:effectLst/>
              <a:latin typeface="Consolas" panose="020B0609020204030204" pitchFamily="49" charset="0"/>
            </a:endParaRPr>
          </a:p>
          <a:p>
            <a:pPr marL="457200" indent="-457200" algn="l">
              <a:buFont typeface="Arial" panose="020B0604020202020204" pitchFamily="34" charset="0"/>
              <a:buChar char="•"/>
            </a:pPr>
            <a:endParaRPr lang="en-US" sz="2800" dirty="0">
              <a:solidFill>
                <a:srgbClr val="CCCCCC"/>
              </a:solidFill>
              <a:latin typeface="Consolas" panose="020B0609020204030204" pitchFamily="49" charset="0"/>
            </a:endParaRPr>
          </a:p>
          <a:p>
            <a:pPr algn="r"/>
            <a:endParaRPr lang="en-US" sz="28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598598603"/>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6014</TotalTime>
  <Words>843</Words>
  <Application>Microsoft Office PowerPoint</Application>
  <PresentationFormat>Widescreen</PresentationFormat>
  <Paragraphs>82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Courier New</vt:lpstr>
      <vt:lpstr>Segoe UI Light</vt:lpstr>
      <vt:lpstr>Tw Cen MT</vt:lpstr>
      <vt:lpstr>Office Theme</vt:lpstr>
      <vt:lpstr>Comparing Company Stock Growth 2020-2023 and forecasting for 2024-2025</vt:lpstr>
      <vt:lpstr>Executive Summary</vt:lpstr>
      <vt:lpstr>Executive Summary(con’t)</vt:lpstr>
      <vt:lpstr>Scope/project overview</vt:lpstr>
      <vt:lpstr>Research Questions</vt:lpstr>
      <vt:lpstr>approach</vt:lpstr>
      <vt:lpstr>Approach (con’t)</vt:lpstr>
      <vt:lpstr>Data collection</vt:lpstr>
      <vt:lpstr>Data Cleanup</vt:lpstr>
      <vt:lpstr>Analysis and conclusion</vt:lpstr>
      <vt:lpstr>All companies' Historical data</vt:lpstr>
      <vt:lpstr>Nvda projection</vt:lpstr>
      <vt:lpstr>Msft projection</vt:lpstr>
      <vt:lpstr>Meta projection</vt:lpstr>
      <vt:lpstr>Tsla projection</vt:lpstr>
      <vt:lpstr>ANET PROJECTION</vt:lpstr>
      <vt:lpstr>AMZN PROJECTION</vt:lpstr>
      <vt:lpstr>Goog projection</vt:lpstr>
      <vt:lpstr>Intc projection</vt:lpstr>
      <vt:lpstr>Findings and implications</vt:lpstr>
      <vt:lpstr>Software version control</vt:lpstr>
      <vt:lpstr>documentation</vt:lpstr>
      <vt:lpstr>Future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Company Stock Growth 2020-2023 and forecasting for 2024-2025</dc:title>
  <dc:creator>Lane Melton</dc:creator>
  <cp:lastModifiedBy>Lane Melton</cp:lastModifiedBy>
  <cp:revision>16</cp:revision>
  <dcterms:created xsi:type="dcterms:W3CDTF">2024-01-05T01:13:16Z</dcterms:created>
  <dcterms:modified xsi:type="dcterms:W3CDTF">2024-01-10T19:25:15Z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