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59" r:id="rId6"/>
    <p:sldId id="280" r:id="rId7"/>
    <p:sldId id="266" r:id="rId8"/>
    <p:sldId id="267" r:id="rId9"/>
    <p:sldId id="271" r:id="rId10"/>
    <p:sldId id="281" r:id="rId11"/>
    <p:sldId id="282" r:id="rId12"/>
    <p:sldId id="283" r:id="rId13"/>
    <p:sldId id="262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41" autoAdjust="0"/>
  </p:normalViewPr>
  <p:slideViewPr>
    <p:cSldViewPr>
      <p:cViewPr varScale="1">
        <p:scale>
          <a:sx n="61" d="100"/>
          <a:sy n="61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E91F5-04E4-47FB-8ED8-224E0488787C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3C44-5CD4-4196-8723-E5AF8C4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4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this is called analysis of controllable points. Many parts of tennis can’t be controlled (opponent hitting a winner against you, acing you, forcing you to hit an error, </a:t>
            </a:r>
            <a:r>
              <a:rPr lang="en-US" dirty="0" err="1"/>
              <a:t>etc</a:t>
            </a:r>
            <a:r>
              <a:rPr lang="en-US" dirty="0"/>
              <a:t>) But we are showing how the CONTROLLABLE points can be improved (unforced and winner)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table bigger, explain more about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color coded legend by intervals, make table bigger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4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entire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Eventually want to subset by player once sufficient data has been collected for each player.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3C44-5CD4-4196-8723-E5AF8C4EF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A6F68290-B6CB-4D22-A0BD-8EACE20A336A}" type="datetimeFigureOut">
              <a:rPr lang="en-US" smtClean="0"/>
              <a:t>3/3/2018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644C7C-8395-4423-B627-DD7DB3D0EBF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/>
          <a:stretch/>
        </p:blipFill>
        <p:spPr>
          <a:xfrm>
            <a:off x="0" y="0"/>
            <a:ext cx="9144000" cy="334375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81600"/>
            <a:ext cx="6400800" cy="838200"/>
          </a:xfrm>
        </p:spPr>
        <p:txBody>
          <a:bodyPr/>
          <a:lstStyle/>
          <a:p>
            <a:r>
              <a:rPr lang="en-US" dirty="0"/>
              <a:t>Kellie Monk and Sam Kim</a:t>
            </a:r>
          </a:p>
          <a:p>
            <a:r>
              <a:rPr lang="en-US" dirty="0"/>
              <a:t>March 3,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33800"/>
            <a:ext cx="9144000" cy="1470025"/>
          </a:xfrm>
        </p:spPr>
        <p:txBody>
          <a:bodyPr/>
          <a:lstStyle/>
          <a:p>
            <a:r>
              <a:rPr lang="en-US" dirty="0"/>
              <a:t>Analysis of controllable points:</a:t>
            </a:r>
            <a:br>
              <a:rPr lang="en-US" dirty="0"/>
            </a:br>
            <a:r>
              <a:rPr lang="en-US" dirty="0" err="1"/>
              <a:t>Byu</a:t>
            </a:r>
            <a:r>
              <a:rPr lang="en-US" dirty="0"/>
              <a:t> women’s tennis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462823"/>
            <a:ext cx="1042377" cy="10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3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C6152-E960-40AE-ADF2-968B3B3E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9144000" cy="1143000"/>
          </a:xfrm>
        </p:spPr>
        <p:txBody>
          <a:bodyPr/>
          <a:lstStyle/>
          <a:p>
            <a:r>
              <a:rPr lang="en-US" sz="4300" dirty="0"/>
              <a:t>Probability of Winner By 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0A37A-2370-40A3-A667-C04D9D50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513225"/>
            <a:ext cx="8686800" cy="3973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294EC-210D-4AF4-B105-B6AC56A6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104" y="5533485"/>
            <a:ext cx="1893324" cy="10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4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6D717-BFCB-43CA-9B9F-909DBCD6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2400"/>
            <a:ext cx="8534400" cy="914400"/>
          </a:xfrm>
        </p:spPr>
        <p:txBody>
          <a:bodyPr/>
          <a:lstStyle/>
          <a:p>
            <a:r>
              <a:rPr lang="en-US" sz="3150" dirty="0"/>
              <a:t>Probability of Unforced errors by 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B0715-5804-412C-9BD8-040F9D6F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48" y="1676400"/>
            <a:ext cx="8460504" cy="3733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5F50E-8197-41F9-B7D7-9151972D5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5558398"/>
            <a:ext cx="1817895" cy="1044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289C6-226E-4066-ADE3-73180A4B5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28" y="1511412"/>
            <a:ext cx="8686800" cy="3941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E9174-6F2F-4B8F-A9B0-8FC2F3C1D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5549676"/>
            <a:ext cx="1855575" cy="11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11135C-8B50-440B-A693-5642552C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381000"/>
            <a:ext cx="7924800" cy="884238"/>
          </a:xfrm>
        </p:spPr>
        <p:txBody>
          <a:bodyPr/>
          <a:lstStyle/>
          <a:p>
            <a:r>
              <a:rPr lang="en-US" sz="5400" dirty="0"/>
              <a:t>Shot risk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16BB0-F4FB-4C26-921D-93F486F8C0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547734"/>
            <a:ext cx="7924799" cy="4319666"/>
          </a:xfrm>
        </p:spPr>
      </p:pic>
    </p:spTree>
    <p:extLst>
      <p:ext uri="{BB962C8B-B14F-4D97-AF65-F5344CB8AC3E}">
        <p14:creationId xmlns:p14="http://schemas.microsoft.com/office/powerpoint/2010/main" val="288446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Conclusion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905000"/>
            <a:ext cx="33147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29F3D-B4FF-41FA-9372-E7CFA3E4AEB8}"/>
              </a:ext>
            </a:extLst>
          </p:cNvPr>
          <p:cNvSpPr txBox="1"/>
          <p:nvPr/>
        </p:nvSpPr>
        <p:spPr>
          <a:xfrm>
            <a:off x="685800" y="1905000"/>
            <a:ext cx="434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lowest risk, highest reward shots were the forehand overhead cross court and down the line shots.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highest risk, lowest reward shots were the slices and lobs.</a:t>
            </a:r>
          </a:p>
        </p:txBody>
      </p:sp>
    </p:spTree>
    <p:extLst>
      <p:ext uri="{BB962C8B-B14F-4D97-AF65-F5344CB8AC3E}">
        <p14:creationId xmlns:p14="http://schemas.microsoft.com/office/powerpoint/2010/main" val="194406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Improvements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304801" y="1600200"/>
            <a:ext cx="8077199" cy="1905000"/>
          </a:xfrm>
        </p:spPr>
        <p:txBody>
          <a:bodyPr>
            <a:noAutofit/>
          </a:bodyPr>
          <a:lstStyle/>
          <a:p>
            <a:r>
              <a:rPr lang="en-US" sz="2800" dirty="0"/>
              <a:t>In the future, change the way data are taken in order to generate the probability of forcing an error. </a:t>
            </a:r>
          </a:p>
          <a:p>
            <a:r>
              <a:rPr lang="en-US" sz="2800" dirty="0"/>
              <a:t>Apply this model to this season’s data.</a:t>
            </a:r>
          </a:p>
          <a:p>
            <a:r>
              <a:rPr lang="en-US" sz="2800" dirty="0"/>
              <a:t>Run the same model for each player once sufficient data has been collected.</a:t>
            </a:r>
          </a:p>
          <a:p>
            <a:r>
              <a:rPr lang="en-US" sz="2800" dirty="0"/>
              <a:t>Share these results with Coach Jones this season.</a:t>
            </a:r>
          </a:p>
        </p:txBody>
      </p:sp>
    </p:spTree>
    <p:extLst>
      <p:ext uri="{BB962C8B-B14F-4D97-AF65-F5344CB8AC3E}">
        <p14:creationId xmlns:p14="http://schemas.microsoft.com/office/powerpoint/2010/main" val="21405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Autofit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Data</a:t>
            </a:r>
          </a:p>
          <a:p>
            <a:r>
              <a:rPr lang="en-US" sz="3200" dirty="0"/>
              <a:t>Assumptions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Probability Tables</a:t>
            </a:r>
          </a:p>
          <a:p>
            <a:r>
              <a:rPr lang="en-US" sz="3200" dirty="0"/>
              <a:t>Conclusion</a:t>
            </a:r>
          </a:p>
        </p:txBody>
      </p:sp>
      <p:pic>
        <p:nvPicPr>
          <p:cNvPr id="1027" name="Picture 3" descr="C:\Users\Kel\AppData\Local\Microsoft\Windows\INetCache\IE\XX5PFVBE\tennis-silhouettes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9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08916" y="1371600"/>
            <a:ext cx="5530283" cy="4495800"/>
          </a:xfrm>
        </p:spPr>
        <p:txBody>
          <a:bodyPr>
            <a:noAutofit/>
          </a:bodyPr>
          <a:lstStyle/>
          <a:p>
            <a:r>
              <a:rPr lang="en-US" sz="2400" dirty="0"/>
              <a:t>How do variables affect the probabilities of the home player hitting an unforced error or a winner?</a:t>
            </a:r>
          </a:p>
          <a:p>
            <a:r>
              <a:rPr lang="en-US" sz="2400" u="sng" dirty="0"/>
              <a:t>Unforced Error vs Forced Error:</a:t>
            </a:r>
          </a:p>
          <a:p>
            <a:pPr lvl="1"/>
            <a:r>
              <a:rPr lang="en-US" sz="2000" dirty="0"/>
              <a:t>Who is responsible for the missed shot? Was the error </a:t>
            </a:r>
            <a:r>
              <a:rPr lang="en-US" sz="2000" b="1" dirty="0"/>
              <a:t>forced</a:t>
            </a:r>
            <a:r>
              <a:rPr lang="en-US" sz="2000" dirty="0"/>
              <a:t> by the aggressive play of the opponent or was it </a:t>
            </a:r>
            <a:r>
              <a:rPr lang="en-US" sz="2000" b="1" dirty="0"/>
              <a:t>unforced</a:t>
            </a:r>
            <a:r>
              <a:rPr lang="en-US" sz="2000" dirty="0"/>
              <a:t> ( i.e. just a mistake by the player who hit the shot)?</a:t>
            </a:r>
            <a:endParaRPr lang="en-US" sz="2400" dirty="0"/>
          </a:p>
          <a:p>
            <a:r>
              <a:rPr lang="en-US" sz="2400" u="sng" dirty="0"/>
              <a:t>Winner:</a:t>
            </a:r>
          </a:p>
          <a:p>
            <a:pPr lvl="1"/>
            <a:r>
              <a:rPr lang="en-US" sz="2000" dirty="0"/>
              <a:t>An aggressive shot that the opponent cannot contact.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0" r="27447"/>
          <a:stretch/>
        </p:blipFill>
        <p:spPr bwMode="auto">
          <a:xfrm>
            <a:off x="762000" y="1905000"/>
            <a:ext cx="254691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56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TABLE CREATION -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8153400" cy="4114800"/>
          </a:xfrm>
        </p:spPr>
        <p:txBody>
          <a:bodyPr>
            <a:normAutofit/>
          </a:bodyPr>
          <a:lstStyle/>
          <a:p>
            <a:r>
              <a:rPr lang="en-US" sz="2400" dirty="0"/>
              <a:t>Since data was taken in partnership with the men’s tennis data, we created the MySQL table with the same parameters as those that exist in the men’s tennis data.</a:t>
            </a:r>
          </a:p>
          <a:p>
            <a:r>
              <a:rPr lang="en-US" sz="2400" dirty="0"/>
              <a:t>We then used R studio to insert the data into the MySQL database tables we created.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1" b="16481"/>
          <a:stretch/>
        </p:blipFill>
        <p:spPr bwMode="auto">
          <a:xfrm>
            <a:off x="533400" y="3428999"/>
            <a:ext cx="3810000" cy="231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36544"/>
            <a:ext cx="3990069" cy="230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72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92621"/>
            <a:ext cx="8097817" cy="1143000"/>
          </a:xfrm>
        </p:spPr>
        <p:txBody>
          <a:bodyPr>
            <a:noAutofit/>
          </a:bodyPr>
          <a:lstStyle/>
          <a:p>
            <a:r>
              <a:rPr lang="en-US" sz="2800" dirty="0"/>
              <a:t>Data for the model is from the 2013 women’s tennis season, and were taken on the service and final shot.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7" y="2359572"/>
            <a:ext cx="8915665" cy="3279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7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B3D30-7E5A-492C-96CE-4963459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Shot type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7997-5306-43C8-AB97-80C4F5D25A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600200"/>
            <a:ext cx="4114800" cy="4114800"/>
          </a:xfrm>
        </p:spPr>
        <p:txBody>
          <a:bodyPr/>
          <a:lstStyle/>
          <a:p>
            <a:r>
              <a:rPr lang="en-US" sz="2800" dirty="0" err="1"/>
              <a:t>ShotTypeV</a:t>
            </a:r>
            <a:r>
              <a:rPr lang="en-US" sz="2800" dirty="0"/>
              <a:t> - Volley</a:t>
            </a:r>
          </a:p>
          <a:p>
            <a:r>
              <a:rPr lang="en-US" sz="2800" dirty="0" err="1"/>
              <a:t>ShotTypeT</a:t>
            </a:r>
            <a:r>
              <a:rPr lang="en-US" sz="2800" dirty="0"/>
              <a:t> - Top Spin</a:t>
            </a:r>
          </a:p>
          <a:p>
            <a:r>
              <a:rPr lang="en-US" sz="2800" dirty="0" err="1"/>
              <a:t>ShotTypeS</a:t>
            </a:r>
            <a:r>
              <a:rPr lang="en-US" sz="2800" dirty="0"/>
              <a:t> - Slice</a:t>
            </a:r>
          </a:p>
          <a:p>
            <a:r>
              <a:rPr lang="en-US" sz="2800" dirty="0" err="1"/>
              <a:t>ShotTypeD</a:t>
            </a:r>
            <a:r>
              <a:rPr lang="en-US" sz="2800" dirty="0"/>
              <a:t> - Drop Shot</a:t>
            </a:r>
          </a:p>
          <a:p>
            <a:r>
              <a:rPr lang="en-US" sz="2800" dirty="0" err="1"/>
              <a:t>ShotTypeO</a:t>
            </a:r>
            <a:r>
              <a:rPr lang="en-US" sz="2800" dirty="0"/>
              <a:t> - Overhead</a:t>
            </a:r>
          </a:p>
          <a:p>
            <a:r>
              <a:rPr lang="en-US" sz="2800" dirty="0" err="1"/>
              <a:t>ShotTypeL</a:t>
            </a:r>
            <a:r>
              <a:rPr lang="en-US" sz="2800" dirty="0"/>
              <a:t>  - Lob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5B7997-5306-43C8-AB97-80C4F5D25A52}"/>
              </a:ext>
            </a:extLst>
          </p:cNvPr>
          <p:cNvSpPr txBox="1">
            <a:spLocks/>
          </p:cNvSpPr>
          <p:nvPr/>
        </p:nvSpPr>
        <p:spPr>
          <a:xfrm>
            <a:off x="4572000" y="1524000"/>
            <a:ext cx="434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ForeBackF</a:t>
            </a:r>
            <a:r>
              <a:rPr lang="en-US" sz="2800" dirty="0"/>
              <a:t> - Forehand</a:t>
            </a:r>
          </a:p>
          <a:p>
            <a:r>
              <a:rPr lang="en-US" sz="2800" dirty="0" err="1"/>
              <a:t>ForeBackB</a:t>
            </a:r>
            <a:r>
              <a:rPr lang="en-US" sz="2800" dirty="0"/>
              <a:t> - Backhand</a:t>
            </a:r>
          </a:p>
          <a:p>
            <a:r>
              <a:rPr lang="en-US" sz="2800" dirty="0" err="1"/>
              <a:t>CrossLineC</a:t>
            </a:r>
            <a:r>
              <a:rPr lang="en-US" sz="2800" dirty="0"/>
              <a:t> – Cross court</a:t>
            </a:r>
          </a:p>
          <a:p>
            <a:r>
              <a:rPr lang="en-US" sz="2800" dirty="0" err="1"/>
              <a:t>CrossLineL</a:t>
            </a:r>
            <a:r>
              <a:rPr lang="en-US" sz="2800" dirty="0"/>
              <a:t> - Down the line</a:t>
            </a:r>
          </a:p>
        </p:txBody>
      </p:sp>
    </p:spTree>
    <p:extLst>
      <p:ext uri="{BB962C8B-B14F-4D97-AF65-F5344CB8AC3E}">
        <p14:creationId xmlns:p14="http://schemas.microsoft.com/office/powerpoint/2010/main" val="15452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Verifying ASSUMPTIONS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46894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logistic regression, the variable of interest must be binary. Each respective result (Unforced Error or Winner) the result of interest was coded as a 1, and all other results as 0s.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069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Results</a:t>
            </a:r>
            <a:r>
              <a:rPr lang="en-US" sz="2400" dirty="0"/>
              <a:t>(WINNERS overall)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A6E10-0677-4923-AEA1-897C5C0A7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52600"/>
            <a:ext cx="7955280" cy="39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76200"/>
            <a:ext cx="7924800" cy="1143000"/>
          </a:xfrm>
        </p:spPr>
        <p:txBody>
          <a:bodyPr/>
          <a:lstStyle/>
          <a:p>
            <a:r>
              <a:rPr lang="en-US" sz="5400" dirty="0"/>
              <a:t>Results</a:t>
            </a:r>
            <a:r>
              <a:rPr lang="en-US" sz="2400" dirty="0"/>
              <a:t>(unforced errors overall)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17445-EA29-4434-B5DE-54A4DC5D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52600"/>
            <a:ext cx="7955280" cy="39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4023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22524</TotalTime>
  <Words>464</Words>
  <Application>Microsoft Office PowerPoint</Application>
  <PresentationFormat>On-screen Show (4:3)</PresentationFormat>
  <Paragraphs>60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Narrow</vt:lpstr>
      <vt:lpstr>Calibri</vt:lpstr>
      <vt:lpstr>Horizon</vt:lpstr>
      <vt:lpstr>Analysis of controllable points: Byu women’s tennis</vt:lpstr>
      <vt:lpstr>overview</vt:lpstr>
      <vt:lpstr>introduction</vt:lpstr>
      <vt:lpstr>TABLE CREATION - MySQL</vt:lpstr>
      <vt:lpstr>data</vt:lpstr>
      <vt:lpstr>Shot type explanation</vt:lpstr>
      <vt:lpstr>Verifying ASSUMPTIONS</vt:lpstr>
      <vt:lpstr>Results(WINNERS overall)</vt:lpstr>
      <vt:lpstr>Results(unforced errors overall)</vt:lpstr>
      <vt:lpstr>Probability of Winner By Shot</vt:lpstr>
      <vt:lpstr>Probability of Unforced errors by shot</vt:lpstr>
      <vt:lpstr>Shot risk plot</vt:lpstr>
      <vt:lpstr>Conclusion</vt:lpstr>
      <vt:lpstr>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BYU Men’s tennis analysis</dc:title>
  <dc:creator>Kel</dc:creator>
  <cp:lastModifiedBy>Sam Kim</cp:lastModifiedBy>
  <cp:revision>98</cp:revision>
  <dcterms:created xsi:type="dcterms:W3CDTF">2017-11-17T18:05:06Z</dcterms:created>
  <dcterms:modified xsi:type="dcterms:W3CDTF">2018-03-03T17:07:29Z</dcterms:modified>
</cp:coreProperties>
</file>