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693B-C9B0-4EC2-881C-992A8FB3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9D418-3B3A-4CED-B12D-76196B1D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D0EDF-7593-4884-A323-09ADD943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2A4BC-050D-4E70-9ACF-C2FF7A06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85314-C06A-489B-9DEA-3996B766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7B210-150E-4566-A048-66A1ED6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8F41E1-00E9-4244-992B-DCEDC191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1412C-94F2-4321-9F5A-9FFB762A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32723-E8B8-4E12-8055-6FA7C85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9012A-8F59-4C71-A066-B18A945B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A2C7B3-F82A-4932-AB42-EFEB87FE4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D08CE0-6CF0-4F42-9EB3-62E19F4D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E03C7-9550-4CC7-84ED-A80CA292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3F851-EEFB-4C8D-9076-078DB7CF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1B2AE-F987-4410-B1A8-D01D62ED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3449-A131-4E25-8D55-74A09131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BF3A1-AC59-4F26-B5B3-1E9D5134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49F4E-BB37-4AEB-8DA0-1AF8A234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5411D-B098-4FBB-A403-E64A721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1A2DA-E0E7-4811-81FE-9B10517E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5054B-4C0A-45D9-B088-CB6C2B4A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5E5DB-6E71-4F32-9D24-579B446C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D679E-A525-425E-9797-D04AE7ED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95D77A-1BC0-4FA8-819D-1806A85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3E29C-E118-4477-BD66-461652B2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8692-CF16-47FE-AF95-E9A7C5F3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13316-933C-4DA4-8F94-C0A24583B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0CB50-C5C8-4E99-804F-C0E724A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BF2B8F-EE2E-42C3-A0FA-D757F178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8CAA04-445A-43F0-85D5-405754D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D4767-1538-4A6A-9C2B-66C00FDE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17AF9-CC9D-40F0-943B-AFF015A4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A914CE-2158-4FF8-A20A-2CFDD062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A1F7FA-DA68-4B2A-B798-91882F84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FE3C1D-46C9-4EE0-91EB-E661DFE8B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F7E262-A5B9-42FD-A3FC-66591B5E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3E4583-687F-47BF-BD33-DC888C6E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9C7E22-2EF7-4E7A-8B54-B105FE5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DAD34-B612-49EA-847F-917C0D8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BD82F-EE45-46A8-B6ED-3653690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38DBD9-3016-48C2-BA7B-972942BB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B3E011-2FBB-4FCD-A9D0-12E9BDCE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014C13-03A7-403F-8391-665501C2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5C118E-F94C-4711-94E4-AAAC71E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A9AFBA-7470-41CB-B31A-49BA7C6B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576F48-1B54-4816-9D1E-2DC04E14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5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36495-D992-457C-906C-24089248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AE049-C5AB-40EC-AB67-5987D7E5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0A4D41-3214-427C-858E-DF23EF47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866D3-9EBE-45C8-A4F8-C7A541D8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B714A7-12B3-455E-ABFF-CE411971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1ED67-7716-40E0-88C1-03530FD2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92BF-AED6-497E-AE43-00E76FB8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DFF598-5630-40B3-83C6-C870438C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F88DE3-A32F-4F36-8E44-D185FE8F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3EB6C-9F79-4D93-8694-E4EA9492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B773BC-CBDB-47E9-982A-CF571A1A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1C5E20-B788-4C34-AC70-721A2C5A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357B3-41E9-492D-B918-611021B8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12CB6-DCC3-476D-BB89-9CF56352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BD246-B57A-438A-B643-037EA5230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6969-CC1C-42AC-BB5C-7478EB7CAF9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925D7-BDFB-4E94-8732-18ACC100C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F15A7-DB08-4103-AE45-4C0B31ADF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1A20-6832-433B-89EE-0AB622EE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77856-F022-4364-8188-854A33D18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Политика информационной безопасности</a:t>
            </a:r>
            <a:r>
              <a:rPr lang="en-US" sz="6000" dirty="0"/>
              <a:t> </a:t>
            </a:r>
            <a:r>
              <a:rPr lang="ru-RU" sz="6000" dirty="0"/>
              <a:t>поликлиник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C6ECE-C495-42C0-8A66-D263D711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933" y="4079875"/>
            <a:ext cx="9144000" cy="1655762"/>
          </a:xfrm>
        </p:spPr>
        <p:txBody>
          <a:bodyPr/>
          <a:lstStyle/>
          <a:p>
            <a:r>
              <a:rPr lang="ru-RU" dirty="0"/>
              <a:t>Высоцкий Ян</a:t>
            </a:r>
          </a:p>
          <a:p>
            <a:r>
              <a:rPr lang="ru-RU" dirty="0"/>
              <a:t>ФИТ 3 - 5</a:t>
            </a:r>
          </a:p>
        </p:txBody>
      </p:sp>
    </p:spTree>
    <p:extLst>
      <p:ext uri="{BB962C8B-B14F-4D97-AF65-F5344CB8AC3E}">
        <p14:creationId xmlns:p14="http://schemas.microsoft.com/office/powerpoint/2010/main" val="3717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4CDF0-1DB9-4825-915E-FBEBB666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EA4D7-783C-4968-8A12-63A2A364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Учреждения типа поликлиника содержать большие массивы данных, в которых находится персонализированная информация пользователей, часть из которой является врачебной тайной. Разглашение информации такого типа является уголовно-наказуемым деянием. В связи с этим поликлиники должны защищать свои информационные ресурсы самыми передовыми способами.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84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6BD7C-0D75-4476-886A-EF76C8E9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B58-92DF-42B5-9188-BF85BDE7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–"/>
            </a:pPr>
            <a:r>
              <a:rPr lang="ru-RU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данные клиентов и работников организации;</a:t>
            </a:r>
            <a:endParaRPr lang="ru-RU" sz="28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100"/>
              <a:buFont typeface="Times New Roman" panose="02020603050405020304" pitchFamily="18" charset="0"/>
              <a:buChar char="–"/>
            </a:pPr>
            <a:r>
              <a:rPr lang="ru-RU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документы, описывающие внутреннее устройство поликлиники;</a:t>
            </a:r>
            <a:endParaRPr lang="ru-RU" sz="28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  <a:buFont typeface="Times New Roman" panose="02020603050405020304" pitchFamily="18" charset="0"/>
              <a:buChar char="–"/>
            </a:pPr>
            <a:r>
              <a:rPr lang="ru-RU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отчеты сотрудников о проведении различных кампаний;</a:t>
            </a:r>
          </a:p>
          <a:p>
            <a:pPr marL="34290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  <a:buFont typeface="Times New Roman" panose="02020603050405020304" pitchFamily="18" charset="0"/>
              <a:buChar char="–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коммерческая тайна самой поликлинике, данные о ее договорах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  <a:buFont typeface="Times New Roman" panose="02020603050405020304" pitchFamily="18" charset="0"/>
              <a:buChar char="–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9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58F0A-D302-40C6-BFFE-45E67C2F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поликлиники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B7BA57-B413-45C7-BA94-1680C5AD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83" y="1834092"/>
            <a:ext cx="6153433" cy="4351338"/>
          </a:xfrm>
        </p:spPr>
      </p:pic>
    </p:spTree>
    <p:extLst>
      <p:ext uri="{BB962C8B-B14F-4D97-AF65-F5344CB8AC3E}">
        <p14:creationId xmlns:p14="http://schemas.microsoft.com/office/powerpoint/2010/main" val="28857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502E0-C320-4ADC-8E29-C111C09D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68D54-0CC2-4566-A21F-C656CC50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Естественные</a:t>
            </a:r>
            <a:r>
              <a:rPr lang="ru-RU" dirty="0"/>
              <a:t> – угрозы, которые вызваны воздействием техногенных процессов, природных явлений и т.д. (без воздействия человека);</a:t>
            </a:r>
          </a:p>
          <a:p>
            <a:pPr lvl="1" fontAlgn="base"/>
            <a:r>
              <a:rPr lang="ru-RU" dirty="0"/>
              <a:t>Перебои в питание</a:t>
            </a:r>
          </a:p>
          <a:p>
            <a:pPr lvl="1" fontAlgn="base"/>
            <a:r>
              <a:rPr lang="ru-RU" dirty="0"/>
              <a:t>Чрезвычайные ситуации(пожар)</a:t>
            </a:r>
          </a:p>
          <a:p>
            <a:pPr lvl="0" fontAlgn="base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Искусственные</a:t>
            </a:r>
            <a:r>
              <a:rPr lang="ru-RU" dirty="0"/>
              <a:t> – угрозы, вызванные деятельностью человека (непреднамеренные, преднамеренные).</a:t>
            </a:r>
          </a:p>
          <a:p>
            <a:pPr lvl="1" fontAlgn="base"/>
            <a:r>
              <a:rPr lang="ru-RU" dirty="0"/>
              <a:t>Ошибки в проектировании</a:t>
            </a:r>
          </a:p>
          <a:p>
            <a:pPr lvl="1" fontAlgn="base"/>
            <a:r>
              <a:rPr lang="ru-RU" dirty="0"/>
              <a:t>Преднамеренный доступ к защищенным ресурсам</a:t>
            </a:r>
          </a:p>
          <a:p>
            <a:pPr lvl="1" fontAlgn="base"/>
            <a:r>
              <a:rPr lang="ru-RU" dirty="0"/>
              <a:t>Разглашение персонализированных данных третьим лицам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4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1DFDC-7173-4903-B6AC-1DCD67E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1C268-66B9-4F90-8377-7B60AC28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Непредвиденные ситуации</a:t>
            </a:r>
            <a:r>
              <a:rPr lang="en-US" dirty="0"/>
              <a:t>: </a:t>
            </a:r>
            <a:r>
              <a:rPr lang="ru-RU" dirty="0"/>
              <a:t>пожар</a:t>
            </a:r>
            <a:r>
              <a:rPr lang="en-US" dirty="0"/>
              <a:t>, </a:t>
            </a:r>
            <a:r>
              <a:rPr lang="ru-RU" dirty="0"/>
              <a:t>неисправность систем питания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Ошибки при проектировании программного обеспечения</a:t>
            </a:r>
            <a:r>
              <a:rPr lang="en-US" dirty="0"/>
              <a:t>;</a:t>
            </a:r>
          </a:p>
          <a:p>
            <a:r>
              <a:rPr lang="ru-RU" dirty="0"/>
              <a:t>Преднамеренные деяния направленные на получение доступа к информации без соответствующих санкций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Спланированные атаки на информационные ресурсы(</a:t>
            </a:r>
            <a:r>
              <a:rPr lang="en-US" dirty="0"/>
              <a:t>DoS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02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C9D88-6AC4-4B0B-B275-43D566A4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риска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891A56E-1D0C-4A11-8C5F-0B310F43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85038"/>
              </p:ext>
            </p:extLst>
          </p:nvPr>
        </p:nvGraphicFramePr>
        <p:xfrm>
          <a:off x="1041401" y="1778001"/>
          <a:ext cx="9804399" cy="4558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8529">
                  <a:extLst>
                    <a:ext uri="{9D8B030D-6E8A-4147-A177-3AD203B41FA5}">
                      <a16:colId xmlns:a16="http://schemas.microsoft.com/office/drawing/2014/main" val="4029902336"/>
                    </a:ext>
                  </a:extLst>
                </a:gridCol>
                <a:gridCol w="1094392">
                  <a:extLst>
                    <a:ext uri="{9D8B030D-6E8A-4147-A177-3AD203B41FA5}">
                      <a16:colId xmlns:a16="http://schemas.microsoft.com/office/drawing/2014/main" val="789290318"/>
                    </a:ext>
                  </a:extLst>
                </a:gridCol>
                <a:gridCol w="2536299">
                  <a:extLst>
                    <a:ext uri="{9D8B030D-6E8A-4147-A177-3AD203B41FA5}">
                      <a16:colId xmlns:a16="http://schemas.microsoft.com/office/drawing/2014/main" val="2120360802"/>
                    </a:ext>
                  </a:extLst>
                </a:gridCol>
                <a:gridCol w="2635179">
                  <a:extLst>
                    <a:ext uri="{9D8B030D-6E8A-4147-A177-3AD203B41FA5}">
                      <a16:colId xmlns:a16="http://schemas.microsoft.com/office/drawing/2014/main" val="4238901369"/>
                    </a:ext>
                  </a:extLst>
                </a:gridCol>
              </a:tblGrid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500"/>
                        </a:spcAft>
                        <a:tabLst>
                          <a:tab pos="826770" algn="l"/>
                        </a:tabLst>
                      </a:pPr>
                      <a:r>
                        <a:rPr lang="ru-RU" sz="1000">
                          <a:effectLst/>
                        </a:rPr>
                        <a:t>Атака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ru-RU" sz="1000">
                          <a:effectLst/>
                        </a:rPr>
                        <a:t>Ущерб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ru-RU" sz="1000">
                          <a:effectLst/>
                        </a:rPr>
                        <a:t>Вероятность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ru-RU" sz="1000">
                          <a:effectLst/>
                        </a:rPr>
                        <a:t>Риск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extLst>
                  <a:ext uri="{0D108BD9-81ED-4DB2-BD59-A6C34878D82A}">
                    <a16:rowId xmlns:a16="http://schemas.microsoft.com/office/drawing/2014/main" val="1529897903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Кражи, нападения, взлом, саботаж и проникновение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3692904266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Отказы и неисправности технических средств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4260713677"/>
                  </a:ext>
                </a:extLst>
              </a:tr>
              <a:tr h="4528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 dirty="0">
                          <a:effectLst/>
                        </a:rPr>
                        <a:t>Mailbombing</a:t>
                      </a:r>
                      <a:br>
                        <a:rPr lang="be-BY" sz="1000" dirty="0">
                          <a:effectLst/>
                        </a:rPr>
                      </a:br>
                      <a:br>
                        <a:rPr lang="be-BY" sz="1000" dirty="0">
                          <a:effectLst/>
                        </a:rPr>
                      </a:b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 dirty="0">
                          <a:effectLst/>
                        </a:rPr>
                        <a:t>0,3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4090742303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Отказ в обслуживании (Denial of Service - DoS)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1783750969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Атака типа man-in-the-middle.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0,3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2270134472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Фишинг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be-BY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3163056374"/>
                  </a:ext>
                </a:extLst>
              </a:tr>
              <a:tr h="6375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Копирование информации с жесткого диска, хранящего персональную информацию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4060173157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Атака с анализаторами протоколов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608891988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Удаленное проникновение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182561734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Порча оборудования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3640158359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Пожар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1565168694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Наводнение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1364324449"/>
                  </a:ext>
                </a:extLst>
              </a:tr>
              <a:tr h="476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Передача данных по незащищённым каналам связи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3924567452"/>
                  </a:ext>
                </a:extLst>
              </a:tr>
              <a:tr h="315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Запуск сторонних технологических программ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2807026514"/>
                  </a:ext>
                </a:extLst>
              </a:tr>
              <a:tr h="156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Итого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0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8,1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93" marR="48393" marT="0" marB="0" anchor="ctr"/>
                </a:tc>
                <a:extLst>
                  <a:ext uri="{0D108BD9-81ED-4DB2-BD59-A6C34878D82A}">
                    <a16:rowId xmlns:a16="http://schemas.microsoft.com/office/drawing/2014/main" val="919644821"/>
                  </a:ext>
                </a:extLst>
              </a:tr>
            </a:tbl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FDB34D1A-9FF4-4673-A22F-CBB19314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6" y="3205692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17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545EE-E0A0-439E-98A9-DAB862C0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методы обеспечения ИБ: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C8E38-E7A2-42DA-AD35-64FF4B7E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требований к системам защиты в процессе создания и дальнейшего развития существующих компонентов информационной системы;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решений по обеспечению конфиденциальности, доступности, целостности данных;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наблюдение за функционированием системы защиты;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мер нейтрализации моделей возможных атак;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персонала правилам безопасной обработки информации;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 за действиями персонала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принятие мер при попытках несанкционированного доступа к информационным ресурсам и компонентам системы или при нарушениях правил функционирования системы защиты;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сбор, накопление, систематизация и обработка информации по вопросам информационной безопасности.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персонализированной информации через защищенные каналы связи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99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409</Words>
  <Application>Microsoft Office PowerPoint</Application>
  <PresentationFormat>Широкоэкранный</PresentationFormat>
  <Paragraphs>100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Политика информационной безопасности поликлиник</vt:lpstr>
      <vt:lpstr>Актуальность</vt:lpstr>
      <vt:lpstr>Объекты защиты</vt:lpstr>
      <vt:lpstr>Структура поликлиники</vt:lpstr>
      <vt:lpstr>Виды угроз</vt:lpstr>
      <vt:lpstr>Источники угроз</vt:lpstr>
      <vt:lpstr>Оценка риска</vt:lpstr>
      <vt:lpstr>Основные методы обеспечения ИБ: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поликлиник</dc:title>
  <dc:creator>Ян Высоцкий</dc:creator>
  <cp:lastModifiedBy>Ян Высоцкий</cp:lastModifiedBy>
  <cp:revision>5</cp:revision>
  <dcterms:created xsi:type="dcterms:W3CDTF">2023-02-13T06:35:00Z</dcterms:created>
  <dcterms:modified xsi:type="dcterms:W3CDTF">2023-02-20T07:38:35Z</dcterms:modified>
</cp:coreProperties>
</file>