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lGgv00lCS0fh0TP3LCufMXtNQ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d3c0cd1b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6d3c0cd1bf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d4915e4a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d4915e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13"/>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3"/>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3"/>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3"/>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13"/>
          <p:cNvGrpSpPr/>
          <p:nvPr/>
        </p:nvGrpSpPr>
        <p:grpSpPr>
          <a:xfrm>
            <a:off x="5250180" y="1267730"/>
            <a:ext cx="1691640" cy="615934"/>
            <a:chOff x="5250180" y="1267730"/>
            <a:chExt cx="1691640" cy="615934"/>
          </a:xfrm>
        </p:grpSpPr>
        <p:cxnSp>
          <p:nvCxnSpPr>
            <p:cNvPr id="20" name="Google Shape;20;p13"/>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21" name="Google Shape;21;p13"/>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22" name="Google Shape;22;p13"/>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23" name="Google Shape;23;p13"/>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Arial"/>
              <a:buNone/>
              <a:defRPr b="0" sz="680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13"/>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Arial"/>
                <a:ea typeface="Arial"/>
                <a:cs typeface="Arial"/>
                <a:sym typeface="Arial"/>
              </a:defRPr>
            </a:lvl1pPr>
            <a:lvl2pPr indent="0" lvl="1" marL="0" algn="r">
              <a:spcBef>
                <a:spcPts val="0"/>
              </a:spcBef>
              <a:buNone/>
              <a:defRPr b="0" i="0" sz="800" u="none" cap="none" strike="noStrike">
                <a:solidFill>
                  <a:srgbClr val="262626"/>
                </a:solidFill>
                <a:latin typeface="Arial"/>
                <a:ea typeface="Arial"/>
                <a:cs typeface="Arial"/>
                <a:sym typeface="Arial"/>
              </a:defRPr>
            </a:lvl2pPr>
            <a:lvl3pPr indent="0" lvl="2" marL="0" algn="r">
              <a:spcBef>
                <a:spcPts val="0"/>
              </a:spcBef>
              <a:buNone/>
              <a:defRPr b="0" i="0" sz="800" u="none" cap="none" strike="noStrike">
                <a:solidFill>
                  <a:srgbClr val="262626"/>
                </a:solidFill>
                <a:latin typeface="Arial"/>
                <a:ea typeface="Arial"/>
                <a:cs typeface="Arial"/>
                <a:sym typeface="Arial"/>
              </a:defRPr>
            </a:lvl3pPr>
            <a:lvl4pPr indent="0" lvl="3" marL="0" algn="r">
              <a:spcBef>
                <a:spcPts val="0"/>
              </a:spcBef>
              <a:buNone/>
              <a:defRPr b="0" i="0" sz="800" u="none" cap="none" strike="noStrike">
                <a:solidFill>
                  <a:srgbClr val="262626"/>
                </a:solidFill>
                <a:latin typeface="Arial"/>
                <a:ea typeface="Arial"/>
                <a:cs typeface="Arial"/>
                <a:sym typeface="Arial"/>
              </a:defRPr>
            </a:lvl4pPr>
            <a:lvl5pPr indent="0" lvl="4" marL="0" algn="r">
              <a:spcBef>
                <a:spcPts val="0"/>
              </a:spcBef>
              <a:buNone/>
              <a:defRPr b="0" i="0" sz="800" u="none" cap="none" strike="noStrike">
                <a:solidFill>
                  <a:srgbClr val="262626"/>
                </a:solidFill>
                <a:latin typeface="Arial"/>
                <a:ea typeface="Arial"/>
                <a:cs typeface="Arial"/>
                <a:sym typeface="Arial"/>
              </a:defRPr>
            </a:lvl5pPr>
            <a:lvl6pPr indent="0" lvl="5" marL="0" algn="r">
              <a:spcBef>
                <a:spcPts val="0"/>
              </a:spcBef>
              <a:buNone/>
              <a:defRPr b="0" i="0" sz="800" u="none" cap="none" strike="noStrike">
                <a:solidFill>
                  <a:srgbClr val="262626"/>
                </a:solidFill>
                <a:latin typeface="Arial"/>
                <a:ea typeface="Arial"/>
                <a:cs typeface="Arial"/>
                <a:sym typeface="Arial"/>
              </a:defRPr>
            </a:lvl6pPr>
            <a:lvl7pPr indent="0" lvl="6" marL="0" algn="r">
              <a:spcBef>
                <a:spcPts val="0"/>
              </a:spcBef>
              <a:buNone/>
              <a:defRPr b="0" i="0" sz="800" u="none" cap="none" strike="noStrike">
                <a:solidFill>
                  <a:srgbClr val="262626"/>
                </a:solidFill>
                <a:latin typeface="Arial"/>
                <a:ea typeface="Arial"/>
                <a:cs typeface="Arial"/>
                <a:sym typeface="Arial"/>
              </a:defRPr>
            </a:lvl7pPr>
            <a:lvl8pPr indent="0" lvl="7" marL="0" algn="r">
              <a:spcBef>
                <a:spcPts val="0"/>
              </a:spcBef>
              <a:buNone/>
              <a:defRPr b="0" i="0" sz="800" u="none" cap="none" strike="noStrike">
                <a:solidFill>
                  <a:srgbClr val="262626"/>
                </a:solidFill>
                <a:latin typeface="Arial"/>
                <a:ea typeface="Arial"/>
                <a:cs typeface="Arial"/>
                <a:sym typeface="Arial"/>
              </a:defRPr>
            </a:lvl8pPr>
            <a:lvl9pPr indent="0" lvl="8" mar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1" name="Shape 91"/>
        <p:cNvGrpSpPr/>
        <p:nvPr/>
      </p:nvGrpSpPr>
      <p:grpSpPr>
        <a:xfrm>
          <a:off x="0" y="0"/>
          <a:ext cx="0" cy="0"/>
          <a:chOff x="0" y="0"/>
          <a:chExt cx="0" cy="0"/>
        </a:xfrm>
      </p:grpSpPr>
      <p:sp>
        <p:nvSpPr>
          <p:cNvPr id="92" name="Google Shape;92;p2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2"/>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4" name="Google Shape;94;p2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23"/>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3"/>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00" name="Google Shape;100;p2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31" name="Google Shape;31;p1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4" name="Shape 34"/>
        <p:cNvGrpSpPr/>
        <p:nvPr/>
      </p:nvGrpSpPr>
      <p:grpSpPr>
        <a:xfrm>
          <a:off x="0" y="0"/>
          <a:ext cx="0" cy="0"/>
          <a:chOff x="0" y="0"/>
          <a:chExt cx="0" cy="0"/>
        </a:xfrm>
      </p:grpSpPr>
      <p:sp>
        <p:nvSpPr>
          <p:cNvPr id="35" name="Google Shape;35;p15"/>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8" name="Shape 38"/>
        <p:cNvGrpSpPr/>
        <p:nvPr/>
      </p:nvGrpSpPr>
      <p:grpSpPr>
        <a:xfrm>
          <a:off x="0" y="0"/>
          <a:ext cx="0" cy="0"/>
          <a:chOff x="0" y="0"/>
          <a:chExt cx="0" cy="0"/>
        </a:xfrm>
      </p:grpSpPr>
      <p:sp>
        <p:nvSpPr>
          <p:cNvPr id="39" name="Google Shape;39;p1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16"/>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6"/>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6"/>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Arial"/>
              <a:buNone/>
              <a:defRPr sz="680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4" name="Google Shape;44;p16"/>
          <p:cNvGrpSpPr/>
          <p:nvPr/>
        </p:nvGrpSpPr>
        <p:grpSpPr>
          <a:xfrm>
            <a:off x="5250180" y="1267730"/>
            <a:ext cx="1691640" cy="615934"/>
            <a:chOff x="5250180" y="1267730"/>
            <a:chExt cx="1691640" cy="615934"/>
          </a:xfrm>
        </p:grpSpPr>
        <p:cxnSp>
          <p:nvCxnSpPr>
            <p:cNvPr id="45" name="Google Shape;45;p1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46" name="Google Shape;46;p1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47" name="Google Shape;47;p1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48" name="Google Shape;48;p16"/>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49" name="Google Shape;49;p16"/>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Arial"/>
                <a:ea typeface="Arial"/>
                <a:cs typeface="Arial"/>
                <a:sym typeface="Arial"/>
              </a:defRPr>
            </a:lvl1pPr>
            <a:lvl2pPr indent="0" lvl="1" marL="0" algn="r">
              <a:spcBef>
                <a:spcPts val="0"/>
              </a:spcBef>
              <a:buNone/>
              <a:defRPr b="0" i="0" sz="800" u="none" cap="none" strike="noStrike">
                <a:solidFill>
                  <a:srgbClr val="262626"/>
                </a:solidFill>
                <a:latin typeface="Arial"/>
                <a:ea typeface="Arial"/>
                <a:cs typeface="Arial"/>
                <a:sym typeface="Arial"/>
              </a:defRPr>
            </a:lvl2pPr>
            <a:lvl3pPr indent="0" lvl="2" marL="0" algn="r">
              <a:spcBef>
                <a:spcPts val="0"/>
              </a:spcBef>
              <a:buNone/>
              <a:defRPr b="0" i="0" sz="800" u="none" cap="none" strike="noStrike">
                <a:solidFill>
                  <a:srgbClr val="262626"/>
                </a:solidFill>
                <a:latin typeface="Arial"/>
                <a:ea typeface="Arial"/>
                <a:cs typeface="Arial"/>
                <a:sym typeface="Arial"/>
              </a:defRPr>
            </a:lvl3pPr>
            <a:lvl4pPr indent="0" lvl="3" marL="0" algn="r">
              <a:spcBef>
                <a:spcPts val="0"/>
              </a:spcBef>
              <a:buNone/>
              <a:defRPr b="0" i="0" sz="800" u="none" cap="none" strike="noStrike">
                <a:solidFill>
                  <a:srgbClr val="262626"/>
                </a:solidFill>
                <a:latin typeface="Arial"/>
                <a:ea typeface="Arial"/>
                <a:cs typeface="Arial"/>
                <a:sym typeface="Arial"/>
              </a:defRPr>
            </a:lvl4pPr>
            <a:lvl5pPr indent="0" lvl="4" marL="0" algn="r">
              <a:spcBef>
                <a:spcPts val="0"/>
              </a:spcBef>
              <a:buNone/>
              <a:defRPr b="0" i="0" sz="800" u="none" cap="none" strike="noStrike">
                <a:solidFill>
                  <a:srgbClr val="262626"/>
                </a:solidFill>
                <a:latin typeface="Arial"/>
                <a:ea typeface="Arial"/>
                <a:cs typeface="Arial"/>
                <a:sym typeface="Arial"/>
              </a:defRPr>
            </a:lvl5pPr>
            <a:lvl6pPr indent="0" lvl="5" marL="0" algn="r">
              <a:spcBef>
                <a:spcPts val="0"/>
              </a:spcBef>
              <a:buNone/>
              <a:defRPr b="0" i="0" sz="800" u="none" cap="none" strike="noStrike">
                <a:solidFill>
                  <a:srgbClr val="262626"/>
                </a:solidFill>
                <a:latin typeface="Arial"/>
                <a:ea typeface="Arial"/>
                <a:cs typeface="Arial"/>
                <a:sym typeface="Arial"/>
              </a:defRPr>
            </a:lvl6pPr>
            <a:lvl7pPr indent="0" lvl="6" marL="0" algn="r">
              <a:spcBef>
                <a:spcPts val="0"/>
              </a:spcBef>
              <a:buNone/>
              <a:defRPr b="0" i="0" sz="800" u="none" cap="none" strike="noStrike">
                <a:solidFill>
                  <a:srgbClr val="262626"/>
                </a:solidFill>
                <a:latin typeface="Arial"/>
                <a:ea typeface="Arial"/>
                <a:cs typeface="Arial"/>
                <a:sym typeface="Arial"/>
              </a:defRPr>
            </a:lvl7pPr>
            <a:lvl8pPr indent="0" lvl="7" marL="0" algn="r">
              <a:spcBef>
                <a:spcPts val="0"/>
              </a:spcBef>
              <a:buNone/>
              <a:defRPr b="0" i="0" sz="800" u="none" cap="none" strike="noStrike">
                <a:solidFill>
                  <a:srgbClr val="262626"/>
                </a:solidFill>
                <a:latin typeface="Arial"/>
                <a:ea typeface="Arial"/>
                <a:cs typeface="Arial"/>
                <a:sym typeface="Arial"/>
              </a:defRPr>
            </a:lvl8pPr>
            <a:lvl9pPr indent="0" lvl="8" mar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2" name="Shape 52"/>
        <p:cNvGrpSpPr/>
        <p:nvPr/>
      </p:nvGrpSpPr>
      <p:grpSpPr>
        <a:xfrm>
          <a:off x="0" y="0"/>
          <a:ext cx="0" cy="0"/>
          <a:chOff x="0" y="0"/>
          <a:chExt cx="0" cy="0"/>
        </a:xfrm>
      </p:grpSpPr>
      <p:sp>
        <p:nvSpPr>
          <p:cNvPr id="53" name="Google Shape;53;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7"/>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5" name="Google Shape;55;p17"/>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6" name="Google Shape;56;p1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9" name="Shape 59"/>
        <p:cNvGrpSpPr/>
        <p:nvPr/>
      </p:nvGrpSpPr>
      <p:grpSpPr>
        <a:xfrm>
          <a:off x="0" y="0"/>
          <a:ext cx="0" cy="0"/>
          <a:chOff x="0" y="0"/>
          <a:chExt cx="0" cy="0"/>
        </a:xfrm>
      </p:grpSpPr>
      <p:sp>
        <p:nvSpPr>
          <p:cNvPr id="60" name="Google Shape;60;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8"/>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Arial"/>
                <a:ea typeface="Arial"/>
                <a:cs typeface="Arial"/>
                <a:sym typeface="Aria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2" name="Google Shape;62;p18"/>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3" name="Google Shape;63;p18"/>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4" name="Google Shape;64;p18"/>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5" name="Google Shape;65;p1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3" name="Shape 73"/>
        <p:cNvGrpSpPr/>
        <p:nvPr/>
      </p:nvGrpSpPr>
      <p:grpSpPr>
        <a:xfrm>
          <a:off x="0" y="0"/>
          <a:ext cx="0" cy="0"/>
          <a:chOff x="0" y="0"/>
          <a:chExt cx="0" cy="0"/>
        </a:xfrm>
      </p:grpSpPr>
      <p:sp>
        <p:nvSpPr>
          <p:cNvPr id="74" name="Google Shape;74;p20"/>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0"/>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0"/>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Arial"/>
              <a:buNone/>
              <a:defRPr b="0" sz="32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0"/>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8" name="Google Shape;78;p20"/>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79" name="Google Shape;79;p20"/>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Arial"/>
                <a:ea typeface="Arial"/>
                <a:cs typeface="Arial"/>
                <a:sym typeface="Arial"/>
              </a:defRPr>
            </a:lvl1pPr>
            <a:lvl2pPr indent="0" lvl="1" marL="0" algn="r">
              <a:spcBef>
                <a:spcPts val="0"/>
              </a:spcBef>
              <a:buNone/>
              <a:defRPr b="0" i="0" sz="800" u="none" cap="none" strike="noStrike">
                <a:solidFill>
                  <a:srgbClr val="262626"/>
                </a:solidFill>
                <a:latin typeface="Arial"/>
                <a:ea typeface="Arial"/>
                <a:cs typeface="Arial"/>
                <a:sym typeface="Arial"/>
              </a:defRPr>
            </a:lvl2pPr>
            <a:lvl3pPr indent="0" lvl="2" marL="0" algn="r">
              <a:spcBef>
                <a:spcPts val="0"/>
              </a:spcBef>
              <a:buNone/>
              <a:defRPr b="0" i="0" sz="800" u="none" cap="none" strike="noStrike">
                <a:solidFill>
                  <a:srgbClr val="262626"/>
                </a:solidFill>
                <a:latin typeface="Arial"/>
                <a:ea typeface="Arial"/>
                <a:cs typeface="Arial"/>
                <a:sym typeface="Arial"/>
              </a:defRPr>
            </a:lvl3pPr>
            <a:lvl4pPr indent="0" lvl="3" marL="0" algn="r">
              <a:spcBef>
                <a:spcPts val="0"/>
              </a:spcBef>
              <a:buNone/>
              <a:defRPr b="0" i="0" sz="800" u="none" cap="none" strike="noStrike">
                <a:solidFill>
                  <a:srgbClr val="262626"/>
                </a:solidFill>
                <a:latin typeface="Arial"/>
                <a:ea typeface="Arial"/>
                <a:cs typeface="Arial"/>
                <a:sym typeface="Arial"/>
              </a:defRPr>
            </a:lvl4pPr>
            <a:lvl5pPr indent="0" lvl="4" marL="0" algn="r">
              <a:spcBef>
                <a:spcPts val="0"/>
              </a:spcBef>
              <a:buNone/>
              <a:defRPr b="0" i="0" sz="800" u="none" cap="none" strike="noStrike">
                <a:solidFill>
                  <a:srgbClr val="262626"/>
                </a:solidFill>
                <a:latin typeface="Arial"/>
                <a:ea typeface="Arial"/>
                <a:cs typeface="Arial"/>
                <a:sym typeface="Arial"/>
              </a:defRPr>
            </a:lvl5pPr>
            <a:lvl6pPr indent="0" lvl="5" marL="0" algn="r">
              <a:spcBef>
                <a:spcPts val="0"/>
              </a:spcBef>
              <a:buNone/>
              <a:defRPr b="0" i="0" sz="800" u="none" cap="none" strike="noStrike">
                <a:solidFill>
                  <a:srgbClr val="262626"/>
                </a:solidFill>
                <a:latin typeface="Arial"/>
                <a:ea typeface="Arial"/>
                <a:cs typeface="Arial"/>
                <a:sym typeface="Arial"/>
              </a:defRPr>
            </a:lvl6pPr>
            <a:lvl7pPr indent="0" lvl="6" marL="0" algn="r">
              <a:spcBef>
                <a:spcPts val="0"/>
              </a:spcBef>
              <a:buNone/>
              <a:defRPr b="0" i="0" sz="800" u="none" cap="none" strike="noStrike">
                <a:solidFill>
                  <a:srgbClr val="262626"/>
                </a:solidFill>
                <a:latin typeface="Arial"/>
                <a:ea typeface="Arial"/>
                <a:cs typeface="Arial"/>
                <a:sym typeface="Arial"/>
              </a:defRPr>
            </a:lvl7pPr>
            <a:lvl8pPr indent="0" lvl="7" marL="0" algn="r">
              <a:spcBef>
                <a:spcPts val="0"/>
              </a:spcBef>
              <a:buNone/>
              <a:defRPr b="0" i="0" sz="800" u="none" cap="none" strike="noStrike">
                <a:solidFill>
                  <a:srgbClr val="262626"/>
                </a:solidFill>
                <a:latin typeface="Arial"/>
                <a:ea typeface="Arial"/>
                <a:cs typeface="Arial"/>
                <a:sym typeface="Arial"/>
              </a:defRPr>
            </a:lvl8pPr>
            <a:lvl9pPr indent="0" lvl="8" marL="0" algn="r">
              <a:spcBef>
                <a:spcPts val="0"/>
              </a:spcBef>
              <a:buNone/>
              <a:defRPr b="0" i="0" sz="800" u="none" cap="none" strike="noStrike">
                <a:solidFill>
                  <a:srgbClr val="26262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21"/>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p:nvPr>
            <p:ph idx="2" type="pic"/>
          </p:nvPr>
        </p:nvSpPr>
        <p:spPr>
          <a:xfrm>
            <a:off x="228599" y="237744"/>
            <a:ext cx="7696201" cy="6382512"/>
          </a:xfrm>
          <a:prstGeom prst="rect">
            <a:avLst/>
          </a:prstGeom>
          <a:solidFill>
            <a:srgbClr val="DB93B2"/>
          </a:solidFill>
          <a:ln>
            <a:noFill/>
          </a:ln>
        </p:spPr>
        <p:txBody>
          <a:bodyPr anchorCtr="0" anchor="t" bIns="45700" lIns="91425" spcFirstLastPara="1" rIns="91425" wrap="square" tIns="45700">
            <a:normAutofit/>
          </a:bodyPr>
          <a:lstStyle>
            <a:lvl1pPr lvl="0" marR="0" rtl="0" algn="l">
              <a:lnSpc>
                <a:spcPct val="110000"/>
              </a:lnSpc>
              <a:spcBef>
                <a:spcPts val="900"/>
              </a:spcBef>
              <a:spcAft>
                <a:spcPts val="0"/>
              </a:spcAft>
              <a:buClr>
                <a:srgbClr val="262626"/>
              </a:buClr>
              <a:buSzPts val="3200"/>
              <a:buFont typeface="Garamond"/>
              <a:buNone/>
              <a:defRPr b="0" i="0" sz="3200" u="none" cap="none" strike="noStrike">
                <a:solidFill>
                  <a:schemeClr val="dk1"/>
                </a:solidFill>
                <a:latin typeface="Arial"/>
                <a:ea typeface="Arial"/>
                <a:cs typeface="Arial"/>
                <a:sym typeface="Arial"/>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Arial"/>
                <a:ea typeface="Arial"/>
                <a:cs typeface="Arial"/>
                <a:sym typeface="Arial"/>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Arial"/>
                <a:ea typeface="Arial"/>
                <a:cs typeface="Arial"/>
                <a:sym typeface="Arial"/>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Arial"/>
                <a:ea typeface="Arial"/>
                <a:cs typeface="Arial"/>
                <a:sym typeface="Arial"/>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Arial"/>
                <a:ea typeface="Arial"/>
                <a:cs typeface="Arial"/>
                <a:sym typeface="Arial"/>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Arial"/>
                <a:ea typeface="Arial"/>
                <a:cs typeface="Arial"/>
                <a:sym typeface="Arial"/>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Arial"/>
                <a:ea typeface="Arial"/>
                <a:cs typeface="Arial"/>
                <a:sym typeface="Arial"/>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Arial"/>
                <a:ea typeface="Arial"/>
                <a:cs typeface="Arial"/>
                <a:sym typeface="Arial"/>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Arial"/>
                <a:ea typeface="Arial"/>
                <a:cs typeface="Arial"/>
                <a:sym typeface="Arial"/>
              </a:defRPr>
            </a:lvl9pPr>
          </a:lstStyle>
          <a:p/>
        </p:txBody>
      </p:sp>
      <p:sp>
        <p:nvSpPr>
          <p:cNvPr id="85" name="Google Shape;85;p21"/>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21"/>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Arial"/>
              <a:buNone/>
              <a:defRPr b="0"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1"/>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12"/>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2"/>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Arial"/>
              <a:buNone/>
              <a:defRPr b="1" i="0" sz="40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2"/>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Garamond"/>
              <a:buChar char="◦"/>
              <a:defRPr b="0" i="0" sz="1500" u="none" cap="none" strike="noStrike">
                <a:solidFill>
                  <a:schemeClr val="dk1"/>
                </a:solidFill>
                <a:latin typeface="Arial"/>
                <a:ea typeface="Arial"/>
                <a:cs typeface="Arial"/>
                <a:sym typeface="Arial"/>
              </a:defRPr>
            </a:lvl1pPr>
            <a:lvl2pPr indent="-311150" lvl="1" marL="9144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Arial"/>
                <a:ea typeface="Arial"/>
                <a:cs typeface="Arial"/>
                <a:sym typeface="Arial"/>
              </a:defRPr>
            </a:lvl2pPr>
            <a:lvl3pPr indent="-298450" lvl="2" marL="1371600" marR="0" rtl="0" algn="l">
              <a:lnSpc>
                <a:spcPct val="100000"/>
              </a:lnSpc>
              <a:spcBef>
                <a:spcPts val="500"/>
              </a:spcBef>
              <a:spcAft>
                <a:spcPts val="0"/>
              </a:spcAft>
              <a:buClr>
                <a:srgbClr val="262626"/>
              </a:buClr>
              <a:buSzPts val="1100"/>
              <a:buFont typeface="Garamond"/>
              <a:buChar char="◦"/>
              <a:defRPr b="0" i="0" sz="1100" u="none" cap="none" strike="noStrike">
                <a:solidFill>
                  <a:schemeClr val="dk1"/>
                </a:solidFill>
                <a:latin typeface="Arial"/>
                <a:ea typeface="Arial"/>
                <a:cs typeface="Arial"/>
                <a:sym typeface="Arial"/>
              </a:defRPr>
            </a:lvl3pPr>
            <a:lvl4pPr indent="-298450" lvl="3" marL="1828800" marR="0" rtl="0" algn="l">
              <a:lnSpc>
                <a:spcPct val="100000"/>
              </a:lnSpc>
              <a:spcBef>
                <a:spcPts val="500"/>
              </a:spcBef>
              <a:spcAft>
                <a:spcPts val="0"/>
              </a:spcAft>
              <a:buClr>
                <a:srgbClr val="262626"/>
              </a:buClr>
              <a:buSzPts val="1100"/>
              <a:buFont typeface="Garamond"/>
              <a:buChar char="◦"/>
              <a:defRPr b="0" i="0" sz="1100" u="none" cap="none" strike="noStrike">
                <a:solidFill>
                  <a:schemeClr val="dk1"/>
                </a:solidFill>
                <a:latin typeface="Arial"/>
                <a:ea typeface="Arial"/>
                <a:cs typeface="Arial"/>
                <a:sym typeface="Arial"/>
              </a:defRPr>
            </a:lvl4pPr>
            <a:lvl5pPr indent="-298450" lvl="4" marL="2286000" marR="0" rtl="0" algn="l">
              <a:lnSpc>
                <a:spcPct val="100000"/>
              </a:lnSpc>
              <a:spcBef>
                <a:spcPts val="500"/>
              </a:spcBef>
              <a:spcAft>
                <a:spcPts val="0"/>
              </a:spcAft>
              <a:buClr>
                <a:srgbClr val="262626"/>
              </a:buClr>
              <a:buSzPts val="1100"/>
              <a:buFont typeface="Garamond"/>
              <a:buChar char="◦"/>
              <a:defRPr b="0" i="0" sz="1100" u="none" cap="none" strike="noStrike">
                <a:solidFill>
                  <a:schemeClr val="dk1"/>
                </a:solidFill>
                <a:latin typeface="Arial"/>
                <a:ea typeface="Arial"/>
                <a:cs typeface="Arial"/>
                <a:sym typeface="Arial"/>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Arial"/>
                <a:ea typeface="Arial"/>
                <a:cs typeface="Arial"/>
                <a:sym typeface="Arial"/>
              </a:defRPr>
            </a:lvl9pPr>
          </a:lstStyle>
          <a:p/>
        </p:txBody>
      </p:sp>
      <p:sp>
        <p:nvSpPr>
          <p:cNvPr id="11" name="Google Shape;11;p1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26262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Arial"/>
                <a:ea typeface="Arial"/>
                <a:cs typeface="Arial"/>
                <a:sym typeface="Arial"/>
              </a:defRPr>
            </a:lvl1pPr>
            <a:lvl2pPr indent="0" lvl="1" marL="0" marR="0" rtl="0" algn="r">
              <a:spcBef>
                <a:spcPts val="0"/>
              </a:spcBef>
              <a:buNone/>
              <a:defRPr b="0" i="0" sz="800" u="none" cap="none" strike="noStrike">
                <a:solidFill>
                  <a:srgbClr val="3F3F3F"/>
                </a:solidFill>
                <a:latin typeface="Arial"/>
                <a:ea typeface="Arial"/>
                <a:cs typeface="Arial"/>
                <a:sym typeface="Arial"/>
              </a:defRPr>
            </a:lvl2pPr>
            <a:lvl3pPr indent="0" lvl="2" marL="0" marR="0" rtl="0" algn="r">
              <a:spcBef>
                <a:spcPts val="0"/>
              </a:spcBef>
              <a:buNone/>
              <a:defRPr b="0" i="0" sz="800" u="none" cap="none" strike="noStrike">
                <a:solidFill>
                  <a:srgbClr val="3F3F3F"/>
                </a:solidFill>
                <a:latin typeface="Arial"/>
                <a:ea typeface="Arial"/>
                <a:cs typeface="Arial"/>
                <a:sym typeface="Arial"/>
              </a:defRPr>
            </a:lvl3pPr>
            <a:lvl4pPr indent="0" lvl="3" marL="0" marR="0" rtl="0" algn="r">
              <a:spcBef>
                <a:spcPts val="0"/>
              </a:spcBef>
              <a:buNone/>
              <a:defRPr b="0" i="0" sz="800" u="none" cap="none" strike="noStrike">
                <a:solidFill>
                  <a:srgbClr val="3F3F3F"/>
                </a:solidFill>
                <a:latin typeface="Arial"/>
                <a:ea typeface="Arial"/>
                <a:cs typeface="Arial"/>
                <a:sym typeface="Arial"/>
              </a:defRPr>
            </a:lvl4pPr>
            <a:lvl5pPr indent="0" lvl="4" marL="0" marR="0" rtl="0" algn="r">
              <a:spcBef>
                <a:spcPts val="0"/>
              </a:spcBef>
              <a:buNone/>
              <a:defRPr b="0" i="0" sz="800" u="none" cap="none" strike="noStrike">
                <a:solidFill>
                  <a:srgbClr val="3F3F3F"/>
                </a:solidFill>
                <a:latin typeface="Arial"/>
                <a:ea typeface="Arial"/>
                <a:cs typeface="Arial"/>
                <a:sym typeface="Arial"/>
              </a:defRPr>
            </a:lvl5pPr>
            <a:lvl6pPr indent="0" lvl="5" marL="0" marR="0" rtl="0" algn="r">
              <a:spcBef>
                <a:spcPts val="0"/>
              </a:spcBef>
              <a:buNone/>
              <a:defRPr b="0" i="0" sz="800" u="none" cap="none" strike="noStrike">
                <a:solidFill>
                  <a:srgbClr val="3F3F3F"/>
                </a:solidFill>
                <a:latin typeface="Arial"/>
                <a:ea typeface="Arial"/>
                <a:cs typeface="Arial"/>
                <a:sym typeface="Arial"/>
              </a:defRPr>
            </a:lvl6pPr>
            <a:lvl7pPr indent="0" lvl="6" marL="0" marR="0" rtl="0" algn="r">
              <a:spcBef>
                <a:spcPts val="0"/>
              </a:spcBef>
              <a:buNone/>
              <a:defRPr b="0" i="0" sz="800" u="none" cap="none" strike="noStrike">
                <a:solidFill>
                  <a:srgbClr val="3F3F3F"/>
                </a:solidFill>
                <a:latin typeface="Arial"/>
                <a:ea typeface="Arial"/>
                <a:cs typeface="Arial"/>
                <a:sym typeface="Arial"/>
              </a:defRPr>
            </a:lvl7pPr>
            <a:lvl8pPr indent="0" lvl="7" marL="0" marR="0" rtl="0" algn="r">
              <a:spcBef>
                <a:spcPts val="0"/>
              </a:spcBef>
              <a:buNone/>
              <a:defRPr b="0" i="0" sz="800" u="none" cap="none" strike="noStrike">
                <a:solidFill>
                  <a:srgbClr val="3F3F3F"/>
                </a:solidFill>
                <a:latin typeface="Arial"/>
                <a:ea typeface="Arial"/>
                <a:cs typeface="Arial"/>
                <a:sym typeface="Arial"/>
              </a:defRPr>
            </a:lvl8pPr>
            <a:lvl9pPr indent="0" lvl="8" marL="0" marR="0" rtl="0" algn="r">
              <a:spcBef>
                <a:spcPts val="0"/>
              </a:spcBef>
              <a:buNone/>
              <a:defRPr b="0" i="0" sz="8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macrotrends.net/2324/sp-500-historical-chart-data"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skinnms/DBC_project_1/tree/master/Scrip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skinnms/DBC_project_1/blob/master/Scripts/Project%201%20Data%20Viz.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pic>
        <p:nvPicPr>
          <p:cNvPr id="107" name="Google Shape;107;p1"/>
          <p:cNvPicPr preferRelativeResize="0"/>
          <p:nvPr/>
        </p:nvPicPr>
        <p:blipFill rotWithShape="1">
          <a:blip r:embed="rId3">
            <a:alphaModFix/>
          </a:blip>
          <a:srcRect b="2473" l="0" r="0" t="14500"/>
          <a:stretch/>
        </p:blipFill>
        <p:spPr>
          <a:xfrm>
            <a:off x="20" y="10"/>
            <a:ext cx="12191979" cy="6857990"/>
          </a:xfrm>
          <a:prstGeom prst="rect">
            <a:avLst/>
          </a:prstGeom>
          <a:noFill/>
          <a:ln>
            <a:noFill/>
          </a:ln>
        </p:spPr>
      </p:pic>
      <p:sp>
        <p:nvSpPr>
          <p:cNvPr id="108" name="Google Shape;108;p1"/>
          <p:cNvSpPr/>
          <p:nvPr/>
        </p:nvSpPr>
        <p:spPr>
          <a:xfrm>
            <a:off x="937329" y="1808532"/>
            <a:ext cx="5452527" cy="3240936"/>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
          <p:cNvSpPr/>
          <p:nvPr/>
        </p:nvSpPr>
        <p:spPr>
          <a:xfrm>
            <a:off x="1103272" y="1975104"/>
            <a:ext cx="5120640" cy="2907792"/>
          </a:xfrm>
          <a:prstGeom prst="rect">
            <a:avLst/>
          </a:prstGeom>
          <a:noFill/>
          <a:ln cap="sq"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
          <p:cNvSpPr txBox="1"/>
          <p:nvPr>
            <p:ph type="ctrTitle"/>
          </p:nvPr>
        </p:nvSpPr>
        <p:spPr>
          <a:xfrm>
            <a:off x="1276055" y="2350017"/>
            <a:ext cx="4775075" cy="1630906"/>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rgbClr val="262626"/>
              </a:buClr>
              <a:buSzPts val="3959"/>
              <a:buFont typeface="Arial"/>
              <a:buNone/>
            </a:pPr>
            <a:r>
              <a:rPr b="1" lang="en-US" sz="3959">
                <a:latin typeface="Arial"/>
                <a:ea typeface="Arial"/>
                <a:cs typeface="Arial"/>
                <a:sym typeface="Arial"/>
              </a:rPr>
              <a:t>Stock Market Crash Analysis</a:t>
            </a:r>
            <a:br>
              <a:rPr lang="en-US" sz="3959"/>
            </a:br>
            <a:endParaRPr sz="3959">
              <a:solidFill>
                <a:schemeClr val="dk1"/>
              </a:solidFill>
            </a:endParaRPr>
          </a:p>
        </p:txBody>
      </p:sp>
      <p:sp>
        <p:nvSpPr>
          <p:cNvPr id="111" name="Google Shape;111;p1"/>
          <p:cNvSpPr txBox="1"/>
          <p:nvPr>
            <p:ph idx="1" type="subTitle"/>
          </p:nvPr>
        </p:nvSpPr>
        <p:spPr>
          <a:xfrm>
            <a:off x="1276055" y="3990546"/>
            <a:ext cx="4775075" cy="55965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665"/>
              <a:buNone/>
            </a:pPr>
            <a:r>
              <a:rPr b="1" lang="en-US" sz="1665"/>
              <a:t>Hayden Buss, Matthew Skinner, Andrew McKinney, Joe Hnat</a:t>
            </a:r>
            <a:endParaRPr b="1" sz="1665"/>
          </a:p>
          <a:p>
            <a:pPr indent="0" lvl="0" marL="0" rtl="0" algn="ctr">
              <a:lnSpc>
                <a:spcPct val="90000"/>
              </a:lnSpc>
              <a:spcBef>
                <a:spcPts val="0"/>
              </a:spcBef>
              <a:spcAft>
                <a:spcPts val="0"/>
              </a:spcAft>
              <a:buSzPts val="1665"/>
              <a:buNone/>
            </a:pPr>
            <a:r>
              <a:t/>
            </a:r>
            <a:endParaRPr sz="166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Arial"/>
              <a:buNone/>
            </a:pPr>
            <a:r>
              <a:rPr lang="en-US">
                <a:latin typeface="Arial"/>
                <a:ea typeface="Arial"/>
                <a:cs typeface="Arial"/>
                <a:sym typeface="Arial"/>
              </a:rPr>
              <a:t>Post Mortem</a:t>
            </a:r>
            <a:endParaRPr/>
          </a:p>
        </p:txBody>
      </p:sp>
      <p:sp>
        <p:nvSpPr>
          <p:cNvPr id="178" name="Google Shape;178;p10"/>
          <p:cNvSpPr txBox="1"/>
          <p:nvPr>
            <p:ph idx="1" type="body"/>
          </p:nvPr>
        </p:nvSpPr>
        <p:spPr>
          <a:xfrm>
            <a:off x="1066800" y="1589945"/>
            <a:ext cx="10058400" cy="38496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None/>
            </a:pPr>
            <a:r>
              <a:rPr lang="en-US" sz="1400">
                <a:solidFill>
                  <a:srgbClr val="FF0000"/>
                </a:solidFill>
              </a:rPr>
              <a:t>Discuss any difficulties that arose, and how you dealt with them</a:t>
            </a:r>
            <a:endParaRPr sz="1400"/>
          </a:p>
          <a:p>
            <a:pPr indent="-317500" lvl="0" marL="457200" rtl="0" algn="l">
              <a:lnSpc>
                <a:spcPct val="115000"/>
              </a:lnSpc>
              <a:spcBef>
                <a:spcPts val="900"/>
              </a:spcBef>
              <a:spcAft>
                <a:spcPts val="0"/>
              </a:spcAft>
              <a:buSzPts val="1400"/>
              <a:buChar char="◦"/>
            </a:pPr>
            <a:r>
              <a:rPr lang="en-US" sz="1400"/>
              <a:t>Limited number of free stock data</a:t>
            </a:r>
            <a:endParaRPr sz="1400"/>
          </a:p>
          <a:p>
            <a:pPr indent="-317500" lvl="0" marL="457200" rtl="0" algn="l">
              <a:lnSpc>
                <a:spcPct val="115000"/>
              </a:lnSpc>
              <a:spcBef>
                <a:spcPts val="0"/>
              </a:spcBef>
              <a:spcAft>
                <a:spcPts val="0"/>
              </a:spcAft>
              <a:buSzPts val="1400"/>
              <a:buChar char="◦"/>
            </a:pPr>
            <a:r>
              <a:rPr lang="en-US" sz="1400"/>
              <a:t>The size of the stock data to use while consciously keeping API key calls under the minimum</a:t>
            </a:r>
            <a:endParaRPr sz="1400"/>
          </a:p>
          <a:p>
            <a:pPr indent="-317500" lvl="0" marL="457200" rtl="0" algn="l">
              <a:lnSpc>
                <a:spcPct val="115000"/>
              </a:lnSpc>
              <a:spcBef>
                <a:spcPts val="0"/>
              </a:spcBef>
              <a:spcAft>
                <a:spcPts val="0"/>
              </a:spcAft>
              <a:buSzPts val="1400"/>
              <a:buChar char="◦"/>
            </a:pPr>
            <a:r>
              <a:rPr lang="en-US" sz="1400"/>
              <a:t>What </a:t>
            </a:r>
            <a:r>
              <a:rPr lang="en-US" sz="1400"/>
              <a:t>stocks</a:t>
            </a:r>
            <a:r>
              <a:rPr lang="en-US" sz="1400"/>
              <a:t> had enough data for the time period we were pulling for</a:t>
            </a:r>
            <a:endParaRPr sz="1400"/>
          </a:p>
          <a:p>
            <a:pPr indent="-317500" lvl="0" marL="457200" rtl="0" algn="l">
              <a:lnSpc>
                <a:spcPct val="115000"/>
              </a:lnSpc>
              <a:spcBef>
                <a:spcPts val="0"/>
              </a:spcBef>
              <a:spcAft>
                <a:spcPts val="0"/>
              </a:spcAft>
              <a:buSzPts val="1400"/>
              <a:buChar char="◦"/>
            </a:pPr>
            <a:r>
              <a:rPr lang="en-US" sz="1400"/>
              <a:t>Incomplete tickers and having to find and replace them</a:t>
            </a:r>
            <a:endParaRPr sz="1400"/>
          </a:p>
          <a:p>
            <a:pPr indent="-317500" lvl="0" marL="457200" rtl="0" algn="l">
              <a:lnSpc>
                <a:spcPct val="115000"/>
              </a:lnSpc>
              <a:spcBef>
                <a:spcPts val="0"/>
              </a:spcBef>
              <a:spcAft>
                <a:spcPts val="0"/>
              </a:spcAft>
              <a:buSzPts val="1400"/>
              <a:buChar char="◦"/>
            </a:pPr>
            <a:r>
              <a:rPr lang="en-US" sz="1400"/>
              <a:t>Finding what industry and putting it back into the frame to have better groups for graphs</a:t>
            </a:r>
            <a:endParaRPr sz="1400"/>
          </a:p>
          <a:p>
            <a:pPr indent="-317500" lvl="0" marL="457200" rtl="0" algn="l">
              <a:lnSpc>
                <a:spcPct val="115000"/>
              </a:lnSpc>
              <a:spcBef>
                <a:spcPts val="0"/>
              </a:spcBef>
              <a:spcAft>
                <a:spcPts val="0"/>
              </a:spcAft>
              <a:buSzPts val="1400"/>
              <a:buChar char="◦"/>
            </a:pPr>
            <a:r>
              <a:rPr lang="en-US" sz="1400"/>
              <a:t>Stock data is broad and knowing exactly where to focus n to get a decent representation of crashes (deciding on just the S&amp;P500)</a:t>
            </a:r>
            <a:endParaRPr sz="1400"/>
          </a:p>
          <a:p>
            <a:pPr indent="0" lvl="0" marL="0" rtl="0" algn="l">
              <a:lnSpc>
                <a:spcPct val="110000"/>
              </a:lnSpc>
              <a:spcBef>
                <a:spcPts val="900"/>
              </a:spcBef>
              <a:spcAft>
                <a:spcPts val="0"/>
              </a:spcAft>
              <a:buNone/>
            </a:pPr>
            <a:r>
              <a:rPr lang="en-US" sz="1400">
                <a:solidFill>
                  <a:srgbClr val="FF0000"/>
                </a:solidFill>
              </a:rPr>
              <a:t>Discuss any additional questions that came up, but which you didn't have time to answer: What would you research next, if you had two more weeks?</a:t>
            </a:r>
            <a:endParaRPr sz="1400"/>
          </a:p>
          <a:p>
            <a:pPr indent="-317500" lvl="0" marL="457200" rtl="0" algn="l">
              <a:lnSpc>
                <a:spcPct val="110000"/>
              </a:lnSpc>
              <a:spcBef>
                <a:spcPts val="900"/>
              </a:spcBef>
              <a:spcAft>
                <a:spcPts val="0"/>
              </a:spcAft>
              <a:buSzPts val="1400"/>
              <a:buChar char="◦"/>
            </a:pPr>
            <a:r>
              <a:rPr lang="en-US" sz="1400"/>
              <a:t>The variability of each industry based on the stocks that made them up</a:t>
            </a:r>
            <a:endParaRPr sz="1400"/>
          </a:p>
          <a:p>
            <a:pPr indent="-317500" lvl="0" marL="457200" rtl="0" algn="l">
              <a:lnSpc>
                <a:spcPct val="110000"/>
              </a:lnSpc>
              <a:spcBef>
                <a:spcPts val="0"/>
              </a:spcBef>
              <a:spcAft>
                <a:spcPts val="0"/>
              </a:spcAft>
              <a:buSzPts val="1400"/>
              <a:buChar char="◦"/>
            </a:pPr>
            <a:r>
              <a:rPr lang="en-US" sz="1400"/>
              <a:t>MEasuring which stocks bounced back the highest in the recovery periods vs. those that never recovered</a:t>
            </a:r>
            <a:endParaRPr sz="1400"/>
          </a:p>
          <a:p>
            <a:pPr indent="-317500" lvl="0" marL="457200" rtl="0" algn="l">
              <a:lnSpc>
                <a:spcPct val="110000"/>
              </a:lnSpc>
              <a:spcBef>
                <a:spcPts val="0"/>
              </a:spcBef>
              <a:spcAft>
                <a:spcPts val="0"/>
              </a:spcAft>
              <a:buSzPts val="1400"/>
              <a:buChar char="◦"/>
            </a:pPr>
            <a:r>
              <a:rPr lang="en-US" sz="1400"/>
              <a:t>Seeing what policies were used to combat the crash</a:t>
            </a:r>
            <a:endParaRPr sz="1400"/>
          </a:p>
          <a:p>
            <a:pPr indent="-317500" lvl="0" marL="457200" rtl="0" algn="l">
              <a:lnSpc>
                <a:spcPct val="110000"/>
              </a:lnSpc>
              <a:spcBef>
                <a:spcPts val="0"/>
              </a:spcBef>
              <a:spcAft>
                <a:spcPts val="0"/>
              </a:spcAft>
              <a:buSzPts val="1400"/>
              <a:buChar char="◦"/>
            </a:pPr>
            <a:r>
              <a:rPr lang="en-US" sz="1400"/>
              <a:t>See which industries decided to put in more precautions to better prepare for another</a:t>
            </a:r>
            <a:endParaRPr sz="1400"/>
          </a:p>
          <a:p>
            <a:pPr indent="-317500" lvl="0" marL="457200" rtl="0" algn="l">
              <a:lnSpc>
                <a:spcPct val="110000"/>
              </a:lnSpc>
              <a:spcBef>
                <a:spcPts val="0"/>
              </a:spcBef>
              <a:spcAft>
                <a:spcPts val="0"/>
              </a:spcAft>
              <a:buSzPts val="1400"/>
              <a:buChar char="◦"/>
            </a:pPr>
            <a:r>
              <a:rPr lang="en-US" sz="1400"/>
              <a:t>Expanding the history and length of the research to see DOW, NASDAQ, S&amp;P, Foreign stocks to see any global effects nd/or how to the U.S. crashes affected the global markets</a:t>
            </a:r>
            <a:endParaRPr sz="1400"/>
          </a:p>
        </p:txBody>
      </p:sp>
      <p:pic>
        <p:nvPicPr>
          <p:cNvPr id="179" name="Google Shape;179;p10"/>
          <p:cNvPicPr preferRelativeResize="0"/>
          <p:nvPr/>
        </p:nvPicPr>
        <p:blipFill>
          <a:blip r:embed="rId3">
            <a:alphaModFix/>
          </a:blip>
          <a:stretch>
            <a:fillRect/>
          </a:stretch>
        </p:blipFill>
        <p:spPr>
          <a:xfrm>
            <a:off x="9700100" y="791888"/>
            <a:ext cx="1489275" cy="107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1"/>
          <p:cNvSpPr txBox="1"/>
          <p:nvPr/>
        </p:nvSpPr>
        <p:spPr>
          <a:xfrm>
            <a:off x="3424990" y="2875002"/>
            <a:ext cx="5342021"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600" u="none" cap="none" strike="noStrike">
                <a:solidFill>
                  <a:schemeClr val="dk1"/>
                </a:solidFill>
                <a:latin typeface="Arial"/>
                <a:ea typeface="Arial"/>
                <a:cs typeface="Arial"/>
                <a:sym typeface="Arial"/>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Arial"/>
              <a:buNone/>
            </a:pPr>
            <a:r>
              <a:rPr lang="en-US"/>
              <a:t> </a:t>
            </a:r>
            <a:r>
              <a:rPr lang="en-US">
                <a:latin typeface="Arial"/>
                <a:ea typeface="Arial"/>
                <a:cs typeface="Arial"/>
                <a:sym typeface="Arial"/>
              </a:rPr>
              <a:t>Motivation and Summary</a:t>
            </a:r>
            <a:endParaRPr/>
          </a:p>
        </p:txBody>
      </p:sp>
      <p:sp>
        <p:nvSpPr>
          <p:cNvPr id="117" name="Google Shape;117;p2"/>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201930" lvl="0" marL="182880" rtl="0" algn="l">
              <a:lnSpc>
                <a:spcPct val="110000"/>
              </a:lnSpc>
              <a:spcBef>
                <a:spcPts val="0"/>
              </a:spcBef>
              <a:spcAft>
                <a:spcPts val="0"/>
              </a:spcAft>
              <a:buSzPts val="1800"/>
              <a:buChar char="◦"/>
            </a:pPr>
            <a:r>
              <a:rPr lang="en-US" sz="1800"/>
              <a:t>Between the members in our group, we were all interested in economics and given our employment with public companies and love for money, understanding what stocks and industries were hit hardest in crashes were of great interest to us.</a:t>
            </a:r>
            <a:endParaRPr sz="1800"/>
          </a:p>
          <a:p>
            <a:pPr indent="0" lvl="0" marL="182880" rtl="0" algn="l">
              <a:lnSpc>
                <a:spcPct val="110000"/>
              </a:lnSpc>
              <a:spcBef>
                <a:spcPts val="0"/>
              </a:spcBef>
              <a:spcAft>
                <a:spcPts val="0"/>
              </a:spcAft>
              <a:buNone/>
            </a:pPr>
            <a:r>
              <a:t/>
            </a:r>
            <a:endParaRPr sz="1800"/>
          </a:p>
          <a:p>
            <a:pPr indent="-201930" lvl="0" marL="182880" rtl="0" algn="l">
              <a:lnSpc>
                <a:spcPct val="110000"/>
              </a:lnSpc>
              <a:spcBef>
                <a:spcPts val="900"/>
              </a:spcBef>
              <a:spcAft>
                <a:spcPts val="0"/>
              </a:spcAft>
              <a:buSzPts val="1800"/>
              <a:buChar char="◦"/>
            </a:pPr>
            <a:r>
              <a:rPr lang="en-US" sz="1800"/>
              <a:t>We decided to look at the Top 5 and Bottom 5 performing stocks as well as their respective industries to see who fared the best/worst during bad times and vice versa.</a:t>
            </a:r>
            <a:endParaRPr sz="1800"/>
          </a:p>
          <a:p>
            <a:pPr indent="0" lvl="0" marL="182880" rtl="0" algn="l">
              <a:lnSpc>
                <a:spcPct val="110000"/>
              </a:lnSpc>
              <a:spcBef>
                <a:spcPts val="900"/>
              </a:spcBef>
              <a:spcAft>
                <a:spcPts val="0"/>
              </a:spcAft>
              <a:buNone/>
            </a:pPr>
            <a:r>
              <a:t/>
            </a:r>
            <a:endParaRPr sz="1800"/>
          </a:p>
          <a:p>
            <a:pPr indent="-201930" lvl="0" marL="182880" rtl="0" algn="l">
              <a:lnSpc>
                <a:spcPct val="110000"/>
              </a:lnSpc>
              <a:spcBef>
                <a:spcPts val="900"/>
              </a:spcBef>
              <a:spcAft>
                <a:spcPts val="0"/>
              </a:spcAft>
              <a:buSzPts val="1800"/>
              <a:buChar char="◦"/>
            </a:pPr>
            <a:r>
              <a:rPr lang="en-US" sz="1800"/>
              <a:t>We were able to answer the questions and the answers are in the charts on the following slides.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6d3c0cd1bf_3_1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4000"/>
              <a:buFont typeface="Arial"/>
              <a:buNone/>
            </a:pPr>
            <a:r>
              <a:rPr lang="en-US">
                <a:latin typeface="Arial"/>
                <a:ea typeface="Arial"/>
                <a:cs typeface="Arial"/>
                <a:sym typeface="Arial"/>
              </a:rPr>
              <a:t>Data Cleanup &amp; Exploration</a:t>
            </a:r>
            <a:endParaRPr/>
          </a:p>
        </p:txBody>
      </p:sp>
      <p:sp>
        <p:nvSpPr>
          <p:cNvPr id="123" name="Google Shape;123;g6d3c0cd1bf_3_15"/>
          <p:cNvSpPr txBox="1"/>
          <p:nvPr>
            <p:ph idx="1" type="body"/>
          </p:nvPr>
        </p:nvSpPr>
        <p:spPr>
          <a:xfrm>
            <a:off x="622750" y="1590025"/>
            <a:ext cx="3808800" cy="4500900"/>
          </a:xfrm>
          <a:prstGeom prst="rect">
            <a:avLst/>
          </a:prstGeom>
          <a:noFill/>
          <a:ln>
            <a:noFill/>
          </a:ln>
        </p:spPr>
        <p:txBody>
          <a:bodyPr anchorCtr="0" anchor="t" bIns="45700" lIns="91425" spcFirstLastPara="1" rIns="91425" wrap="square" tIns="45700">
            <a:noAutofit/>
          </a:bodyPr>
          <a:lstStyle/>
          <a:p>
            <a:pPr indent="-163830" lvl="0" marL="182880" rtl="0" algn="l">
              <a:lnSpc>
                <a:spcPct val="100000"/>
              </a:lnSpc>
              <a:spcBef>
                <a:spcPts val="500"/>
              </a:spcBef>
              <a:spcAft>
                <a:spcPts val="0"/>
              </a:spcAft>
              <a:buClr>
                <a:srgbClr val="6AA84F"/>
              </a:buClr>
              <a:buSzPts val="1500"/>
              <a:buAutoNum type="arabicPeriod"/>
            </a:pPr>
            <a:r>
              <a:rPr lang="en-US">
                <a:solidFill>
                  <a:srgbClr val="6AA84F"/>
                </a:solidFill>
              </a:rPr>
              <a:t>API Data Limitations Reduced Recession Period Available</a:t>
            </a:r>
            <a:endParaRPr>
              <a:solidFill>
                <a:srgbClr val="6AA84F"/>
              </a:solidFill>
            </a:endParaRPr>
          </a:p>
          <a:p>
            <a:pPr indent="-132080" lvl="1" marL="457200" rtl="0" algn="l">
              <a:lnSpc>
                <a:spcPct val="100000"/>
              </a:lnSpc>
              <a:spcBef>
                <a:spcPts val="500"/>
              </a:spcBef>
              <a:spcAft>
                <a:spcPts val="0"/>
              </a:spcAft>
              <a:buClr>
                <a:srgbClr val="6AA84F"/>
              </a:buClr>
              <a:buSzPts val="1000"/>
              <a:buAutoNum type="alphaLcPeriod"/>
            </a:pPr>
            <a:r>
              <a:rPr lang="en-US" sz="1000">
                <a:solidFill>
                  <a:srgbClr val="6AA84F"/>
                </a:solidFill>
              </a:rPr>
              <a:t>Costly / Difficult APIs</a:t>
            </a:r>
            <a:endParaRPr sz="1000">
              <a:solidFill>
                <a:srgbClr val="6AA84F"/>
              </a:solidFill>
            </a:endParaRPr>
          </a:p>
          <a:p>
            <a:pPr indent="-132080" lvl="1" marL="457200" rtl="0" algn="l">
              <a:lnSpc>
                <a:spcPct val="100000"/>
              </a:lnSpc>
              <a:spcBef>
                <a:spcPts val="500"/>
              </a:spcBef>
              <a:spcAft>
                <a:spcPts val="0"/>
              </a:spcAft>
              <a:buClr>
                <a:srgbClr val="6AA84F"/>
              </a:buClr>
              <a:buSzPts val="1000"/>
              <a:buAutoNum type="alphaLcPeriod"/>
            </a:pPr>
            <a:r>
              <a:rPr lang="en-US" sz="1000">
                <a:solidFill>
                  <a:srgbClr val="6AA84F"/>
                </a:solidFill>
              </a:rPr>
              <a:t>Call Limitations to 5 per minute</a:t>
            </a:r>
            <a:endParaRPr sz="1000">
              <a:solidFill>
                <a:srgbClr val="6AA84F"/>
              </a:solidFill>
            </a:endParaRPr>
          </a:p>
          <a:p>
            <a:pPr indent="-132080" lvl="1" marL="457200" rtl="0" algn="l">
              <a:lnSpc>
                <a:spcPct val="100000"/>
              </a:lnSpc>
              <a:spcBef>
                <a:spcPts val="500"/>
              </a:spcBef>
              <a:spcAft>
                <a:spcPts val="0"/>
              </a:spcAft>
              <a:buClr>
                <a:srgbClr val="6AA84F"/>
              </a:buClr>
              <a:buSzPts val="1000"/>
              <a:buAutoNum type="alphaLcPeriod"/>
            </a:pPr>
            <a:r>
              <a:rPr lang="en-US" sz="1000">
                <a:solidFill>
                  <a:srgbClr val="6AA84F"/>
                </a:solidFill>
              </a:rPr>
              <a:t>S&amp;P 500 List -&gt; Fortune 500 List</a:t>
            </a:r>
            <a:endParaRPr sz="1500">
              <a:solidFill>
                <a:srgbClr val="6AA84F"/>
              </a:solidFill>
            </a:endParaRPr>
          </a:p>
          <a:p>
            <a:pPr indent="-163830" lvl="0" marL="182880" rtl="0" algn="l">
              <a:lnSpc>
                <a:spcPct val="100000"/>
              </a:lnSpc>
              <a:spcBef>
                <a:spcPts val="500"/>
              </a:spcBef>
              <a:spcAft>
                <a:spcPts val="0"/>
              </a:spcAft>
              <a:buClr>
                <a:srgbClr val="FF0000"/>
              </a:buClr>
              <a:buSzPts val="1500"/>
              <a:buAutoNum type="arabicPeriod"/>
            </a:pPr>
            <a:r>
              <a:rPr lang="en-US">
                <a:solidFill>
                  <a:srgbClr val="FF0000"/>
                </a:solidFill>
              </a:rPr>
              <a:t>Recession Time Frame Cut Short</a:t>
            </a:r>
            <a:endParaRPr>
              <a:solidFill>
                <a:srgbClr val="FF0000"/>
              </a:solidFill>
            </a:endParaRPr>
          </a:p>
          <a:p>
            <a:pPr indent="-132080" lvl="1" marL="457200" rtl="0" algn="l">
              <a:lnSpc>
                <a:spcPct val="100000"/>
              </a:lnSpc>
              <a:spcBef>
                <a:spcPts val="500"/>
              </a:spcBef>
              <a:spcAft>
                <a:spcPts val="0"/>
              </a:spcAft>
              <a:buClr>
                <a:srgbClr val="FF0000"/>
              </a:buClr>
              <a:buSzPts val="1000"/>
              <a:buAutoNum type="alphaLcPeriod"/>
            </a:pPr>
            <a:r>
              <a:rPr lang="en-US" sz="1000">
                <a:solidFill>
                  <a:srgbClr val="FF0000"/>
                </a:solidFill>
              </a:rPr>
              <a:t>Start Date to Index Trough</a:t>
            </a:r>
            <a:endParaRPr sz="1000">
              <a:solidFill>
                <a:srgbClr val="FF0000"/>
              </a:solidFill>
            </a:endParaRPr>
          </a:p>
          <a:p>
            <a:pPr indent="-132080" lvl="1" marL="457200" rtl="0" algn="l">
              <a:lnSpc>
                <a:spcPct val="100000"/>
              </a:lnSpc>
              <a:spcBef>
                <a:spcPts val="500"/>
              </a:spcBef>
              <a:spcAft>
                <a:spcPts val="0"/>
              </a:spcAft>
              <a:buClr>
                <a:srgbClr val="FF0000"/>
              </a:buClr>
              <a:buSzPts val="1000"/>
              <a:buAutoNum type="alphaLcPeriod"/>
            </a:pPr>
            <a:r>
              <a:rPr lang="en-US" sz="1000">
                <a:solidFill>
                  <a:srgbClr val="FF0000"/>
                </a:solidFill>
              </a:rPr>
              <a:t>Removed Recovery Period</a:t>
            </a:r>
            <a:endParaRPr sz="1500">
              <a:solidFill>
                <a:srgbClr val="FF0000"/>
              </a:solidFill>
            </a:endParaRPr>
          </a:p>
          <a:p>
            <a:pPr indent="-163830" lvl="0" marL="182880" rtl="0" algn="l">
              <a:lnSpc>
                <a:spcPct val="100000"/>
              </a:lnSpc>
              <a:spcBef>
                <a:spcPts val="500"/>
              </a:spcBef>
              <a:spcAft>
                <a:spcPts val="0"/>
              </a:spcAft>
              <a:buClr>
                <a:srgbClr val="0000FF"/>
              </a:buClr>
              <a:buSzPts val="1500"/>
              <a:buAutoNum type="arabicPeriod"/>
            </a:pPr>
            <a:r>
              <a:rPr lang="en-US">
                <a:solidFill>
                  <a:srgbClr val="0000FF"/>
                </a:solidFill>
              </a:rPr>
              <a:t>Stocks Not Spanning Analysis Removed</a:t>
            </a:r>
            <a:endParaRPr>
              <a:solidFill>
                <a:srgbClr val="0000FF"/>
              </a:solidFill>
            </a:endParaRPr>
          </a:p>
          <a:p>
            <a:pPr indent="-132080" lvl="1" marL="457200" rtl="0" algn="l">
              <a:lnSpc>
                <a:spcPct val="100000"/>
              </a:lnSpc>
              <a:spcBef>
                <a:spcPts val="500"/>
              </a:spcBef>
              <a:spcAft>
                <a:spcPts val="0"/>
              </a:spcAft>
              <a:buClr>
                <a:srgbClr val="0000FF"/>
              </a:buClr>
              <a:buSzPts val="1000"/>
              <a:buAutoNum type="alphaLcPeriod"/>
            </a:pPr>
            <a:r>
              <a:rPr lang="en-US" sz="1000">
                <a:solidFill>
                  <a:srgbClr val="0000FF"/>
                </a:solidFill>
              </a:rPr>
              <a:t>New Stocks</a:t>
            </a:r>
            <a:endParaRPr sz="1000">
              <a:solidFill>
                <a:srgbClr val="0000FF"/>
              </a:solidFill>
            </a:endParaRPr>
          </a:p>
          <a:p>
            <a:pPr indent="-132080" lvl="1" marL="457200" rtl="0" algn="l">
              <a:lnSpc>
                <a:spcPct val="100000"/>
              </a:lnSpc>
              <a:spcBef>
                <a:spcPts val="500"/>
              </a:spcBef>
              <a:spcAft>
                <a:spcPts val="0"/>
              </a:spcAft>
              <a:buClr>
                <a:srgbClr val="0000FF"/>
              </a:buClr>
              <a:buSzPts val="1000"/>
              <a:buAutoNum type="alphaLcPeriod"/>
            </a:pPr>
            <a:r>
              <a:rPr lang="en-US" sz="1000">
                <a:solidFill>
                  <a:srgbClr val="0000FF"/>
                </a:solidFill>
              </a:rPr>
              <a:t>Split Companies</a:t>
            </a:r>
            <a:endParaRPr sz="1500">
              <a:solidFill>
                <a:srgbClr val="0000FF"/>
              </a:solidFill>
            </a:endParaRPr>
          </a:p>
          <a:p>
            <a:pPr indent="-163830" lvl="0" marL="182880" rtl="0" algn="l">
              <a:lnSpc>
                <a:spcPct val="100000"/>
              </a:lnSpc>
              <a:spcBef>
                <a:spcPts val="500"/>
              </a:spcBef>
              <a:spcAft>
                <a:spcPts val="0"/>
              </a:spcAft>
              <a:buClr>
                <a:srgbClr val="000000"/>
              </a:buClr>
              <a:buSzPts val="1500"/>
              <a:buAutoNum type="arabicPeriod"/>
            </a:pPr>
            <a:r>
              <a:rPr lang="en-US">
                <a:solidFill>
                  <a:srgbClr val="000000"/>
                </a:solidFill>
              </a:rPr>
              <a:t>Project </a:t>
            </a:r>
            <a:r>
              <a:rPr lang="en-US">
                <a:solidFill>
                  <a:srgbClr val="000000"/>
                </a:solidFill>
              </a:rPr>
              <a:t>Deadline Limited Analyses</a:t>
            </a:r>
            <a:endParaRPr>
              <a:solidFill>
                <a:srgbClr val="000000"/>
              </a:solidFill>
            </a:endParaRPr>
          </a:p>
          <a:p>
            <a:pPr indent="-132080" lvl="1" marL="457200" rtl="0" algn="l">
              <a:lnSpc>
                <a:spcPct val="100000"/>
              </a:lnSpc>
              <a:spcBef>
                <a:spcPts val="500"/>
              </a:spcBef>
              <a:spcAft>
                <a:spcPts val="0"/>
              </a:spcAft>
              <a:buClr>
                <a:srgbClr val="000000"/>
              </a:buClr>
              <a:buSzPts val="1000"/>
              <a:buAutoNum type="alphaLcPeriod"/>
            </a:pPr>
            <a:r>
              <a:rPr lang="en-US" sz="1000">
                <a:solidFill>
                  <a:srgbClr val="000000"/>
                </a:solidFill>
              </a:rPr>
              <a:t>Larger Sample Size (S&amp;P 500)</a:t>
            </a:r>
            <a:endParaRPr sz="1000">
              <a:solidFill>
                <a:srgbClr val="000000"/>
              </a:solidFill>
            </a:endParaRPr>
          </a:p>
          <a:p>
            <a:pPr indent="-132080" lvl="1" marL="457200" rtl="0" algn="l">
              <a:lnSpc>
                <a:spcPct val="100000"/>
              </a:lnSpc>
              <a:spcBef>
                <a:spcPts val="500"/>
              </a:spcBef>
              <a:spcAft>
                <a:spcPts val="0"/>
              </a:spcAft>
              <a:buClr>
                <a:srgbClr val="000000"/>
              </a:buClr>
              <a:buSzPts val="1000"/>
              <a:buAutoNum type="alphaLcPeriod"/>
            </a:pPr>
            <a:r>
              <a:rPr lang="en-US" sz="1000">
                <a:solidFill>
                  <a:srgbClr val="000000"/>
                </a:solidFill>
              </a:rPr>
              <a:t>Pre-Recession Stock Strength vs Changes</a:t>
            </a:r>
            <a:endParaRPr sz="1500">
              <a:solidFill>
                <a:srgbClr val="000000"/>
              </a:solidFill>
            </a:endParaRPr>
          </a:p>
          <a:p>
            <a:pPr indent="-163830" lvl="0" marL="182880" rtl="0" algn="l">
              <a:lnSpc>
                <a:spcPct val="100000"/>
              </a:lnSpc>
              <a:spcBef>
                <a:spcPts val="500"/>
              </a:spcBef>
              <a:spcAft>
                <a:spcPts val="0"/>
              </a:spcAft>
              <a:buClr>
                <a:srgbClr val="000000"/>
              </a:buClr>
              <a:buSzPts val="1500"/>
              <a:buAutoNum type="arabicPeriod"/>
            </a:pPr>
            <a:r>
              <a:rPr lang="en-US">
                <a:solidFill>
                  <a:srgbClr val="000000"/>
                </a:solidFill>
              </a:rPr>
              <a:t>Lack of Industry Data in Original Dataset</a:t>
            </a:r>
            <a:endParaRPr>
              <a:solidFill>
                <a:srgbClr val="000000"/>
              </a:solidFill>
            </a:endParaRPr>
          </a:p>
          <a:p>
            <a:pPr indent="-132080" lvl="1" marL="457200" rtl="0" algn="l">
              <a:lnSpc>
                <a:spcPct val="100000"/>
              </a:lnSpc>
              <a:spcBef>
                <a:spcPts val="500"/>
              </a:spcBef>
              <a:spcAft>
                <a:spcPts val="0"/>
              </a:spcAft>
              <a:buClr>
                <a:srgbClr val="000000"/>
              </a:buClr>
              <a:buSzPts val="1000"/>
              <a:buAutoNum type="alphaLcPeriod"/>
            </a:pPr>
            <a:r>
              <a:rPr lang="en-US" sz="1000">
                <a:solidFill>
                  <a:srgbClr val="000000"/>
                </a:solidFill>
              </a:rPr>
              <a:t>Had to manually locate / enter this data</a:t>
            </a:r>
            <a:endParaRPr sz="1000">
              <a:solidFill>
                <a:srgbClr val="000000"/>
              </a:solidFill>
            </a:endParaRPr>
          </a:p>
          <a:p>
            <a:pPr indent="-163830" lvl="0" marL="182880" rtl="0" algn="l">
              <a:lnSpc>
                <a:spcPct val="100000"/>
              </a:lnSpc>
              <a:spcBef>
                <a:spcPts val="500"/>
              </a:spcBef>
              <a:spcAft>
                <a:spcPts val="0"/>
              </a:spcAft>
              <a:buClr>
                <a:srgbClr val="000000"/>
              </a:buClr>
              <a:buSzPts val="1500"/>
              <a:buAutoNum type="arabicPeriod"/>
            </a:pPr>
            <a:r>
              <a:rPr lang="en-US">
                <a:solidFill>
                  <a:srgbClr val="000000"/>
                </a:solidFill>
              </a:rPr>
              <a:t>Limitations of Dataset Quantity</a:t>
            </a:r>
            <a:endParaRPr>
              <a:solidFill>
                <a:srgbClr val="000000"/>
              </a:solidFill>
            </a:endParaRPr>
          </a:p>
          <a:p>
            <a:pPr indent="-132080" lvl="1" marL="457200" rtl="0" algn="l">
              <a:lnSpc>
                <a:spcPct val="100000"/>
              </a:lnSpc>
              <a:spcBef>
                <a:spcPts val="500"/>
              </a:spcBef>
              <a:spcAft>
                <a:spcPts val="0"/>
              </a:spcAft>
              <a:buClr>
                <a:srgbClr val="000000"/>
              </a:buClr>
              <a:buSzPts val="1000"/>
              <a:buAutoNum type="alphaLcPeriod"/>
            </a:pPr>
            <a:r>
              <a:rPr lang="en-US" sz="1000">
                <a:solidFill>
                  <a:srgbClr val="000000"/>
                </a:solidFill>
              </a:rPr>
              <a:t>Biased Industry Analysis </a:t>
            </a:r>
            <a:r>
              <a:rPr i="1" lang="en-US" sz="1000">
                <a:solidFill>
                  <a:srgbClr val="000000"/>
                </a:solidFill>
              </a:rPr>
              <a:t>(See Industry Pie Chart)</a:t>
            </a:r>
            <a:endParaRPr i="1" sz="1000">
              <a:solidFill>
                <a:srgbClr val="000000"/>
              </a:solidFill>
            </a:endParaRPr>
          </a:p>
        </p:txBody>
      </p:sp>
      <p:pic>
        <p:nvPicPr>
          <p:cNvPr id="124" name="Google Shape;124;g6d3c0cd1bf_3_15"/>
          <p:cNvPicPr preferRelativeResize="0"/>
          <p:nvPr/>
        </p:nvPicPr>
        <p:blipFill>
          <a:blip r:embed="rId3">
            <a:alphaModFix/>
          </a:blip>
          <a:stretch>
            <a:fillRect/>
          </a:stretch>
        </p:blipFill>
        <p:spPr>
          <a:xfrm>
            <a:off x="4533549" y="1651100"/>
            <a:ext cx="6932599" cy="4439774"/>
          </a:xfrm>
          <a:prstGeom prst="rect">
            <a:avLst/>
          </a:prstGeom>
          <a:noFill/>
          <a:ln>
            <a:noFill/>
          </a:ln>
        </p:spPr>
      </p:pic>
      <p:sp>
        <p:nvSpPr>
          <p:cNvPr id="125" name="Google Shape;125;g6d3c0cd1bf_3_15"/>
          <p:cNvSpPr txBox="1"/>
          <p:nvPr/>
        </p:nvSpPr>
        <p:spPr>
          <a:xfrm>
            <a:off x="7612400" y="6090875"/>
            <a:ext cx="4183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t>Source: </a:t>
            </a:r>
            <a:r>
              <a:rPr lang="en-US" sz="1000" u="sng">
                <a:solidFill>
                  <a:schemeClr val="hlink"/>
                </a:solidFill>
                <a:hlinkClick r:id="rId4"/>
              </a:rPr>
              <a:t>https://www.macrotrends.net/2324/sp-500-historical-chart-data</a:t>
            </a:r>
            <a:endParaRPr sz="1000"/>
          </a:p>
        </p:txBody>
      </p:sp>
      <p:sp>
        <p:nvSpPr>
          <p:cNvPr id="126" name="Google Shape;126;g6d3c0cd1bf_3_15"/>
          <p:cNvSpPr/>
          <p:nvPr/>
        </p:nvSpPr>
        <p:spPr>
          <a:xfrm>
            <a:off x="8880875" y="1651100"/>
            <a:ext cx="246600" cy="3849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6d3c0cd1bf_3_15"/>
          <p:cNvSpPr/>
          <p:nvPr/>
        </p:nvSpPr>
        <p:spPr>
          <a:xfrm>
            <a:off x="5559875" y="1651100"/>
            <a:ext cx="35100" cy="3849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6d3c0cd1bf_3_15"/>
          <p:cNvSpPr/>
          <p:nvPr/>
        </p:nvSpPr>
        <p:spPr>
          <a:xfrm>
            <a:off x="7612400" y="1651100"/>
            <a:ext cx="94200" cy="3849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6d3c0cd1bf_3_15"/>
          <p:cNvSpPr/>
          <p:nvPr/>
        </p:nvSpPr>
        <p:spPr>
          <a:xfrm>
            <a:off x="5496275" y="1638025"/>
            <a:ext cx="5703300" cy="39372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6d3c0cd1bf_3_15"/>
          <p:cNvSpPr/>
          <p:nvPr/>
        </p:nvSpPr>
        <p:spPr>
          <a:xfrm>
            <a:off x="7390850" y="1638025"/>
            <a:ext cx="3808800" cy="39372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6d3c0cd1bf_3_15"/>
          <p:cNvSpPr txBox="1"/>
          <p:nvPr/>
        </p:nvSpPr>
        <p:spPr>
          <a:xfrm>
            <a:off x="9127475" y="3673729"/>
            <a:ext cx="2072100" cy="167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u="sng"/>
              <a:t>KEY:</a:t>
            </a:r>
            <a:endParaRPr b="1" sz="1000" u="sng"/>
          </a:p>
          <a:p>
            <a:pPr indent="0" lvl="0" marL="0" rtl="0" algn="l">
              <a:spcBef>
                <a:spcPts val="0"/>
              </a:spcBef>
              <a:spcAft>
                <a:spcPts val="0"/>
              </a:spcAft>
              <a:buClr>
                <a:schemeClr val="dk1"/>
              </a:buClr>
              <a:buSzPts val="1100"/>
              <a:buFont typeface="Arial"/>
              <a:buNone/>
            </a:pPr>
            <a:r>
              <a:rPr lang="en-US" sz="1000">
                <a:solidFill>
                  <a:srgbClr val="6AA84F"/>
                </a:solidFill>
              </a:rPr>
              <a:t>Green: Data Time Span Desired</a:t>
            </a:r>
            <a:endParaRPr sz="1000">
              <a:solidFill>
                <a:srgbClr val="6AA84F"/>
              </a:solidFill>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lang="en-US" sz="1000">
                <a:solidFill>
                  <a:srgbClr val="666666"/>
                </a:solidFill>
              </a:rPr>
              <a:t>Grey: </a:t>
            </a:r>
            <a:r>
              <a:rPr lang="en-US" sz="1000">
                <a:solidFill>
                  <a:srgbClr val="666666"/>
                </a:solidFill>
              </a:rPr>
              <a:t>Definitive</a:t>
            </a:r>
            <a:r>
              <a:rPr lang="en-US" sz="1000">
                <a:solidFill>
                  <a:srgbClr val="666666"/>
                </a:solidFill>
              </a:rPr>
              <a:t> Recession Time Frame</a:t>
            </a:r>
            <a:endParaRPr sz="1000">
              <a:solidFill>
                <a:srgbClr val="666666"/>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rPr lang="en-US" sz="1000">
                <a:solidFill>
                  <a:srgbClr val="FF0000"/>
                </a:solidFill>
              </a:rPr>
              <a:t>Red: Analysis Recession Time Frame</a:t>
            </a:r>
            <a:endParaRPr sz="1000">
              <a:solidFill>
                <a:srgbClr val="FF0000"/>
              </a:solidFill>
            </a:endParaRPr>
          </a:p>
          <a:p>
            <a:pPr indent="0" lvl="0" marL="0" rtl="0" algn="l">
              <a:spcBef>
                <a:spcPts val="0"/>
              </a:spcBef>
              <a:spcAft>
                <a:spcPts val="0"/>
              </a:spcAft>
              <a:buNone/>
            </a:pPr>
            <a:r>
              <a:t/>
            </a:r>
            <a:endParaRPr sz="1000">
              <a:solidFill>
                <a:srgbClr val="FF0000"/>
              </a:solidFill>
            </a:endParaRPr>
          </a:p>
          <a:p>
            <a:pPr indent="0" lvl="0" marL="0" rtl="0" algn="l">
              <a:spcBef>
                <a:spcPts val="0"/>
              </a:spcBef>
              <a:spcAft>
                <a:spcPts val="0"/>
              </a:spcAft>
              <a:buNone/>
            </a:pPr>
            <a:r>
              <a:rPr lang="en-US" sz="1000">
                <a:solidFill>
                  <a:srgbClr val="0000FF"/>
                </a:solidFill>
              </a:rPr>
              <a:t>Blue: Analysis Time Span</a:t>
            </a:r>
            <a:endParaRPr sz="1000">
              <a:solidFill>
                <a:srgbClr val="6AA84F"/>
              </a:solidFill>
            </a:endParaRPr>
          </a:p>
        </p:txBody>
      </p:sp>
      <p:pic>
        <p:nvPicPr>
          <p:cNvPr id="132" name="Google Shape;132;g6d3c0cd1bf_3_15"/>
          <p:cNvPicPr preferRelativeResize="0"/>
          <p:nvPr/>
        </p:nvPicPr>
        <p:blipFill rotWithShape="1">
          <a:blip r:embed="rId5">
            <a:alphaModFix/>
          </a:blip>
          <a:srcRect b="0" l="1701" r="72641" t="64113"/>
          <a:stretch/>
        </p:blipFill>
        <p:spPr>
          <a:xfrm>
            <a:off x="3335250" y="1943925"/>
            <a:ext cx="1045950" cy="9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6d4915e4a3_0_0"/>
          <p:cNvSpPr txBox="1"/>
          <p:nvPr>
            <p:ph type="title"/>
          </p:nvPr>
        </p:nvSpPr>
        <p:spPr>
          <a:xfrm>
            <a:off x="1066800" y="642594"/>
            <a:ext cx="10058400" cy="137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!!!WELCOME TO GITHUB!!! - Data</a:t>
            </a:r>
            <a:endParaRPr/>
          </a:p>
        </p:txBody>
      </p:sp>
      <p:sp>
        <p:nvSpPr>
          <p:cNvPr id="138" name="Google Shape;138;g6d4915e4a3_0_0"/>
          <p:cNvSpPr txBox="1"/>
          <p:nvPr>
            <p:ph idx="1" type="body"/>
          </p:nvPr>
        </p:nvSpPr>
        <p:spPr>
          <a:xfrm>
            <a:off x="1066800" y="2103120"/>
            <a:ext cx="10058400" cy="3849600"/>
          </a:xfrm>
          <a:prstGeom prst="rect">
            <a:avLst/>
          </a:prstGeom>
        </p:spPr>
        <p:txBody>
          <a:bodyPr anchorCtr="0" anchor="t" bIns="45700" lIns="91425" spcFirstLastPara="1" rIns="91425" wrap="square" tIns="45700">
            <a:noAutofit/>
          </a:bodyPr>
          <a:lstStyle/>
          <a:p>
            <a:pPr indent="-381000" lvl="0" marL="457200" rtl="0" algn="l">
              <a:spcBef>
                <a:spcPts val="900"/>
              </a:spcBef>
              <a:spcAft>
                <a:spcPts val="0"/>
              </a:spcAft>
              <a:buSzPts val="2400"/>
              <a:buAutoNum type="arabicPeriod"/>
            </a:pPr>
            <a:r>
              <a:rPr lang="en-US" sz="2400"/>
              <a:t>Collection &amp; Munging of:</a:t>
            </a:r>
            <a:endParaRPr sz="2400"/>
          </a:p>
          <a:p>
            <a:pPr indent="-342900" lvl="1" marL="914400" rtl="0" algn="l">
              <a:spcBef>
                <a:spcPts val="0"/>
              </a:spcBef>
              <a:spcAft>
                <a:spcPts val="0"/>
              </a:spcAft>
              <a:buSzPts val="1800"/>
              <a:buAutoNum type="alphaLcPeriod"/>
            </a:pPr>
            <a:r>
              <a:rPr lang="en-US" sz="1800"/>
              <a:t>Fortune 100 List </a:t>
            </a:r>
            <a:endParaRPr sz="1800"/>
          </a:p>
          <a:p>
            <a:pPr indent="-342900" lvl="1" marL="914400" rtl="0" algn="l">
              <a:spcBef>
                <a:spcPts val="0"/>
              </a:spcBef>
              <a:spcAft>
                <a:spcPts val="0"/>
              </a:spcAft>
              <a:buSzPts val="1800"/>
              <a:buAutoNum type="alphaLcPeriod"/>
            </a:pPr>
            <a:r>
              <a:rPr lang="en-US" sz="1800"/>
              <a:t>Symbol List</a:t>
            </a:r>
            <a:endParaRPr sz="1800"/>
          </a:p>
          <a:p>
            <a:pPr indent="-342900" lvl="1" marL="914400" rtl="0" algn="l">
              <a:spcBef>
                <a:spcPts val="0"/>
              </a:spcBef>
              <a:spcAft>
                <a:spcPts val="0"/>
              </a:spcAft>
              <a:buSzPts val="1800"/>
              <a:buAutoNum type="alphaLcPeriod"/>
            </a:pPr>
            <a:r>
              <a:rPr lang="en-US" sz="1800"/>
              <a:t>Query List Creation</a:t>
            </a:r>
            <a:endParaRPr sz="1800"/>
          </a:p>
          <a:p>
            <a:pPr indent="-342900" lvl="1" marL="914400" rtl="0" algn="l">
              <a:spcBef>
                <a:spcPts val="0"/>
              </a:spcBef>
              <a:spcAft>
                <a:spcPts val="0"/>
              </a:spcAft>
              <a:buSzPts val="1800"/>
              <a:buAutoNum type="alphaLcPeriod"/>
            </a:pPr>
            <a:r>
              <a:rPr lang="en-US" sz="1800"/>
              <a:t>Industry Data</a:t>
            </a:r>
            <a:endParaRPr sz="1800"/>
          </a:p>
          <a:p>
            <a:pPr indent="0" lvl="0" marL="0" rtl="0" algn="l">
              <a:spcBef>
                <a:spcPts val="900"/>
              </a:spcBef>
              <a:spcAft>
                <a:spcPts val="0"/>
              </a:spcAft>
              <a:buNone/>
            </a:pPr>
            <a:r>
              <a:t/>
            </a:r>
            <a:endParaRPr sz="1200"/>
          </a:p>
          <a:p>
            <a:pPr indent="0" lvl="0" marL="0" rtl="0" algn="l">
              <a:spcBef>
                <a:spcPts val="900"/>
              </a:spcBef>
              <a:spcAft>
                <a:spcPts val="0"/>
              </a:spcAft>
              <a:buNone/>
            </a:pPr>
            <a:r>
              <a:t/>
            </a:r>
            <a:endParaRPr sz="1200"/>
          </a:p>
          <a:p>
            <a:pPr indent="0" lvl="0" marL="0" rtl="0" algn="l">
              <a:spcBef>
                <a:spcPts val="900"/>
              </a:spcBef>
              <a:spcAft>
                <a:spcPts val="0"/>
              </a:spcAft>
              <a:buNone/>
            </a:pPr>
            <a:r>
              <a:t/>
            </a:r>
            <a:endParaRPr sz="1200"/>
          </a:p>
          <a:p>
            <a:pPr indent="0" lvl="0" marL="0" rtl="0" algn="l">
              <a:spcBef>
                <a:spcPts val="900"/>
              </a:spcBef>
              <a:spcAft>
                <a:spcPts val="0"/>
              </a:spcAft>
              <a:buNone/>
            </a:pPr>
            <a:r>
              <a:t/>
            </a:r>
            <a:endParaRPr sz="1200"/>
          </a:p>
          <a:p>
            <a:pPr indent="0" lvl="0" marL="0" rtl="0" algn="l">
              <a:spcBef>
                <a:spcPts val="900"/>
              </a:spcBef>
              <a:spcAft>
                <a:spcPts val="0"/>
              </a:spcAft>
              <a:buNone/>
            </a:pPr>
            <a:r>
              <a:t/>
            </a:r>
            <a:endParaRPr sz="1200"/>
          </a:p>
          <a:p>
            <a:pPr indent="0" lvl="0" marL="0" rtl="0" algn="l">
              <a:spcBef>
                <a:spcPts val="900"/>
              </a:spcBef>
              <a:spcAft>
                <a:spcPts val="0"/>
              </a:spcAft>
              <a:buNone/>
            </a:pPr>
            <a:r>
              <a:rPr lang="en-US" sz="1200"/>
              <a:t>Check out my Git, bro:</a:t>
            </a:r>
            <a:endParaRPr sz="1200"/>
          </a:p>
          <a:p>
            <a:pPr indent="0" lvl="0" marL="0" rtl="0" algn="l">
              <a:spcBef>
                <a:spcPts val="900"/>
              </a:spcBef>
              <a:spcAft>
                <a:spcPts val="0"/>
              </a:spcAft>
              <a:buNone/>
            </a:pPr>
            <a:r>
              <a:rPr lang="en-US" sz="1200" u="sng">
                <a:solidFill>
                  <a:schemeClr val="hlink"/>
                </a:solidFill>
                <a:hlinkClick r:id="rId3"/>
              </a:rPr>
              <a:t>https://github.com/skinnms/DBC_project_1/tree/master/Scripts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Arial"/>
              <a:buNone/>
            </a:pPr>
            <a:r>
              <a:rPr lang="en-US">
                <a:latin typeface="Arial"/>
                <a:ea typeface="Arial"/>
                <a:cs typeface="Arial"/>
                <a:sym typeface="Arial"/>
              </a:rPr>
              <a:t>Data Analysis</a:t>
            </a:r>
            <a:endParaRPr/>
          </a:p>
        </p:txBody>
      </p:sp>
      <p:sp>
        <p:nvSpPr>
          <p:cNvPr id="144" name="Google Shape;144;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None/>
            </a:pPr>
            <a:r>
              <a:rPr lang="en-US">
                <a:solidFill>
                  <a:srgbClr val="FF0000"/>
                </a:solidFill>
              </a:rPr>
              <a:t>Discuss the steps you took to analyze the data and answer each question you asked in your proposal</a:t>
            </a:r>
            <a:endParaRPr/>
          </a:p>
          <a:p>
            <a:pPr indent="-342900" lvl="0" marL="457200" rtl="0" algn="l">
              <a:lnSpc>
                <a:spcPct val="100000"/>
              </a:lnSpc>
              <a:spcBef>
                <a:spcPts val="500"/>
              </a:spcBef>
              <a:spcAft>
                <a:spcPts val="0"/>
              </a:spcAft>
              <a:buSzPts val="1800"/>
              <a:buChar char="◦"/>
            </a:pPr>
            <a:r>
              <a:rPr lang="en-US"/>
              <a:t>We shifted the timeline of each recession back 3 months in order to get an accurate picture of the peak and valley of each stock</a:t>
            </a:r>
            <a:endParaRPr/>
          </a:p>
          <a:p>
            <a:pPr indent="-342900" lvl="0" marL="457200" rtl="0" algn="l">
              <a:lnSpc>
                <a:spcPct val="100000"/>
              </a:lnSpc>
              <a:spcBef>
                <a:spcPts val="0"/>
              </a:spcBef>
              <a:spcAft>
                <a:spcPts val="0"/>
              </a:spcAft>
              <a:buSzPts val="1800"/>
              <a:buChar char="◦"/>
            </a:pPr>
            <a:r>
              <a:rPr lang="en-US"/>
              <a:t>Measured the difference of each stock using the last month of the recession vs. the first month of the recession</a:t>
            </a:r>
            <a:endParaRPr/>
          </a:p>
          <a:p>
            <a:pPr indent="-342900" lvl="0" marL="457200" rtl="0" algn="l">
              <a:lnSpc>
                <a:spcPct val="100000"/>
              </a:lnSpc>
              <a:spcBef>
                <a:spcPts val="0"/>
              </a:spcBef>
              <a:spcAft>
                <a:spcPts val="0"/>
              </a:spcAft>
              <a:buSzPts val="1800"/>
              <a:buChar char="◦"/>
            </a:pPr>
            <a:r>
              <a:rPr lang="en-US"/>
              <a:t>Took the top 5 performing companies (most positive gain) and bottom 5 companies (least positive gain)</a:t>
            </a:r>
            <a:endParaRPr/>
          </a:p>
          <a:p>
            <a:pPr indent="-342900" lvl="0" marL="457200" rtl="0" algn="l">
              <a:lnSpc>
                <a:spcPct val="100000"/>
              </a:lnSpc>
              <a:spcBef>
                <a:spcPts val="0"/>
              </a:spcBef>
              <a:spcAft>
                <a:spcPts val="0"/>
              </a:spcAft>
              <a:buSzPts val="1800"/>
              <a:buChar char="◦"/>
            </a:pPr>
            <a:r>
              <a:rPr lang="en-US"/>
              <a:t>Measured across all industries included in the data set</a:t>
            </a:r>
            <a:endParaRPr/>
          </a:p>
          <a:p>
            <a:pPr indent="0" lvl="0" marL="457200" rtl="0" algn="l">
              <a:lnSpc>
                <a:spcPct val="100000"/>
              </a:lnSpc>
              <a:spcBef>
                <a:spcPts val="500"/>
              </a:spcBef>
              <a:spcAft>
                <a:spcPts val="0"/>
              </a:spcAft>
              <a:buNone/>
            </a:pPr>
            <a:r>
              <a:t/>
            </a:r>
            <a:endParaRPr/>
          </a:p>
          <a:p>
            <a:pPr indent="0" lvl="0" marL="0" rtl="0" algn="l">
              <a:lnSpc>
                <a:spcPct val="110000"/>
              </a:lnSpc>
              <a:spcBef>
                <a:spcPts val="900"/>
              </a:spcBef>
              <a:spcAft>
                <a:spcPts val="0"/>
              </a:spcAft>
              <a:buNone/>
            </a:pPr>
            <a:r>
              <a:rPr lang="en-US">
                <a:solidFill>
                  <a:srgbClr val="FF0000"/>
                </a:solidFill>
              </a:rPr>
              <a:t>Present and discuss interesting figures developed during analysis, ideally with the help of Jupyter Notebook</a:t>
            </a:r>
            <a:endParaRPr/>
          </a:p>
          <a:p>
            <a:pPr indent="0" lvl="0" marL="0" rtl="0" algn="l">
              <a:lnSpc>
                <a:spcPct val="110000"/>
              </a:lnSpc>
              <a:spcBef>
                <a:spcPts val="900"/>
              </a:spcBef>
              <a:spcAft>
                <a:spcPts val="0"/>
              </a:spcAft>
              <a:buNone/>
            </a:pPr>
            <a:r>
              <a:t/>
            </a:r>
            <a:endParaRPr/>
          </a:p>
          <a:p>
            <a:pPr indent="0" lvl="0" marL="0" rtl="0" algn="l">
              <a:lnSpc>
                <a:spcPct val="110000"/>
              </a:lnSpc>
              <a:spcBef>
                <a:spcPts val="900"/>
              </a:spcBef>
              <a:spcAft>
                <a:spcPts val="0"/>
              </a:spcAft>
              <a:buNone/>
            </a:pPr>
            <a:r>
              <a:rPr lang="en-US" sz="1100" u="sng">
                <a:solidFill>
                  <a:schemeClr val="hlink"/>
                </a:solidFill>
                <a:hlinkClick r:id="rId3"/>
              </a:rPr>
              <a:t>Data Analysis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Arial"/>
              <a:buNone/>
            </a:pPr>
            <a:r>
              <a:rPr lang="en-US">
                <a:latin typeface="Arial"/>
                <a:ea typeface="Arial"/>
                <a:cs typeface="Arial"/>
                <a:sym typeface="Arial"/>
              </a:rPr>
              <a:t>Discussion</a:t>
            </a:r>
            <a:endParaRPr/>
          </a:p>
        </p:txBody>
      </p:sp>
      <p:sp>
        <p:nvSpPr>
          <p:cNvPr id="150" name="Google Shape;150;p5"/>
          <p:cNvSpPr txBox="1"/>
          <p:nvPr>
            <p:ph idx="1" type="body"/>
          </p:nvPr>
        </p:nvSpPr>
        <p:spPr>
          <a:xfrm>
            <a:off x="721550" y="1758900"/>
            <a:ext cx="4643400" cy="43899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None/>
            </a:pPr>
            <a:r>
              <a:rPr lang="en-US">
                <a:solidFill>
                  <a:srgbClr val="FF0000"/>
                </a:solidFill>
              </a:rPr>
              <a:t>Discuss your findings. Did you find what you expected to find? If not, why not? What inferences or general conclusions can you draw from your analysis? What does it mean?</a:t>
            </a:r>
            <a:endParaRPr/>
          </a:p>
          <a:p>
            <a:pPr indent="-342900" lvl="0" marL="457200" rtl="0" algn="l">
              <a:lnSpc>
                <a:spcPct val="100000"/>
              </a:lnSpc>
              <a:spcBef>
                <a:spcPts val="500"/>
              </a:spcBef>
              <a:spcAft>
                <a:spcPts val="0"/>
              </a:spcAft>
              <a:buSzPts val="1800"/>
              <a:buChar char="◦"/>
            </a:pPr>
            <a:r>
              <a:rPr lang="en-US"/>
              <a:t>The stocks and industries changed between each recession of what was hit the hardest</a:t>
            </a:r>
            <a:endParaRPr/>
          </a:p>
          <a:p>
            <a:pPr indent="-342900" lvl="0" marL="457200" rtl="0" algn="l">
              <a:lnSpc>
                <a:spcPct val="100000"/>
              </a:lnSpc>
              <a:spcBef>
                <a:spcPts val="0"/>
              </a:spcBef>
              <a:spcAft>
                <a:spcPts val="0"/>
              </a:spcAft>
              <a:buSzPts val="1800"/>
              <a:buChar char="◦"/>
            </a:pPr>
            <a:r>
              <a:rPr lang="en-US"/>
              <a:t>Change in factors like consumer taste and discretionary spending were not considered which could’ve had an impact on the change in stock price over the recession.</a:t>
            </a:r>
            <a:endParaRPr/>
          </a:p>
          <a:p>
            <a:pPr indent="-342900" lvl="0" marL="457200" rtl="0" algn="l">
              <a:lnSpc>
                <a:spcPct val="100000"/>
              </a:lnSpc>
              <a:spcBef>
                <a:spcPts val="0"/>
              </a:spcBef>
              <a:spcAft>
                <a:spcPts val="0"/>
              </a:spcAft>
              <a:buSzPts val="1800"/>
              <a:buChar char="◦"/>
            </a:pPr>
            <a:r>
              <a:rPr lang="en-US"/>
              <a:t>Above is a chart of the breakdown by industry and the percentage of what they made up in our data. One limitation was the Real Estate section as there was only one company so the industry change will be skewed as it is not a large enough sample.</a:t>
            </a:r>
            <a:endParaRPr/>
          </a:p>
          <a:p>
            <a:pPr indent="-100329" lvl="1" marL="457200" rtl="0" algn="l">
              <a:lnSpc>
                <a:spcPct val="100000"/>
              </a:lnSpc>
              <a:spcBef>
                <a:spcPts val="500"/>
              </a:spcBef>
              <a:spcAft>
                <a:spcPts val="0"/>
              </a:spcAft>
              <a:buSzPts val="1300"/>
              <a:buNone/>
            </a:pPr>
            <a:r>
              <a:t/>
            </a:r>
            <a:endParaRPr/>
          </a:p>
          <a:p>
            <a:pPr indent="-100329" lvl="1" marL="457200" rtl="0" algn="l">
              <a:lnSpc>
                <a:spcPct val="100000"/>
              </a:lnSpc>
              <a:spcBef>
                <a:spcPts val="500"/>
              </a:spcBef>
              <a:spcAft>
                <a:spcPts val="0"/>
              </a:spcAft>
              <a:buSzPts val="1300"/>
              <a:buNone/>
            </a:pPr>
            <a:r>
              <a:t/>
            </a:r>
            <a:endParaRPr/>
          </a:p>
        </p:txBody>
      </p:sp>
      <p:pic>
        <p:nvPicPr>
          <p:cNvPr id="151" name="Google Shape;151;p5"/>
          <p:cNvPicPr preferRelativeResize="0"/>
          <p:nvPr/>
        </p:nvPicPr>
        <p:blipFill rotWithShape="1">
          <a:blip r:embed="rId3">
            <a:alphaModFix/>
          </a:blip>
          <a:srcRect b="0" l="0" r="0" t="0"/>
          <a:stretch/>
        </p:blipFill>
        <p:spPr>
          <a:xfrm>
            <a:off x="5532925" y="1758900"/>
            <a:ext cx="5981051" cy="438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Arial"/>
              <a:buNone/>
            </a:pPr>
            <a:r>
              <a:rPr lang="en-US" sz="3000">
                <a:latin typeface="Arial"/>
                <a:ea typeface="Arial"/>
                <a:cs typeface="Arial"/>
                <a:sym typeface="Arial"/>
              </a:rPr>
              <a:t>Question 1: What were the top and bottom 5 stocks that were affected by the</a:t>
            </a:r>
            <a:r>
              <a:rPr lang="en-US" sz="3000"/>
              <a:t> .Com </a:t>
            </a:r>
            <a:r>
              <a:rPr lang="en-US" sz="3000">
                <a:latin typeface="Arial"/>
                <a:ea typeface="Arial"/>
                <a:cs typeface="Arial"/>
                <a:sym typeface="Arial"/>
              </a:rPr>
              <a:t>recession?</a:t>
            </a:r>
            <a:endParaRPr sz="3000"/>
          </a:p>
        </p:txBody>
      </p:sp>
      <p:pic>
        <p:nvPicPr>
          <p:cNvPr id="157" name="Google Shape;157;p6"/>
          <p:cNvPicPr preferRelativeResize="0"/>
          <p:nvPr/>
        </p:nvPicPr>
        <p:blipFill rotWithShape="1">
          <a:blip r:embed="rId3">
            <a:alphaModFix/>
          </a:blip>
          <a:srcRect b="0" l="0" r="0" t="0"/>
          <a:stretch/>
        </p:blipFill>
        <p:spPr>
          <a:xfrm>
            <a:off x="701570" y="2014194"/>
            <a:ext cx="5038829" cy="3559720"/>
          </a:xfrm>
          <a:prstGeom prst="rect">
            <a:avLst/>
          </a:prstGeom>
          <a:noFill/>
          <a:ln>
            <a:noFill/>
          </a:ln>
        </p:spPr>
      </p:pic>
      <p:pic>
        <p:nvPicPr>
          <p:cNvPr id="158" name="Google Shape;158;p6"/>
          <p:cNvPicPr preferRelativeResize="0"/>
          <p:nvPr/>
        </p:nvPicPr>
        <p:blipFill rotWithShape="1">
          <a:blip r:embed="rId4">
            <a:alphaModFix/>
          </a:blip>
          <a:srcRect b="0" l="0" r="0" t="0"/>
          <a:stretch/>
        </p:blipFill>
        <p:spPr>
          <a:xfrm>
            <a:off x="6100284" y="2014194"/>
            <a:ext cx="5390145" cy="3559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Arial"/>
              <a:buNone/>
            </a:pPr>
            <a:r>
              <a:rPr lang="en-US" sz="3000">
                <a:latin typeface="Arial"/>
                <a:ea typeface="Arial"/>
                <a:cs typeface="Arial"/>
                <a:sym typeface="Arial"/>
              </a:rPr>
              <a:t>Question </a:t>
            </a:r>
            <a:r>
              <a:rPr lang="en-US" sz="3000"/>
              <a:t>2</a:t>
            </a:r>
            <a:r>
              <a:rPr lang="en-US" sz="3000">
                <a:latin typeface="Arial"/>
                <a:ea typeface="Arial"/>
                <a:cs typeface="Arial"/>
                <a:sym typeface="Arial"/>
              </a:rPr>
              <a:t>: What were the top and bottom 5 stocks that </a:t>
            </a:r>
            <a:r>
              <a:rPr lang="en-US" sz="3000"/>
              <a:t>were</a:t>
            </a:r>
            <a:r>
              <a:rPr lang="en-US" sz="3000">
                <a:latin typeface="Arial"/>
                <a:ea typeface="Arial"/>
                <a:cs typeface="Arial"/>
                <a:sym typeface="Arial"/>
              </a:rPr>
              <a:t> affected by </a:t>
            </a:r>
            <a:r>
              <a:rPr lang="en-US" sz="3000"/>
              <a:t>the 2008 Financial Crisis</a:t>
            </a:r>
            <a:r>
              <a:rPr lang="en-US" sz="3000">
                <a:latin typeface="Arial"/>
                <a:ea typeface="Arial"/>
                <a:cs typeface="Arial"/>
                <a:sym typeface="Arial"/>
              </a:rPr>
              <a:t>?</a:t>
            </a:r>
            <a:endParaRPr sz="3000"/>
          </a:p>
        </p:txBody>
      </p:sp>
      <p:pic>
        <p:nvPicPr>
          <p:cNvPr id="164" name="Google Shape;164;p8"/>
          <p:cNvPicPr preferRelativeResize="0"/>
          <p:nvPr/>
        </p:nvPicPr>
        <p:blipFill rotWithShape="1">
          <a:blip r:embed="rId3">
            <a:alphaModFix/>
          </a:blip>
          <a:srcRect b="0" l="0" r="0" t="0"/>
          <a:stretch/>
        </p:blipFill>
        <p:spPr>
          <a:xfrm>
            <a:off x="758761" y="2014194"/>
            <a:ext cx="5198390" cy="3472207"/>
          </a:xfrm>
          <a:prstGeom prst="rect">
            <a:avLst/>
          </a:prstGeom>
          <a:noFill/>
          <a:ln>
            <a:noFill/>
          </a:ln>
        </p:spPr>
      </p:pic>
      <p:pic>
        <p:nvPicPr>
          <p:cNvPr id="165" name="Google Shape;165;p8"/>
          <p:cNvPicPr preferRelativeResize="0"/>
          <p:nvPr/>
        </p:nvPicPr>
        <p:blipFill rotWithShape="1">
          <a:blip r:embed="rId4">
            <a:alphaModFix/>
          </a:blip>
          <a:srcRect b="0" l="0" r="0" t="0"/>
          <a:stretch/>
        </p:blipFill>
        <p:spPr>
          <a:xfrm>
            <a:off x="6181648" y="2014195"/>
            <a:ext cx="5251592" cy="34722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Arial"/>
              <a:buNone/>
            </a:pPr>
            <a:r>
              <a:rPr lang="en-US" sz="3000">
                <a:latin typeface="Arial"/>
                <a:ea typeface="Arial"/>
                <a:cs typeface="Arial"/>
                <a:sym typeface="Arial"/>
              </a:rPr>
              <a:t>Question </a:t>
            </a:r>
            <a:r>
              <a:rPr lang="en-US" sz="3000"/>
              <a:t>3</a:t>
            </a:r>
            <a:r>
              <a:rPr lang="en-US" sz="3000">
                <a:latin typeface="Arial"/>
                <a:ea typeface="Arial"/>
                <a:cs typeface="Arial"/>
                <a:sym typeface="Arial"/>
              </a:rPr>
              <a:t>: What were the top and bottom industries that were affected </a:t>
            </a:r>
            <a:r>
              <a:rPr lang="en-US" sz="3000"/>
              <a:t>during both recessions</a:t>
            </a:r>
            <a:r>
              <a:rPr lang="en-US" sz="3000">
                <a:latin typeface="Arial"/>
                <a:ea typeface="Arial"/>
                <a:cs typeface="Arial"/>
                <a:sym typeface="Arial"/>
              </a:rPr>
              <a:t>?</a:t>
            </a:r>
            <a:endParaRPr sz="3000"/>
          </a:p>
        </p:txBody>
      </p:sp>
      <p:pic>
        <p:nvPicPr>
          <p:cNvPr id="171" name="Google Shape;171;p9"/>
          <p:cNvPicPr preferRelativeResize="0"/>
          <p:nvPr/>
        </p:nvPicPr>
        <p:blipFill>
          <a:blip r:embed="rId3">
            <a:alphaModFix/>
          </a:blip>
          <a:stretch>
            <a:fillRect/>
          </a:stretch>
        </p:blipFill>
        <p:spPr>
          <a:xfrm>
            <a:off x="6124312" y="2014200"/>
            <a:ext cx="5445325" cy="4433250"/>
          </a:xfrm>
          <a:prstGeom prst="rect">
            <a:avLst/>
          </a:prstGeom>
          <a:noFill/>
          <a:ln>
            <a:noFill/>
          </a:ln>
        </p:spPr>
      </p:pic>
      <p:pic>
        <p:nvPicPr>
          <p:cNvPr id="172" name="Google Shape;172;p9"/>
          <p:cNvPicPr preferRelativeResize="0"/>
          <p:nvPr/>
        </p:nvPicPr>
        <p:blipFill rotWithShape="1">
          <a:blip r:embed="rId4">
            <a:alphaModFix/>
          </a:blip>
          <a:srcRect b="0" l="0" r="0" t="0"/>
          <a:stretch/>
        </p:blipFill>
        <p:spPr>
          <a:xfrm>
            <a:off x="620537" y="2014444"/>
            <a:ext cx="5296575" cy="44327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AnalogousFromDarkSeedLeftStep">
      <a:dk1>
        <a:srgbClr val="000000"/>
      </a:dk1>
      <a:lt1>
        <a:srgbClr val="FFFFFF"/>
      </a:lt1>
      <a:dk2>
        <a:srgbClr val="243941"/>
      </a:dk2>
      <a:lt2>
        <a:srgbClr val="E2E8E5"/>
      </a:lt2>
      <a:accent1>
        <a:srgbClr val="C34D80"/>
      </a:accent1>
      <a:accent2>
        <a:srgbClr val="B13BA0"/>
      </a:accent2>
      <a:accent3>
        <a:srgbClr val="A34DC3"/>
      </a:accent3>
      <a:accent4>
        <a:srgbClr val="704FB9"/>
      </a:accent4>
      <a:accent5>
        <a:srgbClr val="4D59C3"/>
      </a:accent5>
      <a:accent6>
        <a:srgbClr val="3B78B1"/>
      </a:accent6>
      <a:hlink>
        <a:srgbClr val="7A75D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2019-12-18T01:09:47Z</dcterms:created>
  <dc:creator>Hayden Buss</dc:creator>
</cp:coreProperties>
</file>