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3" r:id="rId4"/>
    <p:sldId id="268" r:id="rId5"/>
    <p:sldId id="270" r:id="rId6"/>
    <p:sldId id="272" r:id="rId7"/>
    <p:sldId id="273" r:id="rId8"/>
    <p:sldId id="271" r:id="rId9"/>
    <p:sldId id="274" r:id="rId10"/>
    <p:sldId id="275" r:id="rId11"/>
    <p:sldId id="276" r:id="rId12"/>
    <p:sldId id="278" r:id="rId13"/>
    <p:sldId id="281" r:id="rId14"/>
    <p:sldId id="284" r:id="rId15"/>
    <p:sldId id="277" r:id="rId16"/>
    <p:sldId id="279" r:id="rId17"/>
    <p:sldId id="280" r:id="rId18"/>
    <p:sldId id="282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599" autoAdjust="0"/>
  </p:normalViewPr>
  <p:slideViewPr>
    <p:cSldViewPr>
      <p:cViewPr varScale="1">
        <p:scale>
          <a:sx n="78" d="100"/>
          <a:sy n="78" d="100"/>
        </p:scale>
        <p:origin x="82" y="2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50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Pacific Rim Tweets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Rui Song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6C5B-DEE1-41F4-B5B8-391C7AE3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– Collocation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A86BBB-9A15-4DEF-A6DA-3DF535E1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163" y="1828800"/>
            <a:ext cx="2011292" cy="42672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B760C4-975C-4BEA-8A74-867EF38C9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6212" y="1828800"/>
            <a:ext cx="3047999" cy="4267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Utilize entity recognition feature from Watson NLP to get entities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Filter only entities that appear more than five times.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Sort entities by word count to avoid pacific rim been recognized as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pacific_rim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uprising instead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pacific_rim_uprising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2E0C5D-B150-49E1-9EC3-FC3B47F1F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70"/>
          <a:stretch/>
        </p:blipFill>
        <p:spPr>
          <a:xfrm>
            <a:off x="3884612" y="1828800"/>
            <a:ext cx="5105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0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6C5B-DEE1-41F4-B5B8-391C7AE3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– Conclusion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B760C4-975C-4BEA-8A74-867EF38C9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8612" y="3886200"/>
            <a:ext cx="10210799" cy="205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Duplication removal helpful to avoid Model to take the same text multiple times, which poisons performance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Collocation helpful to avoid model consider pacific rim uprising as combination pacific, rim, uprising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Ready for the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AC5FFF-9A12-4577-B58F-06E76249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828800"/>
            <a:ext cx="9753600" cy="17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0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2482-ADB4-4B8F-BD2C-1CD270C6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Word Embedding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02BF3-D7C6-4593-A095-8F914097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31" y="1711569"/>
            <a:ext cx="4275281" cy="4308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84418-E363-4AA2-B0E0-5024A3196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8" b="1951"/>
          <a:stretch/>
        </p:blipFill>
        <p:spPr>
          <a:xfrm>
            <a:off x="7057880" y="1676400"/>
            <a:ext cx="4275281" cy="4327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6A78F7-E0B9-47FF-935F-968AC220294F}"/>
              </a:ext>
            </a:extLst>
          </p:cNvPr>
          <p:cNvSpPr txBox="1"/>
          <p:nvPr/>
        </p:nvSpPr>
        <p:spPr>
          <a:xfrm>
            <a:off x="1948716" y="6223603"/>
            <a:ext cx="41456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Stanford Glove Word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7FEB3-4291-4B18-BFD2-72A8CE0BD477}"/>
              </a:ext>
            </a:extLst>
          </p:cNvPr>
          <p:cNvSpPr txBox="1"/>
          <p:nvPr/>
        </p:nvSpPr>
        <p:spPr>
          <a:xfrm>
            <a:off x="7290520" y="6223603"/>
            <a:ext cx="3810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Doc to Vector Embedding</a:t>
            </a:r>
          </a:p>
        </p:txBody>
      </p:sp>
    </p:spTree>
    <p:extLst>
      <p:ext uri="{BB962C8B-B14F-4D97-AF65-F5344CB8AC3E}">
        <p14:creationId xmlns:p14="http://schemas.microsoft.com/office/powerpoint/2010/main" val="308137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2482-ADB4-4B8F-BD2C-1CD270C6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Sentiment Score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A78F7-E0B9-47FF-935F-968AC220294F}"/>
              </a:ext>
            </a:extLst>
          </p:cNvPr>
          <p:cNvSpPr txBox="1"/>
          <p:nvPr/>
        </p:nvSpPr>
        <p:spPr>
          <a:xfrm>
            <a:off x="1948716" y="6223603"/>
            <a:ext cx="414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Stanford Glove Word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7FEB3-4291-4B18-BFD2-72A8CE0BD477}"/>
              </a:ext>
            </a:extLst>
          </p:cNvPr>
          <p:cNvSpPr txBox="1"/>
          <p:nvPr/>
        </p:nvSpPr>
        <p:spPr>
          <a:xfrm>
            <a:off x="7290520" y="622360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Doc to Vector Embedding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9D86C-BBC7-4C65-B149-34821A72C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829" y="1722438"/>
            <a:ext cx="4142383" cy="2007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999AC1-EAE1-4CBA-8125-22EF9D467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4038600"/>
            <a:ext cx="4142383" cy="2055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0F07DC-45F6-4361-9D5E-DA48B8AED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93" y="4038600"/>
            <a:ext cx="4155119" cy="204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DF123-100F-4417-96CE-53EA41712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012" y="1719349"/>
            <a:ext cx="4142383" cy="20102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39473A-2091-4C16-A03D-112186740E69}"/>
              </a:ext>
            </a:extLst>
          </p:cNvPr>
          <p:cNvSpPr txBox="1"/>
          <p:nvPr/>
        </p:nvSpPr>
        <p:spPr>
          <a:xfrm>
            <a:off x="221884" y="2345921"/>
            <a:ext cx="1529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Forest (500 trees)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44C9CB-FD75-452A-A3F8-E20E9C0CB886}"/>
              </a:ext>
            </a:extLst>
          </p:cNvPr>
          <p:cNvSpPr txBox="1"/>
          <p:nvPr/>
        </p:nvSpPr>
        <p:spPr>
          <a:xfrm>
            <a:off x="221884" y="4683506"/>
            <a:ext cx="1529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SVM with C=30 RBF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17355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2482-ADB4-4B8F-BD2C-1CD270C6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Sentiment Score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A78F7-E0B9-47FF-935F-968AC220294F}"/>
              </a:ext>
            </a:extLst>
          </p:cNvPr>
          <p:cNvSpPr txBox="1"/>
          <p:nvPr/>
        </p:nvSpPr>
        <p:spPr>
          <a:xfrm>
            <a:off x="8990012" y="2088515"/>
            <a:ext cx="2430755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Average of all the regression result using model and embedding method. Mean Square value improve further. Comparing to any single mode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7FEB3-4291-4B18-BFD2-72A8CE0BD477}"/>
              </a:ext>
            </a:extLst>
          </p:cNvPr>
          <p:cNvSpPr txBox="1"/>
          <p:nvPr/>
        </p:nvSpPr>
        <p:spPr>
          <a:xfrm>
            <a:off x="1522414" y="6019800"/>
            <a:ext cx="733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limited sample, Glove embedding out performs custom trained doc2vec embedding.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C3ABF-EFBB-415C-9B4B-93A6D0E8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2133600"/>
            <a:ext cx="7339024" cy="36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6C5B-DEE1-41F4-B5B8-391C7AE3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- Word Cloud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6A0ED-9F0F-4B68-9094-684CD214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240" y="1828800"/>
            <a:ext cx="5138714" cy="2578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63999-A3BD-4AFD-A08B-5E24AB171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943" y="1828800"/>
            <a:ext cx="5169469" cy="2578566"/>
          </a:xfrm>
          <a:prstGeom prst="rect">
            <a:avLst/>
          </a:prstGeom>
        </p:spPr>
      </p:pic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303BE41-285E-4A49-B9C5-ADD20A126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2554" y="4648200"/>
            <a:ext cx="10210799" cy="2057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Positive reviews mostly about robot, movie characters, related sci-fi movies that are of the same time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Bad reviews mostly about comparing the second movie with the first one.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hated pacific rim uprising so much it s soulless sequel that lacks all of the love and joy the original </a:t>
            </a:r>
            <a:r>
              <a:rPr lang="en-US" sz="23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pacifc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6C5B-DEE1-41F4-B5B8-391C7AE3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Topic Modelling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21002-9F27-454B-BD73-2FC6BB49A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676401"/>
            <a:ext cx="8291250" cy="449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85D98F-B4ED-4365-9DEB-4918FF6D3DF0}"/>
              </a:ext>
            </a:extLst>
          </p:cNvPr>
          <p:cNvSpPr txBox="1"/>
          <p:nvPr/>
        </p:nvSpPr>
        <p:spPr>
          <a:xfrm>
            <a:off x="1538411" y="6370996"/>
            <a:ext cx="556259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Link:   </a:t>
            </a:r>
            <a:r>
              <a:rPr lang="en-US" sz="2400" dirty="0">
                <a:hlinkClick r:id="rId3"/>
              </a:rPr>
              <a:t>LDA Website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67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2BF6-3818-432A-A0E7-DEB611E0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as a flexible Visualization Tool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119DB8-ABCE-4C25-B26B-979FEBB8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84" y="1676400"/>
            <a:ext cx="3508228" cy="502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A5456-493D-4C89-8922-AA342F01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2" y="1658259"/>
            <a:ext cx="4114800" cy="503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7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2BF6-3818-432A-A0E7-DEB611E0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Conclusion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A713EDCA-2629-426B-B5C0-E774DCED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372598" cy="42672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“Your model can only get as good as the data”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facing small set of text data, pretrained embedding such as Glove out performs self-trained one.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Reliable NLP service from IBM/Google can be a way to tag data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Readily available packages are of great help to develop flexible customized dashboard (embed HTML or Picture)</a:t>
            </a:r>
          </a:p>
        </p:txBody>
      </p:sp>
    </p:spTree>
    <p:extLst>
      <p:ext uri="{BB962C8B-B14F-4D97-AF65-F5344CB8AC3E}">
        <p14:creationId xmlns:p14="http://schemas.microsoft.com/office/powerpoint/2010/main" val="40713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Initiative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5257800"/>
            <a:ext cx="9144000" cy="14779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Text as an dominant data format on social media carries critical information about people’s opinion, which can be turn into indicator in terms of marketing, etc.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F9CE6DA6-27C2-4D16-9C6D-4C4806B60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1752600"/>
            <a:ext cx="6904598" cy="339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F8A29D-C7B8-4193-8A3B-20228B794B4A}"/>
              </a:ext>
            </a:extLst>
          </p:cNvPr>
          <p:cNvSpPr txBox="1"/>
          <p:nvPr/>
        </p:nvSpPr>
        <p:spPr>
          <a:xfrm>
            <a:off x="8609012" y="1752600"/>
            <a:ext cx="297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Many times short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None standard usage of words.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Repetition through retweet.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More subtle than article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Goal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72598" cy="42672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To understand nuances of analyzing tweet data through hashtag Pacific Rim Uprising 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Experiment tools to store, understand, present data and analytic result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Tackle the problem of unlabeled data through (Watson NLP &amp; self-built)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Establish end-to-end data analytic project pipeline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46D44-2C31-4C13-B926-EDAA1D54B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4933951"/>
            <a:ext cx="2133599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7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B56498-F71A-40F2-A4A3-9BA7CCFE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4257866"/>
            <a:ext cx="10744200" cy="23214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8502EE-83A0-4FC9-8F79-F7B37D827C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12"/>
          <a:stretch/>
        </p:blipFill>
        <p:spPr>
          <a:xfrm>
            <a:off x="6057369" y="1901450"/>
            <a:ext cx="5752043" cy="20086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F0BEE2-C502-496A-BB75-372ED50613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933"/>
          <a:stretch/>
        </p:blipFill>
        <p:spPr>
          <a:xfrm>
            <a:off x="1065212" y="1943395"/>
            <a:ext cx="4533064" cy="20086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912B85-AF34-47B8-8CD6-67A24DC2CA98}"/>
              </a:ext>
            </a:extLst>
          </p:cNvPr>
          <p:cNvSpPr/>
          <p:nvPr/>
        </p:nvSpPr>
        <p:spPr>
          <a:xfrm>
            <a:off x="989012" y="4114800"/>
            <a:ext cx="5410200" cy="2590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982D8F-4B81-4C2C-8256-6EBCFD02C187}"/>
              </a:ext>
            </a:extLst>
          </p:cNvPr>
          <p:cNvSpPr/>
          <p:nvPr/>
        </p:nvSpPr>
        <p:spPr>
          <a:xfrm>
            <a:off x="6475412" y="4114800"/>
            <a:ext cx="4572000" cy="25908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0CCB1-0683-4931-821F-5D79C9D522CF}"/>
              </a:ext>
            </a:extLst>
          </p:cNvPr>
          <p:cNvSpPr txBox="1"/>
          <p:nvPr/>
        </p:nvSpPr>
        <p:spPr>
          <a:xfrm>
            <a:off x="1522414" y="1574063"/>
            <a:ext cx="312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Filtered Twitter API Return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4ABB2-3657-465B-A1E6-681451040EEC}"/>
              </a:ext>
            </a:extLst>
          </p:cNvPr>
          <p:cNvSpPr txBox="1"/>
          <p:nvPr/>
        </p:nvSpPr>
        <p:spPr>
          <a:xfrm>
            <a:off x="6057369" y="1553639"/>
            <a:ext cx="312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Watson NLP API Return 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8278-7A94-48E2-A20E-D74C29FE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Emotion score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83094-C565-4262-B0D0-F2A4234A28E9}"/>
              </a:ext>
            </a:extLst>
          </p:cNvPr>
          <p:cNvSpPr txBox="1"/>
          <p:nvPr/>
        </p:nvSpPr>
        <p:spPr>
          <a:xfrm>
            <a:off x="3808412" y="5867400"/>
            <a:ext cx="6096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Spike for all five emotions Watson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732F2C-FC5F-48F2-B9FF-A6DE1F58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752600"/>
            <a:ext cx="9806092" cy="393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8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8278-7A94-48E2-A20E-D74C29FE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Sentiment score Versus Emotion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A7C87-F8EF-409F-B37E-83B9E1A532DF}"/>
              </a:ext>
            </a:extLst>
          </p:cNvPr>
          <p:cNvSpPr txBox="1"/>
          <p:nvPr/>
        </p:nvSpPr>
        <p:spPr>
          <a:xfrm>
            <a:off x="2536824" y="5943600"/>
            <a:ext cx="8382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Individual emotion score does not correspond to sentiment score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29058E-6F81-4CAF-9E8B-4B37A826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1717297"/>
            <a:ext cx="10410823" cy="38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7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8278-7A94-48E2-A20E-D74C29FE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Against Raw Tweet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B57DC-F5DB-4BFD-9DE5-77D1005AE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07" y="1726223"/>
            <a:ext cx="1970405" cy="441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EEAF74-73D0-46CD-A76E-A92B1C28B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62" y="1701404"/>
            <a:ext cx="2011750" cy="4444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413A25-A1A4-4E03-AF37-E6D81FF09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12" y="1726223"/>
            <a:ext cx="4976666" cy="3248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6FB9CD-836F-44EC-9AD9-B8DF446DD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012" y="5220798"/>
            <a:ext cx="1123950" cy="942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977FED-BBC1-469D-AF94-7B6C65FAFE5C}"/>
              </a:ext>
            </a:extLst>
          </p:cNvPr>
          <p:cNvSpPr txBox="1"/>
          <p:nvPr/>
        </p:nvSpPr>
        <p:spPr>
          <a:xfrm>
            <a:off x="7999412" y="5220798"/>
            <a:ext cx="41148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Tweet Count Daily and proportion of  Tweet (System down as quote reached)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6848B4-F99A-4A19-89C7-177CBA82715E}"/>
              </a:ext>
            </a:extLst>
          </p:cNvPr>
          <p:cNvSpPr txBox="1"/>
          <p:nvPr/>
        </p:nvSpPr>
        <p:spPr>
          <a:xfrm>
            <a:off x="1598612" y="6339461"/>
            <a:ext cx="6400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Sentiment Versus Text Length &amp; Follower Count</a:t>
            </a:r>
          </a:p>
        </p:txBody>
      </p:sp>
    </p:spTree>
    <p:extLst>
      <p:ext uri="{BB962C8B-B14F-4D97-AF65-F5344CB8AC3E}">
        <p14:creationId xmlns:p14="http://schemas.microsoft.com/office/powerpoint/2010/main" val="336170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6C5B-DEE1-41F4-B5B8-391C7AE3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– Drop Duplicates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8452C-E344-47E6-93F8-13F7B8F84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51012" y="2286000"/>
            <a:ext cx="4419599" cy="297473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Identical Text (Direct Retweet)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df.drop_duplicates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(), number drop from 26354 to 15297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 – Slightly modified retweet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67D8D6-0100-4444-ABA3-B375D143A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86"/>
          <a:stretch/>
        </p:blipFill>
        <p:spPr>
          <a:xfrm>
            <a:off x="6136785" y="2362200"/>
            <a:ext cx="535006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6C5B-DEE1-41F4-B5B8-391C7AE3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– Drop Duplicates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17085321-7CB4-4F97-93EC-F092B8811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2024" y="4800600"/>
            <a:ext cx="4116388" cy="12192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Further removed another 3016 records from the table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Down to only 12240 records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CF4BC1-4436-46CB-B80C-AE7B0C712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51"/>
          <a:stretch/>
        </p:blipFill>
        <p:spPr>
          <a:xfrm>
            <a:off x="1674813" y="5334000"/>
            <a:ext cx="5132228" cy="567599"/>
          </a:xfrm>
          <a:prstGeom prst="rect">
            <a:avLst/>
          </a:prstGeom>
        </p:spPr>
      </p:pic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F459310A-F095-4C6C-85D6-F46B258716F2}"/>
              </a:ext>
            </a:extLst>
          </p:cNvPr>
          <p:cNvSpPr txBox="1">
            <a:spLocks/>
          </p:cNvSpPr>
          <p:nvPr/>
        </p:nvSpPr>
        <p:spPr>
          <a:xfrm>
            <a:off x="1674813" y="1752600"/>
            <a:ext cx="4419599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Solving the problem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normalized word count vector to represent the similarity between two tweets 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D23300-8A76-427D-9F9D-7C835B95A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3124200"/>
            <a:ext cx="5132228" cy="18082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C19DAD-4B0D-415A-9092-0CA9F1AF1683}"/>
              </a:ext>
            </a:extLst>
          </p:cNvPr>
          <p:cNvSpPr txBox="1"/>
          <p:nvPr/>
        </p:nvSpPr>
        <p:spPr>
          <a:xfrm>
            <a:off x="7312024" y="1752600"/>
            <a:ext cx="4571999" cy="291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filter_high_sim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remove_id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set()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 =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sim_df.shape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range(n):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sim_df.index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not in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remove_id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for j in range(i+1, n):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if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sim_df.index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 not in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remove_id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if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sim_df.iloc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]&gt;=0.8: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remove_id.add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sim_df.index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remove_id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remove_id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filter_high_sim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557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885</TotalTime>
  <Words>648</Words>
  <Application>Microsoft Office PowerPoint</Application>
  <PresentationFormat>Custom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Consolas</vt:lpstr>
      <vt:lpstr>Corbel</vt:lpstr>
      <vt:lpstr>Wingdings</vt:lpstr>
      <vt:lpstr>Chalkboard 16x9</vt:lpstr>
      <vt:lpstr>Pacific Rim Tweets </vt:lpstr>
      <vt:lpstr>Project Initiative</vt:lpstr>
      <vt:lpstr>Project Goal</vt:lpstr>
      <vt:lpstr>Data Source</vt:lpstr>
      <vt:lpstr>EDA – Emotion score distribution</vt:lpstr>
      <vt:lpstr>EDA – Sentiment score Versus Emotion</vt:lpstr>
      <vt:lpstr>EDA – Against Raw Tweet Data</vt:lpstr>
      <vt:lpstr>Text Processing – Drop Duplicates</vt:lpstr>
      <vt:lpstr>Text Processing – Drop Duplicates</vt:lpstr>
      <vt:lpstr>Text Processing – Collocation</vt:lpstr>
      <vt:lpstr>Text Processing – Conclusion</vt:lpstr>
      <vt:lpstr>Model – Word Embedding</vt:lpstr>
      <vt:lpstr>Model – Sentiment Score Regression</vt:lpstr>
      <vt:lpstr>Model – Sentiment Score Regression</vt:lpstr>
      <vt:lpstr>Model - Word Cloud</vt:lpstr>
      <vt:lpstr>Model – Topic Modelling</vt:lpstr>
      <vt:lpstr>Dash as a flexible Visualization Tool</vt:lpstr>
      <vt:lpstr>Project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BIA660 Final Project</dc:title>
  <dc:creator>Song Rui</dc:creator>
  <cp:lastModifiedBy>Song Rui</cp:lastModifiedBy>
  <cp:revision>36</cp:revision>
  <dcterms:created xsi:type="dcterms:W3CDTF">2018-05-01T21:50:38Z</dcterms:created>
  <dcterms:modified xsi:type="dcterms:W3CDTF">2018-05-10T02:16:29Z</dcterms:modified>
</cp:coreProperties>
</file>