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D8EF-42F9-43E1-B3D3-A6023AA063A8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5E81-E11D-4E60-AB5C-9893CC8F2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2F948-84BC-459F-A3F6-41643A37E56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Линейная регрессия с одной 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переменной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. </a:t>
            </a:r>
            <a:r>
              <a:rPr lang="ru-RU" dirty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23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606232" y="5029154"/>
            <a:ext cx="486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9958" y="5243468"/>
            <a:ext cx="513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14282" y="3814708"/>
            <a:ext cx="1321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J(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, 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baseline="-25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4024325" y="318254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4281500" y="341471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4567250" y="350758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4914912" y="371475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5295912" y="38862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5676912" y="40005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6057912" y="41148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2" name="AutoShape 14"/>
          <p:cNvCxnSpPr>
            <a:cxnSpLocks noChangeShapeType="1"/>
          </p:cNvCxnSpPr>
          <p:nvPr/>
        </p:nvCxnSpPr>
        <p:spPr bwMode="auto">
          <a:xfrm>
            <a:off x="5014925" y="3800481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5"/>
          <p:cNvCxnSpPr>
            <a:cxnSpLocks noChangeShapeType="1"/>
          </p:cNvCxnSpPr>
          <p:nvPr/>
        </p:nvCxnSpPr>
        <p:spPr bwMode="auto">
          <a:xfrm>
            <a:off x="5407037" y="3971931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5788037" y="4086231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4138625" y="3271843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4386275" y="3500443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4681551" y="3604029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</p:txBody>
      </p:sp>
    </p:spTree>
    <p:extLst>
      <p:ext uri="{BB962C8B-B14F-4D97-AF65-F5344CB8AC3E}">
        <p14:creationId xmlns:p14="http://schemas.microsoft.com/office/powerpoint/2010/main" val="24784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57356" y="1716464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14546" y="2316122"/>
          <a:ext cx="3286148" cy="8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Формула" r:id="rId3" imgW="1866600" imgH="469800" progId="Equation.3">
                  <p:embed/>
                </p:oleObj>
              </mc:Choice>
              <mc:Fallback>
                <p:oleObj name="Формула" r:id="rId3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316122"/>
                        <a:ext cx="3286148" cy="827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500694" y="2441998"/>
            <a:ext cx="18165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0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и 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1)</a:t>
            </a:r>
            <a:endParaRPr lang="en-US" sz="21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28662" y="4357693"/>
          <a:ext cx="2714644" cy="168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Формула" r:id="rId5" imgW="2184120" imgH="1358640" progId="Equation.3">
                  <p:embed/>
                </p:oleObj>
              </mc:Choice>
              <mc:Fallback>
                <p:oleObj name="Формула" r:id="rId5" imgW="218412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357693"/>
                        <a:ext cx="2714644" cy="1688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365750" y="4365624"/>
          <a:ext cx="26987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Формула" r:id="rId7" imgW="2171520" imgH="1346040" progId="Equation.3">
                  <p:embed/>
                </p:oleObj>
              </mc:Choice>
              <mc:Fallback>
                <p:oleObj name="Формула" r:id="rId7" imgW="217152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365624"/>
                        <a:ext cx="2698750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84161" y="3286124"/>
            <a:ext cx="3759211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non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Правильная реализация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(параметры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обновляются одновременно)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572000" y="3286124"/>
            <a:ext cx="4214842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Неправильная реализация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(параметры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обновляются 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не одновременно)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Метод градиентного спуска.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9112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1571612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Скорость сходимости алгоритма регулируется параметром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</a:t>
            </a:r>
            <a:endParaRPr lang="ru-RU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маленькое, то градиентный спуск может быть медленным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большое, то градиентный спуск может проскочить минимум. Алгоритм может не сходиться или даже расходиться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Градиентный спуск может сходиться к локальному минимуму, даже если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является фиксированным</a:t>
            </a:r>
            <a:endParaRPr lang="ru-RU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При приближении к локальному минимуму градиентный спуск будет автоматически выполнять более малые шаги. Поэтому нет необходимости уменьшать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через некоторое время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Метод градиентного спуска.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006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326717" y="1714488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1683907" y="2314146"/>
          <a:ext cx="3286148" cy="8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Формула" r:id="rId3" imgW="1866600" imgH="469800" progId="Equation.3">
                  <p:embed/>
                </p:oleObj>
              </mc:Choice>
              <mc:Fallback>
                <p:oleObj name="Формула" r:id="rId3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907" y="2314146"/>
                        <a:ext cx="3286148" cy="827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Прямоугольник 71"/>
          <p:cNvSpPr/>
          <p:nvPr/>
        </p:nvSpPr>
        <p:spPr>
          <a:xfrm>
            <a:off x="4970055" y="2440022"/>
            <a:ext cx="18165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0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и 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1)</a:t>
            </a:r>
            <a:endParaRPr lang="en-US" sz="21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3286124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Вычислив производные получим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285852" y="3788166"/>
            <a:ext cx="54292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76" name="Object 4"/>
          <p:cNvGraphicFramePr>
            <a:graphicFrameLocks noChangeAspect="1"/>
          </p:cNvGraphicFramePr>
          <p:nvPr/>
        </p:nvGraphicFramePr>
        <p:xfrm>
          <a:off x="1603371" y="4214818"/>
          <a:ext cx="40020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Формула" r:id="rId5" imgW="2273040" imgH="533160" progId="Equation.3">
                  <p:embed/>
                </p:oleObj>
              </mc:Choice>
              <mc:Fallback>
                <p:oleObj name="Формула" r:id="rId5" imgW="2273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1" y="4214818"/>
                        <a:ext cx="4002088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71604" y="5133993"/>
          <a:ext cx="43592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Формула" r:id="rId7" imgW="2476440" imgH="533160" progId="Equation.3">
                  <p:embed/>
                </p:oleObj>
              </mc:Choice>
              <mc:Fallback>
                <p:oleObj name="Формула" r:id="rId7" imgW="2476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133993"/>
                        <a:ext cx="435927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6085613" y="4535657"/>
            <a:ext cx="2701229" cy="110792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none" lIns="91365" tIns="45683" rIns="91365" bIns="45683">
            <a:spAutoFit/>
          </a:bodyPr>
          <a:lstStyle/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параметры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обновляются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одновременно</a:t>
            </a:r>
            <a:endParaRPr lang="en-US" sz="22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для линейной регрессии </a:t>
            </a:r>
          </a:p>
        </p:txBody>
      </p:sp>
    </p:spTree>
    <p:extLst>
      <p:ext uri="{BB962C8B-B14F-4D97-AF65-F5344CB8AC3E}">
        <p14:creationId xmlns:p14="http://schemas.microsoft.com/office/powerpoint/2010/main" val="3304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876674" y="326113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3914774" y="347901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3895724" y="37004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667124" y="39290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3743324" y="41576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048124" y="421482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4200524" y="43862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4124324" y="46148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5" name="AutoShape 15"/>
          <p:cNvCxnSpPr>
            <a:cxnSpLocks noChangeShapeType="1"/>
          </p:cNvCxnSpPr>
          <p:nvPr/>
        </p:nvCxnSpPr>
        <p:spPr bwMode="auto">
          <a:xfrm>
            <a:off x="3778249" y="401479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 flipH="1">
            <a:off x="3778249" y="378619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3860799" y="424339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18"/>
          <p:cNvCxnSpPr>
            <a:cxnSpLocks noChangeShapeType="1"/>
          </p:cNvCxnSpPr>
          <p:nvPr/>
        </p:nvCxnSpPr>
        <p:spPr bwMode="auto">
          <a:xfrm>
            <a:off x="4154487" y="430054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19"/>
          <p:cNvCxnSpPr>
            <a:cxnSpLocks noChangeShapeType="1"/>
          </p:cNvCxnSpPr>
          <p:nvPr/>
        </p:nvCxnSpPr>
        <p:spPr bwMode="auto">
          <a:xfrm flipH="1">
            <a:off x="4230687" y="447199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3990975" y="334685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4010025" y="357188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606232" y="5029154"/>
            <a:ext cx="486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9958" y="5243468"/>
            <a:ext cx="513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14282" y="3814708"/>
            <a:ext cx="1321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J(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, 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baseline="-25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формы стоимостной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481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606232" y="5029154"/>
            <a:ext cx="486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9958" y="5243468"/>
            <a:ext cx="513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14282" y="3814708"/>
            <a:ext cx="1321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J(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, 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baseline="-25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4024325" y="318254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4281500" y="341471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4567250" y="350758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4914912" y="371475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5295912" y="38862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5676912" y="40005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6057912" y="411480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2" name="AutoShape 14"/>
          <p:cNvCxnSpPr>
            <a:cxnSpLocks noChangeShapeType="1"/>
          </p:cNvCxnSpPr>
          <p:nvPr/>
        </p:nvCxnSpPr>
        <p:spPr bwMode="auto">
          <a:xfrm>
            <a:off x="5014925" y="3800481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5"/>
          <p:cNvCxnSpPr>
            <a:cxnSpLocks noChangeShapeType="1"/>
          </p:cNvCxnSpPr>
          <p:nvPr/>
        </p:nvCxnSpPr>
        <p:spPr bwMode="auto">
          <a:xfrm>
            <a:off x="5407037" y="3971931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5788037" y="4086231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4138625" y="3271843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4386275" y="3500443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4681551" y="3604029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формы стоимостной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812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071670" y="5672096"/>
            <a:ext cx="5000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Функция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является выпуклой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279498"/>
            <a:ext cx="4286280" cy="33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формы стоимостной функции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14539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2143116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8303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4689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1586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85736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Регрессия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(предсказание непрерывной выходной величины, например, цены на недвижимость)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428760" y="5786457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 в квадратных футах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-5400000">
            <a:off x="-498403" y="3927372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в 1000-х </a:t>
            </a:r>
          </a:p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долларов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2132240" y="5462605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3560990" y="5462605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2846615" y="5462605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275365" y="5462605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4989740" y="5462605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0800000">
            <a:off x="1776640" y="5313380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>
            <a:off x="1776640" y="4670443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1776640" y="402750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10800000">
            <a:off x="1776640" y="3384568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V="1">
            <a:off x="570907" y="4147335"/>
            <a:ext cx="260034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862365" y="5456255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217804" y="5070493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217804" y="4427555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217804" y="3784618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217804" y="3141680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400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933802" y="5559998"/>
            <a:ext cx="64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576738" y="5559998"/>
            <a:ext cx="784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289506" y="5559998"/>
            <a:ext cx="712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005488" y="5559998"/>
            <a:ext cx="78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4718266" y="5559998"/>
            <a:ext cx="78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78" name="Прямая соединительная линия 277"/>
          <p:cNvCxnSpPr/>
          <p:nvPr/>
        </p:nvCxnSpPr>
        <p:spPr>
          <a:xfrm rot="16200000" flipH="1">
            <a:off x="2003622" y="521495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/>
          <p:cNvCxnSpPr/>
          <p:nvPr/>
        </p:nvCxnSpPr>
        <p:spPr>
          <a:xfrm rot="5400000" flipH="1" flipV="1">
            <a:off x="2003622" y="521495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rot="16200000" flipH="1">
            <a:off x="2360812" y="485776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/>
          <p:cNvCxnSpPr/>
          <p:nvPr/>
        </p:nvCxnSpPr>
        <p:spPr>
          <a:xfrm rot="5400000" flipH="1" flipV="1">
            <a:off x="2360812" y="485776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/>
          <p:cNvCxnSpPr/>
          <p:nvPr/>
        </p:nvCxnSpPr>
        <p:spPr>
          <a:xfrm rot="16200000" flipH="1">
            <a:off x="2432251" y="45005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/>
          <p:cNvCxnSpPr/>
          <p:nvPr/>
        </p:nvCxnSpPr>
        <p:spPr>
          <a:xfrm rot="5400000" flipH="1" flipV="1">
            <a:off x="2432251" y="45005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/>
          <p:nvPr/>
        </p:nvCxnSpPr>
        <p:spPr>
          <a:xfrm rot="16200000" flipH="1">
            <a:off x="2718002" y="442913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/>
          <p:nvPr/>
        </p:nvCxnSpPr>
        <p:spPr>
          <a:xfrm rot="5400000" flipH="1" flipV="1">
            <a:off x="2718002" y="442913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/>
          <p:cNvCxnSpPr/>
          <p:nvPr/>
        </p:nvCxnSpPr>
        <p:spPr>
          <a:xfrm rot="16200000" flipH="1">
            <a:off x="2932316" y="400050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/>
          <p:nvPr/>
        </p:nvCxnSpPr>
        <p:spPr>
          <a:xfrm rot="5400000" flipH="1" flipV="1">
            <a:off x="2932316" y="400050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/>
          <p:cNvCxnSpPr/>
          <p:nvPr/>
        </p:nvCxnSpPr>
        <p:spPr>
          <a:xfrm rot="16200000" flipH="1">
            <a:off x="3289508" y="40719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/>
          <p:cNvCxnSpPr/>
          <p:nvPr/>
        </p:nvCxnSpPr>
        <p:spPr>
          <a:xfrm rot="5400000" flipH="1" flipV="1">
            <a:off x="3289508" y="40719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/>
          <p:cNvCxnSpPr/>
          <p:nvPr/>
        </p:nvCxnSpPr>
        <p:spPr>
          <a:xfrm rot="16200000" flipH="1">
            <a:off x="3575258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/>
          <p:cNvCxnSpPr/>
          <p:nvPr/>
        </p:nvCxnSpPr>
        <p:spPr>
          <a:xfrm rot="5400000" flipH="1" flipV="1">
            <a:off x="3575258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/>
          <p:cNvCxnSpPr/>
          <p:nvPr/>
        </p:nvCxnSpPr>
        <p:spPr>
          <a:xfrm rot="16200000" flipH="1">
            <a:off x="3932450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/>
          <p:cNvCxnSpPr/>
          <p:nvPr/>
        </p:nvCxnSpPr>
        <p:spPr>
          <a:xfrm rot="5400000" flipH="1" flipV="1">
            <a:off x="3932450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/>
          <p:cNvCxnSpPr/>
          <p:nvPr/>
        </p:nvCxnSpPr>
        <p:spPr>
          <a:xfrm rot="16200000" flipH="1">
            <a:off x="428963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/>
          <p:nvPr/>
        </p:nvCxnSpPr>
        <p:spPr>
          <a:xfrm rot="5400000" flipH="1" flipV="1">
            <a:off x="428963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/>
          <p:nvPr/>
        </p:nvCxnSpPr>
        <p:spPr>
          <a:xfrm rot="16200000" flipH="1">
            <a:off x="4646830" y="392906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/>
          <p:cNvCxnSpPr/>
          <p:nvPr/>
        </p:nvCxnSpPr>
        <p:spPr>
          <a:xfrm rot="5400000" flipH="1" flipV="1">
            <a:off x="4646830" y="392906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143504" y="2928934"/>
            <a:ext cx="3571868" cy="13233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Рассматриваем обучение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с учителем (даны правиль-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ные ответы для каждого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примера  в данных)</a:t>
            </a: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786182" y="4429132"/>
            <a:ext cx="3143304" cy="7078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Предскажем стоимость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дома по его площади</a:t>
            </a:r>
          </a:p>
        </p:txBody>
      </p:sp>
    </p:spTree>
    <p:extLst>
      <p:ext uri="{BB962C8B-B14F-4D97-AF65-F5344CB8AC3E}">
        <p14:creationId xmlns:p14="http://schemas.microsoft.com/office/powerpoint/2010/main" val="304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403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6479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3645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527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2618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43116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85775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 параметров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71472" y="5435758"/>
            <a:ext cx="37147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– это функция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для фиксированных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4358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7040"/>
              </p:ext>
            </p:extLst>
          </p:nvPr>
        </p:nvGraphicFramePr>
        <p:xfrm>
          <a:off x="857224" y="2105032"/>
          <a:ext cx="7358114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8462"/>
                <a:gridCol w="4059652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4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baseline="0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в 1000-х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85720" y="4500570"/>
            <a:ext cx="8643998" cy="15695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m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число тренировочных примеров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свойство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«метка»</a:t>
            </a:r>
          </a:p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   (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= i-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й тренировочный пример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5724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95804"/>
              </p:ext>
            </p:extLst>
          </p:nvPr>
        </p:nvGraphicFramePr>
        <p:xfrm>
          <a:off x="857224" y="2105032"/>
          <a:ext cx="7358114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8462"/>
                <a:gridCol w="4059652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4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baseline="0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в 1000-х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85720" y="4500570"/>
            <a:ext cx="8643998" cy="15695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m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число тренировочных примеров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свойство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«метка»</a:t>
            </a:r>
          </a:p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   (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i-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й тренировочный пример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43240" y="5007205"/>
            <a:ext cx="292895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выглядит так: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3606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14282" y="4594953"/>
            <a:ext cx="8786874" cy="147725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число свойств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признаков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дескрипторов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«вход»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свойства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ru-RU" b="1" dirty="0" smtClean="0">
                <a:solidFill>
                  <a:srgbClr val="3366CC"/>
                </a:solidFill>
                <a:latin typeface="Comic Sans MS" pitchFamily="66" charset="0"/>
              </a:rPr>
              <a:t>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-25000" dirty="0" smtClean="0">
                <a:solidFill>
                  <a:srgbClr val="3366CC"/>
                </a:solidFill>
                <a:latin typeface="Comic Sans MS" pitchFamily="66" charset="0"/>
              </a:rPr>
              <a:t>j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= j-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е свойство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«метка»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01583"/>
              </p:ext>
            </p:extLst>
          </p:nvPr>
        </p:nvGraphicFramePr>
        <p:xfrm>
          <a:off x="285720" y="2214554"/>
          <a:ext cx="8501123" cy="22587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6966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9625" y="1166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</a:t>
            </a:r>
            <a:endParaRPr lang="ru-RU" sz="36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4282" y="4594953"/>
            <a:ext cx="8786874" cy="147725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число свойств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признаков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дескрипторов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«вход»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свойства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ru-RU" b="1" dirty="0" smtClean="0">
                <a:solidFill>
                  <a:srgbClr val="3366CC"/>
                </a:solidFill>
                <a:latin typeface="Comic Sans MS" pitchFamily="66" charset="0"/>
              </a:rPr>
              <a:t>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-25000" dirty="0" smtClean="0">
                <a:solidFill>
                  <a:srgbClr val="3366CC"/>
                </a:solidFill>
                <a:latin typeface="Comic Sans MS" pitchFamily="66" charset="0"/>
              </a:rPr>
              <a:t>j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= j-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е свойство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«метка»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00640"/>
              </p:ext>
            </p:extLst>
          </p:nvPr>
        </p:nvGraphicFramePr>
        <p:xfrm>
          <a:off x="285720" y="2214554"/>
          <a:ext cx="8501123" cy="22587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6966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14414" y="4857760"/>
            <a:ext cx="6715172" cy="10155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выглядит так: 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, здесь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векторы-столбцы размерности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n + 1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625" y="1166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0749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9013"/>
              </p:ext>
            </p:extLst>
          </p:nvPr>
        </p:nvGraphicFramePr>
        <p:xfrm>
          <a:off x="857224" y="2105032"/>
          <a:ext cx="7358114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8462"/>
                <a:gridCol w="4059652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4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baseline="0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в 1000-х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85720" y="4500570"/>
            <a:ext cx="8643998" cy="15695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m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число тренировочных примеров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свойство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«метка»</a:t>
            </a:r>
          </a:p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   (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= i-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й тренировочный пример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326717" y="2096666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4860032" y="2822200"/>
            <a:ext cx="15888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0, …, n)</a:t>
            </a:r>
            <a:endParaRPr lang="en-US" sz="21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3596864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Вычислив производные получим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285852" y="4002480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60513" y="4502546"/>
          <a:ext cx="43830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Формула" r:id="rId3" imgW="2489040" imgH="533160" progId="Equation.3">
                  <p:embed/>
                </p:oleObj>
              </mc:Choice>
              <mc:Fallback>
                <p:oleObj name="Формула" r:id="rId3" imgW="2489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502546"/>
                        <a:ext cx="4383087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6072198" y="4417769"/>
            <a:ext cx="2205902" cy="110792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none" lIns="91365" tIns="45683" rIns="91365" bIns="45683">
            <a:spAutoFit/>
          </a:bodyPr>
          <a:lstStyle/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параметры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обновляются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одновременно</a:t>
            </a:r>
            <a:endParaRPr lang="en-US" sz="22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428728" y="5672171"/>
            <a:ext cx="6286544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…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n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619672" y="2711004"/>
          <a:ext cx="28162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Формула" r:id="rId5" imgW="1866600" imgH="571320" progId="Equation.3">
                  <p:embed/>
                </p:oleObj>
              </mc:Choice>
              <mc:Fallback>
                <p:oleObj name="Формула" r:id="rId5" imgW="1866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11004"/>
                        <a:ext cx="2816225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-9625" y="116632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для линейной регрессии со множеством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954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15716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Масштабирование признаков</a:t>
            </a:r>
            <a:endParaRPr lang="en-US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Идея: привести все свойства к одному и тому же масштабу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Пример. Пусть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1</a:t>
            </a:r>
            <a:r>
              <a:rPr lang="ru-RU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– площадь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(0-2000 фут</a:t>
            </a:r>
            <a:r>
              <a:rPr lang="en-US" sz="2200" baseline="30000" dirty="0" smtClean="0">
                <a:solidFill>
                  <a:srgbClr val="3366CC"/>
                </a:solidFill>
                <a:latin typeface="Comic Sans MS" pitchFamily="66" charset="0"/>
              </a:rPr>
              <a:t>2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),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ru-RU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2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– число комнат (1-5)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 rot="-5400000">
            <a:off x="692888" y="4221938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rot="16200000" flipV="1">
            <a:off x="138443" y="4504971"/>
            <a:ext cx="2457472" cy="1977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357290" y="5743596"/>
            <a:ext cx="2857520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285985" y="5743596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2071670" y="3286124"/>
            <a:ext cx="1143008" cy="23574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2175868" y="3581400"/>
            <a:ext cx="895934" cy="18478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2285984" y="3805238"/>
            <a:ext cx="683497" cy="14097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2386428" y="4071942"/>
            <a:ext cx="471060" cy="9715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2500298" y="4295780"/>
            <a:ext cx="247222" cy="5619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 rot="-5400000">
            <a:off x="4307709" y="4221939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9" name="Прямая со стрелкой 78"/>
          <p:cNvCxnSpPr/>
          <p:nvPr/>
        </p:nvCxnSpPr>
        <p:spPr>
          <a:xfrm rot="16200000" flipV="1">
            <a:off x="3753264" y="4504972"/>
            <a:ext cx="2457472" cy="1977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4972111" y="5743597"/>
            <a:ext cx="2857520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900806" y="5743597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5429256" y="3857628"/>
            <a:ext cx="1571636" cy="16430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5572132" y="4069920"/>
            <a:ext cx="1231909" cy="1287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5715008" y="4232423"/>
            <a:ext cx="939808" cy="9825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5857884" y="4394925"/>
            <a:ext cx="647708" cy="6771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5979372" y="4501123"/>
            <a:ext cx="438158" cy="4580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2" idx="3"/>
            <a:endCxn id="83" idx="3"/>
          </p:cNvCxnSpPr>
          <p:nvPr/>
        </p:nvCxnSpPr>
        <p:spPr>
          <a:xfrm rot="5400000" flipH="1" flipV="1">
            <a:off x="5660547" y="5168086"/>
            <a:ext cx="90864" cy="931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3"/>
            <a:endCxn id="84" idx="3"/>
          </p:cNvCxnSpPr>
          <p:nvPr/>
        </p:nvCxnSpPr>
        <p:spPr>
          <a:xfrm rot="5400000" flipH="1" flipV="1">
            <a:off x="5753512" y="5070089"/>
            <a:ext cx="98155" cy="1000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4" idx="3"/>
            <a:endCxn id="85" idx="3"/>
          </p:cNvCxnSpPr>
          <p:nvPr/>
        </p:nvCxnSpPr>
        <p:spPr>
          <a:xfrm rot="5400000" flipH="1" flipV="1">
            <a:off x="5853612" y="4971934"/>
            <a:ext cx="98154" cy="1000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5" idx="3"/>
            <a:endCxn id="86" idx="3"/>
          </p:cNvCxnSpPr>
          <p:nvPr/>
        </p:nvCxnSpPr>
        <p:spPr>
          <a:xfrm rot="5400000" flipH="1" flipV="1">
            <a:off x="5957742" y="4887110"/>
            <a:ext cx="80794" cy="90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6" idx="3"/>
          </p:cNvCxnSpPr>
          <p:nvPr/>
        </p:nvCxnSpPr>
        <p:spPr>
          <a:xfrm rot="5400000" flipH="1" flipV="1">
            <a:off x="6040691" y="4789169"/>
            <a:ext cx="105791" cy="1000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flipV="1">
            <a:off x="2285984" y="5357826"/>
            <a:ext cx="214314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V="1">
            <a:off x="2428860" y="5286388"/>
            <a:ext cx="357190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endCxn id="69" idx="4"/>
          </p:cNvCxnSpPr>
          <p:nvPr/>
        </p:nvCxnSpPr>
        <p:spPr>
          <a:xfrm rot="10800000">
            <a:off x="2627734" y="5214950"/>
            <a:ext cx="158317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69" idx="4"/>
          </p:cNvCxnSpPr>
          <p:nvPr/>
        </p:nvCxnSpPr>
        <p:spPr>
          <a:xfrm rot="5400000" flipH="1" flipV="1">
            <a:off x="2635453" y="5064353"/>
            <a:ext cx="142876" cy="15831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endCxn id="74" idx="4"/>
          </p:cNvCxnSpPr>
          <p:nvPr/>
        </p:nvCxnSpPr>
        <p:spPr>
          <a:xfrm rot="10800000">
            <a:off x="2621958" y="5043502"/>
            <a:ext cx="164092" cy="2857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74" idx="4"/>
          </p:cNvCxnSpPr>
          <p:nvPr/>
        </p:nvCxnSpPr>
        <p:spPr>
          <a:xfrm rot="5400000" flipH="1">
            <a:off x="2539695" y="4961239"/>
            <a:ext cx="42866" cy="1216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endCxn id="74" idx="5"/>
          </p:cNvCxnSpPr>
          <p:nvPr/>
        </p:nvCxnSpPr>
        <p:spPr>
          <a:xfrm flipV="1">
            <a:off x="2500300" y="4901220"/>
            <a:ext cx="288203" cy="994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74" idx="5"/>
          </p:cNvCxnSpPr>
          <p:nvPr/>
        </p:nvCxnSpPr>
        <p:spPr>
          <a:xfrm rot="5400000" flipH="1">
            <a:off x="2622671" y="4735388"/>
            <a:ext cx="43460" cy="28820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endCxn id="76" idx="5"/>
          </p:cNvCxnSpPr>
          <p:nvPr/>
        </p:nvCxnSpPr>
        <p:spPr>
          <a:xfrm flipV="1">
            <a:off x="2500298" y="4775460"/>
            <a:ext cx="211017" cy="82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76" idx="5"/>
          </p:cNvCxnSpPr>
          <p:nvPr/>
        </p:nvCxnSpPr>
        <p:spPr>
          <a:xfrm rot="5400000" flipH="1">
            <a:off x="2575519" y="4639664"/>
            <a:ext cx="60576" cy="21101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 rot="5400000" flipH="1" flipV="1">
            <a:off x="2523346" y="4548960"/>
            <a:ext cx="132014" cy="17810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5114987" y="2949577"/>
          <a:ext cx="18764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Формула" r:id="rId3" imgW="1066680" imgH="393480" progId="Equation.3">
                  <p:embed/>
                </p:oleObj>
              </mc:Choice>
              <mc:Fallback>
                <p:oleObj name="Формула" r:id="rId3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87" y="2949577"/>
                        <a:ext cx="187642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005726" y="2949575"/>
          <a:ext cx="19669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Формула" r:id="rId5" imgW="1117440" imgH="393480" progId="Equation.3">
                  <p:embed/>
                </p:oleObj>
              </mc:Choice>
              <mc:Fallback>
                <p:oleObj name="Формула" r:id="rId5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726" y="2949575"/>
                        <a:ext cx="19669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7093114" y="3786190"/>
          <a:ext cx="1765166" cy="42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Формула" r:id="rId7" imgW="888840" imgH="215640" progId="Equation.3">
                  <p:embed/>
                </p:oleObj>
              </mc:Choice>
              <mc:Fallback>
                <p:oleObj name="Формула" r:id="rId7" imgW="888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114" y="3786190"/>
                        <a:ext cx="1765166" cy="428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Text Box 4"/>
          <p:cNvSpPr txBox="1">
            <a:spLocks noChangeArrowheads="1"/>
          </p:cNvSpPr>
          <p:nvPr/>
        </p:nvSpPr>
        <p:spPr bwMode="auto">
          <a:xfrm>
            <a:off x="7143768" y="4500570"/>
            <a:ext cx="1714512" cy="64625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Ускоряем сходимость!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</p:spTree>
    <p:extLst>
      <p:ext uri="{BB962C8B-B14F-4D97-AF65-F5344CB8AC3E}">
        <p14:creationId xmlns:p14="http://schemas.microsoft.com/office/powerpoint/2010/main" val="17137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157161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Нормализация на математическое ожидание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Идея: замена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j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</a:rPr>
              <a:t>на,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j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</a:rPr>
              <a:t>–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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с целью создания у свойств нулевого среднего</a:t>
            </a:r>
            <a:endParaRPr lang="en-US" sz="2200" dirty="0" smtClean="0">
              <a:solidFill>
                <a:srgbClr val="262673"/>
              </a:solidFill>
              <a:latin typeface="Comic Sans MS" pitchFamily="66" charset="0"/>
              <a:sym typeface="Symbol"/>
            </a:endParaRPr>
          </a:p>
          <a:p>
            <a:pPr marL="812800" indent="-279400">
              <a:buFont typeface="Wingdings" pitchFamily="2" charset="2"/>
              <a:buChar char="ü"/>
            </a:pPr>
            <a:endParaRPr lang="en-US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  <a:p>
            <a:pPr marL="536575" indent="-53657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Нормализация на математическое ожидание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масштабирование свойств приводят к следующей замене: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42844" y="5112000"/>
            <a:ext cx="3714776" cy="92325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Нормализация на мат. ожидание и масштабирование не применяются к свойству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285984" y="4000504"/>
          <a:ext cx="1607355" cy="91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Формула" r:id="rId3" imgW="888840" imgH="507960" progId="Equation.3">
                  <p:embed/>
                </p:oleObj>
              </mc:Choice>
              <mc:Fallback>
                <p:oleObj name="Формула" r:id="rId3" imgW="8888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000504"/>
                        <a:ext cx="1607355" cy="9184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4071934" y="3913610"/>
            <a:ext cx="4929190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Обычно в качестве </a:t>
            </a:r>
            <a:r>
              <a:rPr lang="en-US" sz="1500" dirty="0" err="1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S</a:t>
            </a:r>
            <a:r>
              <a:rPr lang="en-US" sz="1500" baseline="-25000" dirty="0" err="1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выбирается либо величина среднеквадратического отклонения свойства, либо разница между 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max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min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значениями свойства на тренировочном множестве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071934" y="5056618"/>
            <a:ext cx="4929222" cy="101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При масштабировании и нормализации свойств на этапе обучения, требуется выполнять аналогичные операции на этапе предсказания для нового входа 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</p:spTree>
    <p:extLst>
      <p:ext uri="{BB962C8B-B14F-4D97-AF65-F5344CB8AC3E}">
        <p14:creationId xmlns:p14="http://schemas.microsoft.com/office/powerpoint/2010/main" val="26699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1714488"/>
            <a:ext cx="9144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Отладка. Как убедиться в том, что градиентный спуск работает корректно?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J(Q)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должна уменьшаться после каждой итерации!</a:t>
            </a:r>
          </a:p>
          <a:p>
            <a:pPr marL="812800" indent="-279400">
              <a:buFont typeface="Wingdings" pitchFamily="2" charset="2"/>
              <a:buChar char="ü"/>
            </a:pP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выбрать скорость обучения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?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маленькое, то градиентный спуск может быть медленным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большое, то градиентный спуск может проскочить минимум. Алгоритм может не сходиться или даже расходиться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</p:spTree>
    <p:extLst>
      <p:ext uri="{BB962C8B-B14F-4D97-AF65-F5344CB8AC3E}">
        <p14:creationId xmlns:p14="http://schemas.microsoft.com/office/powerpoint/2010/main" val="2786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6110" y="2138317"/>
            <a:ext cx="3005046" cy="24336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714488"/>
            <a:ext cx="7572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Предскажем цену на дом с использованием следующей гипотезы: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42976" y="2649751"/>
            <a:ext cx="471490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(длина дома)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                            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(ширина дома)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2" y="3495778"/>
            <a:ext cx="58579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основе свойств «длина дома» и «ширина дома», можно построить новое свойство «площадь дома» = «длина дома» * «ширина дома» и предсказывать цену так: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1538" y="5457857"/>
            <a:ext cx="4857784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 дома)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512" y="4842304"/>
            <a:ext cx="2428892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Иногда за счет введения новых свойств можно получить более лучшую модель!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Полиномиальная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907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71448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Полиномиальная регрессия – это тот инструмент, который близко связан с выбором новых свойств</a:t>
            </a: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1310070" y="5643581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 в квадратных футах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 rot="-5400000">
            <a:off x="-549013" y="378449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в 1000-х </a:t>
            </a:r>
          </a:p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долларов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rot="5400000">
            <a:off x="208163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5400000">
            <a:off x="351038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rot="5400000">
            <a:off x="2796005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rot="5400000">
            <a:off x="4224755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rot="5400000">
            <a:off x="493913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rot="10800000">
            <a:off x="1726030" y="5170504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rot="10800000">
            <a:off x="1726030" y="4527567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rot="10800000">
            <a:off x="1726030" y="3884629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rot="10800000">
            <a:off x="1726030" y="3241692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rot="16200000" flipV="1">
            <a:off x="520297" y="4004459"/>
            <a:ext cx="260034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1811755" y="5313379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1167194" y="4927617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1167194" y="4284679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1167194" y="3641742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1167194" y="299880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400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1883192" y="5417122"/>
            <a:ext cx="64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2526128" y="5417122"/>
            <a:ext cx="784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3238896" y="5417122"/>
            <a:ext cx="712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3954878" y="5417122"/>
            <a:ext cx="78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4667656" y="5417122"/>
            <a:ext cx="78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rot="16200000" flipH="1">
            <a:off x="1953012" y="507207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rot="5400000" flipH="1" flipV="1">
            <a:off x="1953012" y="507207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rot="16200000" flipH="1">
            <a:off x="2310202" y="47148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rot="5400000" flipH="1" flipV="1">
            <a:off x="2310202" y="47148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rot="16200000" flipH="1">
            <a:off x="2381641" y="43576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rot="5400000" flipH="1" flipV="1">
            <a:off x="2381641" y="43576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rot="16200000" flipH="1">
            <a:off x="2667392" y="428625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 rot="5400000" flipH="1" flipV="1">
            <a:off x="2667392" y="428625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rot="16200000" flipH="1">
            <a:off x="2881706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rot="5400000" flipH="1" flipV="1">
            <a:off x="2881706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rot="16200000" flipH="1">
            <a:off x="3238898" y="392906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rot="5400000" flipH="1" flipV="1">
            <a:off x="3238898" y="392906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rot="16200000" flipH="1">
            <a:off x="352464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 rot="5400000" flipH="1" flipV="1">
            <a:off x="352464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rot="16200000" flipH="1">
            <a:off x="3881840" y="371475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rot="5400000" flipH="1" flipV="1">
            <a:off x="3881840" y="371475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rot="16200000" flipH="1">
            <a:off x="4239028" y="350043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rot="5400000" flipH="1" flipV="1">
            <a:off x="4239028" y="350043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rot="16200000" flipH="1">
            <a:off x="4596220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rot="5400000" flipH="1" flipV="1">
            <a:off x="4596220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Дуга 152"/>
          <p:cNvSpPr/>
          <p:nvPr/>
        </p:nvSpPr>
        <p:spPr>
          <a:xfrm rot="18927492">
            <a:off x="315421" y="4636586"/>
            <a:ext cx="5349235" cy="2071702"/>
          </a:xfrm>
          <a:prstGeom prst="arc">
            <a:avLst>
              <a:gd name="adj1" fmla="val 15203142"/>
              <a:gd name="adj2" fmla="val 2132948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 Box 4"/>
          <p:cNvSpPr txBox="1">
            <a:spLocks noChangeArrowheads="1"/>
          </p:cNvSpPr>
          <p:nvPr/>
        </p:nvSpPr>
        <p:spPr bwMode="auto">
          <a:xfrm>
            <a:off x="4000496" y="2649751"/>
            <a:ext cx="471490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(площадь)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                           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(площадь)</a:t>
            </a:r>
            <a:r>
              <a:rPr lang="ru-RU" sz="2000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Text Box 4"/>
          <p:cNvSpPr txBox="1">
            <a:spLocks noChangeArrowheads="1"/>
          </p:cNvSpPr>
          <p:nvPr/>
        </p:nvSpPr>
        <p:spPr bwMode="auto">
          <a:xfrm>
            <a:off x="5072066" y="3539902"/>
            <a:ext cx="3643338" cy="12464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Пусть х</a:t>
            </a:r>
            <a:r>
              <a:rPr lang="ru-RU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 = площадь,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= (площадь)</a:t>
            </a:r>
            <a:r>
              <a:rPr lang="ru-RU" sz="1500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,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тогда полиномиальная регрессия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сведется к линейной регрессии со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множеством переменных: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15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Полиномиальная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454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1643050"/>
            <a:ext cx="9144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Метод аналитического поиска параметров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стоимостную функцию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357290" y="2571750"/>
          <a:ext cx="6394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Формула" r:id="rId3" imgW="3416040" imgH="533160" progId="Equation.3">
                  <p:embed/>
                </p:oleObj>
              </mc:Choice>
              <mc:Fallback>
                <p:oleObj name="Формула" r:id="rId3" imgW="34160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571750"/>
                        <a:ext cx="63944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32" y="3613524"/>
            <a:ext cx="9144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Вычислим частные производные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по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…,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n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Приравняем полученные производные к нулю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643174" y="4454873"/>
          <a:ext cx="3929067" cy="90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Формула" r:id="rId5" imgW="2044440" imgH="469800" progId="Equation.3">
                  <p:embed/>
                </p:oleObj>
              </mc:Choice>
              <mc:Fallback>
                <p:oleObj name="Формула" r:id="rId5" imgW="2044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454873"/>
                        <a:ext cx="3929067" cy="902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32" y="525659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Решим систему линейных уравнений относительно </a:t>
            </a:r>
          </a:p>
          <a:p>
            <a:pPr marL="812800" indent="-279400"/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…,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27532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4)</a:t>
            </a: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6004"/>
              </p:ext>
            </p:extLst>
          </p:nvPr>
        </p:nvGraphicFramePr>
        <p:xfrm>
          <a:off x="285720" y="2143116"/>
          <a:ext cx="8501123" cy="2179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4248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707084" y="5000636"/>
          <a:ext cx="2008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Формула" r:id="rId3" imgW="1193760" imgH="279360" progId="Equation.3">
                  <p:embed/>
                </p:oleObj>
              </mc:Choice>
              <mc:Fallback>
                <p:oleObj name="Формула" r:id="rId3" imgW="1193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84" y="5000636"/>
                        <a:ext cx="20081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332294" y="4500563"/>
          <a:ext cx="123983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Формула" r:id="rId5" imgW="736560" imgH="914400" progId="Equation.3">
                  <p:embed/>
                </p:oleObj>
              </mc:Choice>
              <mc:Fallback>
                <p:oleObj name="Формула" r:id="rId5" imgW="736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94" y="4500563"/>
                        <a:ext cx="1239838" cy="15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428728" y="4500570"/>
          <a:ext cx="27797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Формула" r:id="rId7" imgW="1650960" imgH="914400" progId="Equation.3">
                  <p:embed/>
                </p:oleObj>
              </mc:Choice>
              <mc:Fallback>
                <p:oleObj name="Формула" r:id="rId7" imgW="1650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500570"/>
                        <a:ext cx="2779712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786446" y="5500702"/>
            <a:ext cx="1857388" cy="55392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Масштабирование свойств не нужно!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690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553964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Пусть есть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тренировочных примеров 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свойств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4282" y="2088562"/>
            <a:ext cx="4286280" cy="221591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Градиентный спуск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 выбор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  <a:sym typeface="Symbol"/>
              </a:rPr>
              <a:t>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Необходимо много итераций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Работает хорошо даже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большое (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= 10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6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643438" y="2086574"/>
            <a:ext cx="4286280" cy="39856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Нет необходимости выбирать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  <a:sym typeface="Symbol"/>
              </a:rPr>
              <a:t>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Нет необходимости в итерациях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Необходимо вычислять (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-1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,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вычислительная стоимость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O(n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latin typeface="Comic Sans MS" pitchFamily="66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Медленно работает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большое. Используем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= 100, 1000, 10000</a:t>
            </a:r>
            <a:endParaRPr lang="ru-RU" sz="23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4282" y="4429132"/>
            <a:ext cx="4287600" cy="13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Для вычисления обратной матрицы в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Python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используем функцию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inv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из библиотеки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NumPy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Когда, что лучше использовать?</a:t>
            </a:r>
          </a:p>
        </p:txBody>
      </p:sp>
    </p:spTree>
    <p:extLst>
      <p:ext uri="{BB962C8B-B14F-4D97-AF65-F5344CB8AC3E}">
        <p14:creationId xmlns:p14="http://schemas.microsoft.com/office/powerpoint/2010/main" val="2574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4"/>
          <p:cNvSpPr/>
          <p:nvPr/>
        </p:nvSpPr>
        <p:spPr>
          <a:xfrm>
            <a:off x="1943656" y="2467269"/>
            <a:ext cx="2533112" cy="75247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Comic Sans MS" pitchFamily="66" charset="0"/>
              </a:rPr>
              <a:t>Тренировочное множество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ounded Rectangle 5"/>
          <p:cNvSpPr/>
          <p:nvPr/>
        </p:nvSpPr>
        <p:spPr>
          <a:xfrm>
            <a:off x="1567418" y="3829345"/>
            <a:ext cx="3286148" cy="586556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Comic Sans MS" pitchFamily="66" charset="0"/>
              </a:rPr>
              <a:t>Алгоритм обучения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2829212" y="5048545"/>
            <a:ext cx="762000" cy="586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412" y="5110475"/>
            <a:ext cx="17002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itchFamily="66" charset="0"/>
              </a:rPr>
              <a:t>Площадь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208" y="4922420"/>
            <a:ext cx="14478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itchFamily="66" charset="0"/>
              </a:rPr>
              <a:t>Оценка цены</a:t>
            </a:r>
            <a:endParaRPr lang="en-US" sz="2400" dirty="0">
              <a:latin typeface="Comic Sans MS" pitchFamily="66" charset="0"/>
            </a:endParaRPr>
          </a:p>
        </p:txBody>
      </p:sp>
      <p:cxnSp>
        <p:nvCxnSpPr>
          <p:cNvPr id="20" name="Straight Arrow Connector 11"/>
          <p:cNvCxnSpPr>
            <a:stCxn id="15" idx="2"/>
            <a:endCxn id="16" idx="0"/>
          </p:cNvCxnSpPr>
          <p:nvPr/>
        </p:nvCxnSpPr>
        <p:spPr>
          <a:xfrm rot="16200000" flipH="1">
            <a:off x="2905552" y="3524405"/>
            <a:ext cx="609600" cy="2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2"/>
          <p:cNvCxnSpPr>
            <a:stCxn id="16" idx="2"/>
            <a:endCxn id="17" idx="0"/>
          </p:cNvCxnSpPr>
          <p:nvPr/>
        </p:nvCxnSpPr>
        <p:spPr>
          <a:xfrm rot="5400000">
            <a:off x="2894030" y="4732083"/>
            <a:ext cx="632644" cy="2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5"/>
          <p:cNvCxnSpPr>
            <a:endCxn id="17" idx="1"/>
          </p:cNvCxnSpPr>
          <p:nvPr/>
        </p:nvCxnSpPr>
        <p:spPr>
          <a:xfrm>
            <a:off x="2038368" y="5341823"/>
            <a:ext cx="79084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/>
          <p:cNvCxnSpPr>
            <a:stCxn id="17" idx="3"/>
          </p:cNvCxnSpPr>
          <p:nvPr/>
        </p:nvCxnSpPr>
        <p:spPr>
          <a:xfrm>
            <a:off x="3591212" y="5341823"/>
            <a:ext cx="73315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8243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Последовательность действий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38382" y="5681979"/>
            <a:ext cx="17002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omic Sans MS" pitchFamily="66" charset="0"/>
              </a:rPr>
              <a:t>Гипотеза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5643570" y="3214686"/>
            <a:ext cx="2928958" cy="7078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выглядит так: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643570" y="4136811"/>
            <a:ext cx="2928958" cy="4000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Как оценить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?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40331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18243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Последовательность действий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 rot="-5400000">
            <a:off x="-784155" y="3629475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в 1000-х </a:t>
            </a:r>
          </a:p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долларов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1846488" y="5164708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5400000">
            <a:off x="3275238" y="5164708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2560863" y="5164708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3989613" y="5164708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703988" y="5164708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10800000">
            <a:off x="1490888" y="501548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0800000">
            <a:off x="1490888" y="4372546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10800000">
            <a:off x="1490888" y="3729608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10800000">
            <a:off x="1490888" y="3086671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16200000" flipV="1">
            <a:off x="285155" y="3849438"/>
            <a:ext cx="260034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76613" y="5158358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932052" y="4772596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932052" y="4129658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932052" y="3486721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932052" y="2843783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400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648050" y="5262101"/>
            <a:ext cx="64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290986" y="5262101"/>
            <a:ext cx="784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003754" y="5262101"/>
            <a:ext cx="712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719736" y="5262101"/>
            <a:ext cx="78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432514" y="5262101"/>
            <a:ext cx="78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717870" y="491705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717870" y="491705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16200000" flipH="1">
            <a:off x="2075060" y="455986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 flipH="1" flipV="1">
            <a:off x="2075060" y="455986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146499" y="420267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146499" y="420267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6200000" flipH="1">
            <a:off x="2432250" y="413123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 flipH="1" flipV="1">
            <a:off x="2432250" y="413123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646564" y="37026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646564" y="37026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3003756" y="377404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3003756" y="377404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6200000" flipH="1">
            <a:off x="3289506" y="34882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 flipH="1" flipV="1">
            <a:off x="3289506" y="34882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rot="16200000" flipH="1">
            <a:off x="3646698" y="355973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 flipH="1" flipV="1">
            <a:off x="3646698" y="355973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4003886" y="334541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 flipH="1" flipV="1">
            <a:off x="4003886" y="334541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4361078" y="36311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4361078" y="36311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10800000" flipV="1">
            <a:off x="1717870" y="3488293"/>
            <a:ext cx="2786082" cy="15001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074928" y="5488560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 в квадратных футах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5643570" y="3214686"/>
            <a:ext cx="2928958" cy="7078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выглядит так: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x</a:t>
            </a: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5643570" y="4136811"/>
            <a:ext cx="2928958" cy="40003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Как оценить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?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9111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15716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Идея! Выбрать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Q</a:t>
            </a:r>
            <a:r>
              <a:rPr lang="en-US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так, чтобы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являлась близкой к значениям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всех тренировочных примеров 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 rot="-5400000">
            <a:off x="-784155" y="3915227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в 1000-х </a:t>
            </a:r>
          </a:p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долларов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1846488" y="545046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5400000">
            <a:off x="3275238" y="545046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2560863" y="545046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3989613" y="545046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703988" y="545046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10800000">
            <a:off x="1490888" y="530123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0800000">
            <a:off x="1490888" y="4658298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10800000">
            <a:off x="1490888" y="4015360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10800000">
            <a:off x="1490888" y="3372423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16200000" flipV="1">
            <a:off x="285155" y="4135190"/>
            <a:ext cx="260034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76613" y="5444110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932052" y="5058348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932052" y="4415410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932052" y="3772473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932052" y="3129535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400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648050" y="5547853"/>
            <a:ext cx="64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290986" y="5547853"/>
            <a:ext cx="784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003754" y="5547853"/>
            <a:ext cx="712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3719736" y="5547853"/>
            <a:ext cx="78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432514" y="5547853"/>
            <a:ext cx="78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717870" y="52028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717870" y="52028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16200000" flipH="1">
            <a:off x="2075060" y="48456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 flipH="1" flipV="1">
            <a:off x="2075060" y="48456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146499" y="448842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146499" y="448842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6200000" flipH="1">
            <a:off x="2432250" y="441698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 flipH="1" flipV="1">
            <a:off x="2432250" y="441698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646564" y="398836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646564" y="398836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3003756" y="405979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 flipH="1" flipV="1">
            <a:off x="3003756" y="405979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6200000" flipH="1">
            <a:off x="3289506" y="37740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 flipH="1" flipV="1">
            <a:off x="3289506" y="37740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rot="16200000" flipH="1">
            <a:off x="3646698" y="38454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 flipH="1" flipV="1">
            <a:off x="3646698" y="38454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4003886" y="36311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5400000" flipH="1" flipV="1">
            <a:off x="4003886" y="3631170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4361078" y="391692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4361078" y="391692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10800000" flipV="1">
            <a:off x="1717870" y="3774045"/>
            <a:ext cx="2786082" cy="15001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074928" y="5774312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 в квадратных футах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57750" y="3786188"/>
          <a:ext cx="40116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Формула" r:id="rId4" imgW="2463480" imgH="533160" progId="Equation.3">
                  <p:embed/>
                </p:oleObj>
              </mc:Choice>
              <mc:Fallback>
                <p:oleObj name="Формула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786188"/>
                        <a:ext cx="40116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929322" y="4786322"/>
          <a:ext cx="1928826" cy="60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Формула" r:id="rId6" imgW="1180800" imgH="368280" progId="Equation.3">
                  <p:embed/>
                </p:oleObj>
              </mc:Choice>
              <mc:Fallback>
                <p:oleObj name="Формула" r:id="rId6" imgW="1180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786322"/>
                        <a:ext cx="1928826" cy="60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286380" y="2643182"/>
            <a:ext cx="3071834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Введем стоимостную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функцию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и минимизируем ее:</a:t>
            </a:r>
            <a:endParaRPr lang="en-US" sz="20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3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1928802"/>
            <a:ext cx="9144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Использование нормальных уравнений (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normal equation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Подход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работает только для линейной регрессии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Использование методов численной оптимизации, </a:t>
            </a:r>
          </a:p>
          <a:p>
            <a:pPr marL="514350" indent="-514350"/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  например, метода градиентного спуска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Более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конкретно будем рассматривать групповой градиентный спуск («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Batch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»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Gradient Descent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.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Групповой означает, что на каждом этапе градиентного спуска используются все тренировочные примеры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Подход может быть использован и для других методов машинного обучения, например, нейронных сетей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9625" y="1166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0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Как минимизировать стоимостную функцию для линейной регрессии с одной переменной?</a:t>
            </a:r>
          </a:p>
        </p:txBody>
      </p:sp>
    </p:spTree>
    <p:extLst>
      <p:ext uri="{BB962C8B-B14F-4D97-AF65-F5344CB8AC3E}">
        <p14:creationId xmlns:p14="http://schemas.microsoft.com/office/powerpoint/2010/main" val="34993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1874445"/>
            <a:ext cx="9144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Постановка задачи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Имеется некоторая стоимостная функция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Необходимо найти такие значения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чтобы функция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стала минимальной</a:t>
            </a:r>
          </a:p>
          <a:p>
            <a:pPr marL="514350" indent="-514350">
              <a:buFont typeface="Wingdings" pitchFamily="2" charset="2"/>
              <a:buChar char="ü"/>
            </a:pP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Решение задачи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Стартуем из некоторых значений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например, равных величине ноль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Продолжаем изменение значений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до тех пор, пока не достигнем минимума. Минимум достижим не всегда!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9625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Метод градиентного спуска</a:t>
            </a:r>
          </a:p>
        </p:txBody>
      </p:sp>
    </p:spTree>
    <p:extLst>
      <p:ext uri="{BB962C8B-B14F-4D97-AF65-F5344CB8AC3E}">
        <p14:creationId xmlns:p14="http://schemas.microsoft.com/office/powerpoint/2010/main" val="23791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876674" y="326113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3914774" y="347901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3895724" y="37004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3667124" y="39290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3743324" y="41576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048124" y="421482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4200524" y="43862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4124324" y="461487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5" name="AutoShape 15"/>
          <p:cNvCxnSpPr>
            <a:cxnSpLocks noChangeShapeType="1"/>
          </p:cNvCxnSpPr>
          <p:nvPr/>
        </p:nvCxnSpPr>
        <p:spPr bwMode="auto">
          <a:xfrm>
            <a:off x="3778249" y="401479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6"/>
          <p:cNvCxnSpPr>
            <a:cxnSpLocks noChangeShapeType="1"/>
          </p:cNvCxnSpPr>
          <p:nvPr/>
        </p:nvCxnSpPr>
        <p:spPr bwMode="auto">
          <a:xfrm flipH="1">
            <a:off x="3778249" y="378619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>
            <a:off x="3860799" y="424339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18"/>
          <p:cNvCxnSpPr>
            <a:cxnSpLocks noChangeShapeType="1"/>
          </p:cNvCxnSpPr>
          <p:nvPr/>
        </p:nvCxnSpPr>
        <p:spPr bwMode="auto">
          <a:xfrm>
            <a:off x="4154487" y="430054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19"/>
          <p:cNvCxnSpPr>
            <a:cxnSpLocks noChangeShapeType="1"/>
          </p:cNvCxnSpPr>
          <p:nvPr/>
        </p:nvCxnSpPr>
        <p:spPr bwMode="auto">
          <a:xfrm flipH="1">
            <a:off x="4230687" y="447199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3990975" y="334685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4010025" y="357188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606232" y="5029154"/>
            <a:ext cx="486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9958" y="5243468"/>
            <a:ext cx="5132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2000" baseline="-25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214282" y="3814708"/>
            <a:ext cx="1321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J(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2000" dirty="0" smtClean="0">
                <a:latin typeface="Comic Sans MS" pitchFamily="66" charset="0"/>
                <a:sym typeface="Symbol" pitchFamily="18" charset="2"/>
              </a:rPr>
              <a:t>, Q</a:t>
            </a:r>
            <a:r>
              <a:rPr lang="en-US" sz="2000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baseline="-25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625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400" dirty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Пример работы градиентного спуска </a:t>
            </a:r>
          </a:p>
        </p:txBody>
      </p:sp>
    </p:spTree>
    <p:extLst>
      <p:ext uri="{BB962C8B-B14F-4D97-AF65-F5344CB8AC3E}">
        <p14:creationId xmlns:p14="http://schemas.microsoft.com/office/powerpoint/2010/main" val="18952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1953</Words>
  <Application>Microsoft Office PowerPoint</Application>
  <PresentationFormat>Экран (4:3)</PresentationFormat>
  <Paragraphs>417</Paragraphs>
  <Slides>38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0" baseType="lpstr">
      <vt:lpstr>Тема Office</vt:lpstr>
      <vt:lpstr>Формула</vt:lpstr>
      <vt:lpstr>Линейная регрессия с одной переменной. Линейная регрессия со множеством переменных.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Линейная регрессия с одной переменной. Линейная регрессия со множеством переменных. </dc:title>
  <dc:creator>Alexander</dc:creator>
  <cp:lastModifiedBy>Бородин Александр</cp:lastModifiedBy>
  <cp:revision>26</cp:revision>
  <dcterms:created xsi:type="dcterms:W3CDTF">2018-12-09T14:44:55Z</dcterms:created>
  <dcterms:modified xsi:type="dcterms:W3CDTF">2018-12-09T15:54:13Z</dcterms:modified>
</cp:coreProperties>
</file>