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60" r:id="rId7"/>
    <p:sldId id="261" r:id="rId8"/>
    <p:sldId id="262" r:id="rId9"/>
    <p:sldId id="270" r:id="rId10"/>
    <p:sldId id="275" r:id="rId11"/>
  </p:sldIdLst>
  <p:sldSz cx="9224963" cy="523081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7">
          <p15:clr>
            <a:srgbClr val="A4A3A4"/>
          </p15:clr>
        </p15:guide>
        <p15:guide id="2" pos="29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1620" y="642"/>
      </p:cViewPr>
      <p:guideLst>
        <p:guide orient="horz" pos="1647"/>
        <p:guide pos="29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61160" y="19800"/>
            <a:ext cx="830196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830196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1160" y="2808720"/>
            <a:ext cx="830196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1160" y="19800"/>
            <a:ext cx="830196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405108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715280" y="1224000"/>
            <a:ext cx="405108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1160" y="2808720"/>
            <a:ext cx="405108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715280" y="2808720"/>
            <a:ext cx="405108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61160" y="19800"/>
            <a:ext cx="830196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2673000" cy="1446840"/>
          </a:xfrm>
          <a:prstGeom prst="rect">
            <a:avLst/>
          </a:prstGeom>
        </p:spPr>
        <p:txBody>
          <a:bodyPr lIns="0" tIns="0" rIns="0" bIns="0">
            <a:normAutofit fontScale="50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68080" y="1224000"/>
            <a:ext cx="2673000" cy="1446840"/>
          </a:xfrm>
          <a:prstGeom prst="rect">
            <a:avLst/>
          </a:prstGeom>
        </p:spPr>
        <p:txBody>
          <a:bodyPr lIns="0" tIns="0" rIns="0" bIns="0">
            <a:normAutofit fontScale="50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75360" y="1224000"/>
            <a:ext cx="2673000" cy="1446840"/>
          </a:xfrm>
          <a:prstGeom prst="rect">
            <a:avLst/>
          </a:prstGeom>
        </p:spPr>
        <p:txBody>
          <a:bodyPr lIns="0" tIns="0" rIns="0" bIns="0">
            <a:normAutofit fontScale="50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1160" y="2808720"/>
            <a:ext cx="2673000" cy="1446840"/>
          </a:xfrm>
          <a:prstGeom prst="rect">
            <a:avLst/>
          </a:prstGeom>
        </p:spPr>
        <p:txBody>
          <a:bodyPr lIns="0" tIns="0" rIns="0" bIns="0">
            <a:normAutofit fontScale="50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68080" y="2808720"/>
            <a:ext cx="2673000" cy="1446840"/>
          </a:xfrm>
          <a:prstGeom prst="rect">
            <a:avLst/>
          </a:prstGeom>
        </p:spPr>
        <p:txBody>
          <a:bodyPr lIns="0" tIns="0" rIns="0" bIns="0">
            <a:normAutofit fontScale="50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75360" y="2808720"/>
            <a:ext cx="2673000" cy="1446840"/>
          </a:xfrm>
          <a:prstGeom prst="rect">
            <a:avLst/>
          </a:prstGeom>
        </p:spPr>
        <p:txBody>
          <a:bodyPr lIns="0" tIns="0" rIns="0" bIns="0">
            <a:normAutofit fontScale="50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61160" y="19800"/>
            <a:ext cx="830196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61160" y="1224000"/>
            <a:ext cx="8301960" cy="3033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61160" y="19800"/>
            <a:ext cx="830196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8301960" cy="303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61160" y="19800"/>
            <a:ext cx="830196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4051080" cy="303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715280" y="1224000"/>
            <a:ext cx="4051080" cy="303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61160" y="19800"/>
            <a:ext cx="830196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61160" y="208440"/>
            <a:ext cx="8301960" cy="404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61160" y="19800"/>
            <a:ext cx="830196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405108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715280" y="1224000"/>
            <a:ext cx="4051080" cy="303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1160" y="2808720"/>
            <a:ext cx="405108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61160" y="19800"/>
            <a:ext cx="830196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61160" y="1224000"/>
            <a:ext cx="8301960" cy="3033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61160" y="19800"/>
            <a:ext cx="830196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4051080" cy="303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715280" y="1224000"/>
            <a:ext cx="405108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715280" y="2808720"/>
            <a:ext cx="405108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61160" y="19800"/>
            <a:ext cx="830196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405108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15280" y="1224000"/>
            <a:ext cx="405108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1160" y="2808720"/>
            <a:ext cx="830196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61160" y="19800"/>
            <a:ext cx="830196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830196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1160" y="2808720"/>
            <a:ext cx="830196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61160" y="19800"/>
            <a:ext cx="830196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405108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15280" y="1224000"/>
            <a:ext cx="405108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1160" y="2808720"/>
            <a:ext cx="405108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715280" y="2808720"/>
            <a:ext cx="405108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61160" y="19800"/>
            <a:ext cx="830196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2673000" cy="1446840"/>
          </a:xfrm>
          <a:prstGeom prst="rect">
            <a:avLst/>
          </a:prstGeom>
        </p:spPr>
        <p:txBody>
          <a:bodyPr lIns="0" tIns="0" rIns="0" bIns="0">
            <a:normAutofit fontScale="50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68080" y="1224000"/>
            <a:ext cx="2673000" cy="1446840"/>
          </a:xfrm>
          <a:prstGeom prst="rect">
            <a:avLst/>
          </a:prstGeom>
        </p:spPr>
        <p:txBody>
          <a:bodyPr lIns="0" tIns="0" rIns="0" bIns="0">
            <a:normAutofit fontScale="50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75360" y="1224000"/>
            <a:ext cx="2673000" cy="1446840"/>
          </a:xfrm>
          <a:prstGeom prst="rect">
            <a:avLst/>
          </a:prstGeom>
        </p:spPr>
        <p:txBody>
          <a:bodyPr lIns="0" tIns="0" rIns="0" bIns="0">
            <a:normAutofit fontScale="50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1160" y="2808720"/>
            <a:ext cx="2673000" cy="1446840"/>
          </a:xfrm>
          <a:prstGeom prst="rect">
            <a:avLst/>
          </a:prstGeom>
        </p:spPr>
        <p:txBody>
          <a:bodyPr lIns="0" tIns="0" rIns="0" bIns="0">
            <a:normAutofit fontScale="50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68080" y="2808720"/>
            <a:ext cx="2673000" cy="1446840"/>
          </a:xfrm>
          <a:prstGeom prst="rect">
            <a:avLst/>
          </a:prstGeom>
        </p:spPr>
        <p:txBody>
          <a:bodyPr lIns="0" tIns="0" rIns="0" bIns="0">
            <a:normAutofit fontScale="50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75360" y="2808720"/>
            <a:ext cx="2673000" cy="1446840"/>
          </a:xfrm>
          <a:prstGeom prst="rect">
            <a:avLst/>
          </a:prstGeom>
        </p:spPr>
        <p:txBody>
          <a:bodyPr lIns="0" tIns="0" rIns="0" bIns="0">
            <a:normAutofit fontScale="50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61160" y="19800"/>
            <a:ext cx="830196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61160" y="1224000"/>
            <a:ext cx="8301960" cy="3033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61160" y="19800"/>
            <a:ext cx="830196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8301960" cy="303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61160" y="19800"/>
            <a:ext cx="830196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4051080" cy="303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715280" y="1224000"/>
            <a:ext cx="4051080" cy="303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61160" y="19800"/>
            <a:ext cx="830196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61160" y="19800"/>
            <a:ext cx="830196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8301960" cy="303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61160" y="208440"/>
            <a:ext cx="8301960" cy="404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61160" y="19800"/>
            <a:ext cx="830196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405108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715280" y="1224000"/>
            <a:ext cx="4051080" cy="303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1160" y="2808720"/>
            <a:ext cx="405108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61160" y="19800"/>
            <a:ext cx="830196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4051080" cy="303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715280" y="1224000"/>
            <a:ext cx="405108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715280" y="2808720"/>
            <a:ext cx="405108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61160" y="19800"/>
            <a:ext cx="830196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405108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715280" y="1224000"/>
            <a:ext cx="405108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61160" y="2808720"/>
            <a:ext cx="830196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61160" y="19800"/>
            <a:ext cx="830196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830196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1160" y="2808720"/>
            <a:ext cx="830196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61160" y="19800"/>
            <a:ext cx="830196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405108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715280" y="1224000"/>
            <a:ext cx="405108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1160" y="2808720"/>
            <a:ext cx="405108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715280" y="2808720"/>
            <a:ext cx="405108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61160" y="19800"/>
            <a:ext cx="830196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2673000" cy="1446840"/>
          </a:xfrm>
          <a:prstGeom prst="rect">
            <a:avLst/>
          </a:prstGeom>
        </p:spPr>
        <p:txBody>
          <a:bodyPr lIns="0" tIns="0" rIns="0" bIns="0">
            <a:normAutofit fontScale="50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68080" y="1224000"/>
            <a:ext cx="2673000" cy="1446840"/>
          </a:xfrm>
          <a:prstGeom prst="rect">
            <a:avLst/>
          </a:prstGeom>
        </p:spPr>
        <p:txBody>
          <a:bodyPr lIns="0" tIns="0" rIns="0" bIns="0">
            <a:normAutofit fontScale="50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75360" y="1224000"/>
            <a:ext cx="2673000" cy="1446840"/>
          </a:xfrm>
          <a:prstGeom prst="rect">
            <a:avLst/>
          </a:prstGeom>
        </p:spPr>
        <p:txBody>
          <a:bodyPr lIns="0" tIns="0" rIns="0" bIns="0">
            <a:normAutofit fontScale="50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1160" y="2808720"/>
            <a:ext cx="2673000" cy="1446840"/>
          </a:xfrm>
          <a:prstGeom prst="rect">
            <a:avLst/>
          </a:prstGeom>
        </p:spPr>
        <p:txBody>
          <a:bodyPr lIns="0" tIns="0" rIns="0" bIns="0">
            <a:normAutofit fontScale="50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68080" y="2808720"/>
            <a:ext cx="2673000" cy="1446840"/>
          </a:xfrm>
          <a:prstGeom prst="rect">
            <a:avLst/>
          </a:prstGeom>
        </p:spPr>
        <p:txBody>
          <a:bodyPr lIns="0" tIns="0" rIns="0" bIns="0">
            <a:normAutofit fontScale="50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75360" y="2808720"/>
            <a:ext cx="2673000" cy="1446840"/>
          </a:xfrm>
          <a:prstGeom prst="rect">
            <a:avLst/>
          </a:prstGeom>
        </p:spPr>
        <p:txBody>
          <a:bodyPr lIns="0" tIns="0" rIns="0" bIns="0">
            <a:normAutofit fontScale="50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61160" y="19800"/>
            <a:ext cx="830196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4051080" cy="303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715280" y="1224000"/>
            <a:ext cx="4051080" cy="303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61160" y="19800"/>
            <a:ext cx="830196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61160" y="208440"/>
            <a:ext cx="8301960" cy="404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61160" y="19800"/>
            <a:ext cx="830196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405108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715280" y="1224000"/>
            <a:ext cx="4051080" cy="303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1160" y="2808720"/>
            <a:ext cx="405108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61160" y="19800"/>
            <a:ext cx="830196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4051080" cy="303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715280" y="1224000"/>
            <a:ext cx="405108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715280" y="2808720"/>
            <a:ext cx="405108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61160" y="19800"/>
            <a:ext cx="830196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405108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715280" y="1224000"/>
            <a:ext cx="405108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1160" y="2808720"/>
            <a:ext cx="8301960" cy="144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61160" y="208440"/>
            <a:ext cx="8301960" cy="87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8301960" cy="303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61160" y="208080"/>
            <a:ext cx="8301600" cy="873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8301960" cy="303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61160" y="208080"/>
            <a:ext cx="8301600" cy="873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61160" y="1224000"/>
            <a:ext cx="8301960" cy="3033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35960" y="1247400"/>
            <a:ext cx="7992000" cy="1475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0" strike="noStrike" spc="-1" dirty="0">
                <a:solidFill>
                  <a:srgbClr val="00008B"/>
                </a:solidFill>
                <a:latin typeface="Arial"/>
                <a:ea typeface="DejaVu Sans"/>
              </a:rPr>
              <a:t>Индивидуальный проект</a:t>
            </a:r>
            <a:endParaRPr lang="ru-RU" sz="2800" b="0" strike="noStrike" spc="-1" dirty="0"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lang="en-US" sz="3200" b="1" spc="-1" dirty="0" smtClean="0">
                <a:solidFill>
                  <a:srgbClr val="00008B"/>
                </a:solidFill>
                <a:latin typeface="Arial"/>
              </a:rPr>
              <a:t>Maggi</a:t>
            </a:r>
            <a:endParaRPr lang="ru-RU" sz="3200" b="0" strike="noStrike" spc="-1" dirty="0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131560" y="3047400"/>
            <a:ext cx="1828080" cy="10680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360" algn="r">
              <a:lnSpc>
                <a:spcPct val="100000"/>
              </a:lnSpc>
              <a:spcBef>
                <a:spcPts val="281"/>
              </a:spcBef>
            </a:pPr>
            <a:r>
              <a:rPr lang="ru-RU" sz="1400" b="1" strike="noStrike" spc="-1" dirty="0">
                <a:solidFill>
                  <a:srgbClr val="17375E"/>
                </a:solidFill>
                <a:latin typeface="Calibri"/>
                <a:ea typeface="DejaVu Sans"/>
              </a:rPr>
              <a:t>Город:</a:t>
            </a:r>
            <a:endParaRPr lang="ru-RU" sz="1400" b="0" strike="noStrike" spc="-1" dirty="0">
              <a:latin typeface="Arial"/>
            </a:endParaRPr>
          </a:p>
          <a:p>
            <a:pPr marL="343080" indent="-342360" algn="r">
              <a:lnSpc>
                <a:spcPct val="100000"/>
              </a:lnSpc>
              <a:spcBef>
                <a:spcPts val="281"/>
              </a:spcBef>
            </a:pPr>
            <a:r>
              <a:rPr lang="ru-RU" sz="1400" b="1" strike="noStrike" spc="-1" dirty="0">
                <a:solidFill>
                  <a:srgbClr val="17375E"/>
                </a:solidFill>
                <a:latin typeface="Calibri"/>
                <a:ea typeface="DejaVu Sans"/>
              </a:rPr>
              <a:t>Площадка:</a:t>
            </a:r>
            <a:endParaRPr lang="ru-RU" sz="1400" b="0" strike="noStrike" spc="-1" dirty="0">
              <a:latin typeface="Arial"/>
            </a:endParaRPr>
          </a:p>
          <a:p>
            <a:pPr marL="343080" indent="-342360" algn="r">
              <a:lnSpc>
                <a:spcPct val="100000"/>
              </a:lnSpc>
              <a:spcBef>
                <a:spcPts val="281"/>
              </a:spcBef>
            </a:pPr>
            <a:r>
              <a:rPr lang="ru-RU" sz="1400" b="1" spc="-1" dirty="0" smtClean="0">
                <a:solidFill>
                  <a:srgbClr val="17375E"/>
                </a:solidFill>
                <a:latin typeface="Calibri"/>
                <a:ea typeface="DejaVu Sans"/>
              </a:rPr>
              <a:t>Выполнил</a:t>
            </a:r>
            <a:r>
              <a:rPr lang="ru-RU" sz="14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:</a:t>
            </a:r>
            <a:endParaRPr lang="ru-RU" sz="1400" b="0" strike="noStrike" spc="-1" dirty="0">
              <a:latin typeface="Arial"/>
            </a:endParaRPr>
          </a:p>
          <a:p>
            <a:pPr marL="343080" indent="-342360" algn="r">
              <a:lnSpc>
                <a:spcPct val="100000"/>
              </a:lnSpc>
              <a:spcBef>
                <a:spcPts val="281"/>
              </a:spcBef>
            </a:pPr>
            <a:r>
              <a:rPr lang="ru-RU" sz="14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Дата</a:t>
            </a:r>
            <a:r>
              <a:rPr lang="ru-RU" sz="1400" b="1" strike="noStrike" spc="-1" dirty="0">
                <a:solidFill>
                  <a:srgbClr val="17375E"/>
                </a:solidFill>
                <a:latin typeface="Calibri"/>
                <a:ea typeface="DejaVu Sans"/>
              </a:rPr>
              <a:t>:</a:t>
            </a:r>
            <a:endParaRPr lang="ru-RU" sz="1400" b="0" strike="noStrike" spc="-1" dirty="0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4036320" y="3047400"/>
            <a:ext cx="3428280" cy="1068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ru-RU" sz="1400" b="1" strike="noStrike" spc="-1" dirty="0">
                <a:solidFill>
                  <a:srgbClr val="17375E"/>
                </a:solidFill>
                <a:latin typeface="Calibri"/>
                <a:ea typeface="DejaVu Sans"/>
              </a:rPr>
              <a:t>Воронеж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ru-RU" sz="1400" b="1" spc="-1" dirty="0" smtClean="0">
                <a:solidFill>
                  <a:srgbClr val="17375E"/>
                </a:solidFill>
                <a:latin typeface="Calibri"/>
              </a:rPr>
              <a:t>ВГУ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ru-RU" sz="14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Кольченко Евгений Анатольевич</a:t>
            </a:r>
            <a:endParaRPr lang="ru-RU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r>
              <a:rPr lang="ru-RU" sz="1400" b="1" strike="noStrike" spc="-1" dirty="0" smtClean="0">
                <a:solidFill>
                  <a:srgbClr val="17375E"/>
                </a:solidFill>
                <a:latin typeface="Calibri"/>
                <a:ea typeface="DejaVu Sans"/>
              </a:rPr>
              <a:t>20 января  2020 </a:t>
            </a:r>
            <a:r>
              <a:rPr lang="ru-RU" sz="1400" b="1" strike="noStrike" spc="-1" dirty="0">
                <a:solidFill>
                  <a:srgbClr val="17375E"/>
                </a:solidFill>
                <a:latin typeface="Calibri"/>
                <a:ea typeface="DejaVu Sans"/>
              </a:rPr>
              <a:t>г.</a:t>
            </a:r>
            <a:endParaRPr lang="ru-RU" sz="1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152080" y="1065240"/>
            <a:ext cx="44715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>
                <a:solidFill>
                  <a:srgbClr val="FF4500"/>
                </a:solidFill>
                <a:latin typeface="Arial"/>
              </a:rPr>
              <a:t>1. Введение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292001" y="1823318"/>
            <a:ext cx="9148665" cy="136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000" b="1" strike="noStrike" spc="-1" dirty="0">
                <a:solidFill>
                  <a:srgbClr val="2C3E50"/>
                </a:solidFill>
                <a:latin typeface="Source Sans Pro Semibold"/>
                <a:ea typeface="DejaVu Sans"/>
              </a:rPr>
              <a:t>Цели проекта</a:t>
            </a:r>
            <a:endParaRPr lang="ru-RU" sz="2000" b="0" strike="noStrike" spc="-1" dirty="0">
              <a:latin typeface="Arial"/>
            </a:endParaRPr>
          </a:p>
          <a:p>
            <a:pPr marL="406800" indent="-323280">
              <a:spcAft>
                <a:spcPts val="1134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lang="ru-RU" sz="2000" b="0" strike="noStrike" spc="-1" dirty="0">
                <a:solidFill>
                  <a:srgbClr val="2C3E50"/>
                </a:solidFill>
                <a:latin typeface="Source Sans Pro"/>
                <a:ea typeface="DejaVu Sans"/>
              </a:rPr>
              <a:t>Создать </a:t>
            </a:r>
            <a:r>
              <a:rPr lang="ru-RU" sz="2000" b="0" strike="noStrike" spc="-1" dirty="0" smtClean="0">
                <a:solidFill>
                  <a:srgbClr val="2C3E50"/>
                </a:solidFill>
                <a:latin typeface="Source Sans Pro"/>
                <a:ea typeface="DejaVu Sans"/>
              </a:rPr>
              <a:t>приложение для контроля питания по методу диеты «Магги».</a:t>
            </a:r>
          </a:p>
          <a:p>
            <a:pPr marL="406800" indent="-323280">
              <a:spcAft>
                <a:spcPts val="1134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lang="ru-RU" sz="2000" b="0" strike="noStrike" spc="-1" dirty="0" smtClean="0">
                <a:solidFill>
                  <a:srgbClr val="2C3E50"/>
                </a:solidFill>
                <a:latin typeface="Source Sans Pro"/>
                <a:ea typeface="DejaVu Sans"/>
              </a:rPr>
              <a:t>Изучить </a:t>
            </a:r>
            <a:r>
              <a:rPr lang="ru-RU" sz="2000" b="0" strike="noStrike" spc="-1" dirty="0">
                <a:solidFill>
                  <a:srgbClr val="2C3E50"/>
                </a:solidFill>
                <a:latin typeface="Source Sans Pro"/>
                <a:ea typeface="DejaVu Sans"/>
              </a:rPr>
              <a:t>принципы и особенности разработки для </a:t>
            </a:r>
            <a:r>
              <a:rPr lang="ru-RU" sz="2000" b="0" strike="noStrike" spc="-1" dirty="0" err="1" smtClean="0">
                <a:solidFill>
                  <a:srgbClr val="2C3E50"/>
                </a:solidFill>
                <a:latin typeface="Source Sans Pro"/>
                <a:ea typeface="DejaVu Sans"/>
              </a:rPr>
              <a:t>Android</a:t>
            </a:r>
            <a:r>
              <a:rPr lang="ru-RU" sz="2000" b="0" strike="noStrike" spc="-1" dirty="0" smtClean="0">
                <a:solidFill>
                  <a:srgbClr val="2C3E50"/>
                </a:solidFill>
                <a:latin typeface="Source Sans Pro"/>
                <a:ea typeface="DejaVu Sans"/>
              </a:rPr>
              <a:t>.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20" name="Рисунок 119"/>
          <p:cNvPicPr/>
          <p:nvPr/>
        </p:nvPicPr>
        <p:blipFill>
          <a:blip r:embed="rId3"/>
          <a:stretch/>
        </p:blipFill>
        <p:spPr>
          <a:xfrm>
            <a:off x="6988745" y="3047454"/>
            <a:ext cx="2016224" cy="201622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76000" y="1080000"/>
            <a:ext cx="842364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 dirty="0">
                <a:solidFill>
                  <a:srgbClr val="FF4500"/>
                </a:solidFill>
                <a:latin typeface="Arial"/>
              </a:rPr>
              <a:t>2. Особенности </a:t>
            </a:r>
            <a:r>
              <a:rPr lang="ru-RU" sz="2400" b="1" strike="noStrike" spc="-1" dirty="0" smtClean="0">
                <a:solidFill>
                  <a:srgbClr val="FF4500"/>
                </a:solidFill>
                <a:latin typeface="Arial"/>
              </a:rPr>
              <a:t>разработки данного приложения</a:t>
            </a:r>
            <a:endParaRPr lang="ru-RU" sz="2400" b="0" strike="noStrike" spc="-1" dirty="0">
              <a:latin typeface="Arial"/>
            </a:endParaRPr>
          </a:p>
        </p:txBody>
      </p:sp>
      <p:pic>
        <p:nvPicPr>
          <p:cNvPr id="122" name="Рисунок 121"/>
          <p:cNvPicPr/>
          <p:nvPr/>
        </p:nvPicPr>
        <p:blipFill>
          <a:blip r:embed="rId3"/>
          <a:stretch/>
        </p:blipFill>
        <p:spPr>
          <a:xfrm rot="20913600">
            <a:off x="6931290" y="3263215"/>
            <a:ext cx="2001369" cy="875886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216000" y="2232000"/>
            <a:ext cx="7127640" cy="251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000" spc="-1" dirty="0" smtClean="0">
                <a:solidFill>
                  <a:srgbClr val="000000"/>
                </a:solidFill>
                <a:latin typeface="Source Sans Pro Semibold"/>
              </a:rPr>
              <a:t>Система сборки </a:t>
            </a:r>
            <a:r>
              <a:rPr lang="en-US" sz="2000" spc="-1" dirty="0" smtClean="0">
                <a:solidFill>
                  <a:srgbClr val="000000"/>
                </a:solidFill>
                <a:latin typeface="Source Sans Pro Semibold"/>
              </a:rPr>
              <a:t>Gradle</a:t>
            </a:r>
            <a:r>
              <a:rPr lang="ru-RU" sz="2000" spc="-1" dirty="0" smtClean="0">
                <a:solidFill>
                  <a:srgbClr val="000000"/>
                </a:solidFill>
                <a:latin typeface="Source Sans Pro Semibold"/>
              </a:rPr>
              <a:t>.</a:t>
            </a:r>
            <a:endParaRPr lang="ru-RU" sz="20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000" spc="-1" dirty="0" smtClean="0">
                <a:solidFill>
                  <a:srgbClr val="00008B"/>
                </a:solidFill>
                <a:latin typeface="Source Sans Pro Semibold"/>
                <a:ea typeface="DejaVu Sans"/>
              </a:rPr>
              <a:t>Быстрый подсчет дня недели по текущей дате</a:t>
            </a:r>
            <a:r>
              <a:rPr lang="ru-RU" sz="2000" b="0" strike="noStrike" spc="-1" dirty="0" smtClean="0">
                <a:solidFill>
                  <a:srgbClr val="00008B"/>
                </a:solidFill>
                <a:latin typeface="Source Sans Pro Semibold"/>
                <a:ea typeface="DejaVu Sans"/>
              </a:rPr>
              <a:t>.</a:t>
            </a:r>
            <a:endParaRPr lang="ru-RU" sz="20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000" spc="-1" dirty="0" smtClean="0">
                <a:solidFill>
                  <a:srgbClr val="000000"/>
                </a:solidFill>
                <a:latin typeface="Source Sans Pro Semibold"/>
                <a:ea typeface="DejaVu Sans"/>
              </a:rPr>
              <a:t>Удобный и адаптированный интерфейс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Source Sans Pro Semibold"/>
                <a:ea typeface="DejaVu Sans"/>
              </a:rPr>
              <a:t>.</a:t>
            </a:r>
            <a:endParaRPr lang="ru-RU" sz="20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 smtClean="0">
                <a:solidFill>
                  <a:srgbClr val="00008B"/>
                </a:solidFill>
                <a:latin typeface="Source Sans Pro Semibold"/>
                <a:ea typeface="DejaVu Sans"/>
              </a:rPr>
              <a:t>Использование системы жестов для переходов на другие дни недели.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1026" name="Picture 2" descr="https://miro.medium.com/max/1200/1*0i_pA3Qk1L00DmJZCJc-Y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365" y="1641719"/>
            <a:ext cx="2076550" cy="146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232000" y="1152000"/>
            <a:ext cx="44715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 dirty="0">
                <a:solidFill>
                  <a:srgbClr val="FF4500"/>
                </a:solidFill>
                <a:latin typeface="Arial"/>
              </a:rPr>
              <a:t>4. </a:t>
            </a:r>
            <a:r>
              <a:rPr lang="ru-RU" sz="2400" b="1" strike="noStrike" spc="-1" dirty="0" smtClean="0">
                <a:solidFill>
                  <a:srgbClr val="FF4500"/>
                </a:solidFill>
                <a:latin typeface="Arial"/>
              </a:rPr>
              <a:t>Интерфейс</a:t>
            </a:r>
            <a:endParaRPr lang="ru-RU" sz="2400" b="0" strike="noStrike" spc="-1" dirty="0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290520" y="3519720"/>
            <a:ext cx="180360" cy="37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215999" y="1967334"/>
            <a:ext cx="4756521" cy="26043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108720" algn="ctr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</a:pPr>
            <a:r>
              <a:rPr lang="ru-RU" sz="2000" spc="-1" dirty="0" smtClean="0">
                <a:solidFill>
                  <a:srgbClr val="00008B"/>
                </a:solidFill>
                <a:latin typeface="Source Sans Pro Semibold"/>
                <a:ea typeface="DejaVu Sans"/>
              </a:rPr>
              <a:t>ГЛАВНОЕ МЕНЮ</a:t>
            </a:r>
            <a:endParaRPr lang="ru-RU" sz="2000" spc="-1" dirty="0">
              <a:solidFill>
                <a:srgbClr val="00008B"/>
              </a:solidFill>
              <a:latin typeface="Source Sans Pro Semibold"/>
              <a:ea typeface="DejaVu Sans"/>
            </a:endParaRPr>
          </a:p>
          <a:p>
            <a:pPr marL="451620" indent="-3429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panose="05000000000000000000" pitchFamily="2" charset="2"/>
              <a:buChar char="§"/>
            </a:pPr>
            <a:r>
              <a:rPr lang="ru-RU" sz="2000" spc="-1" dirty="0" smtClean="0">
                <a:latin typeface="Source Sans Pro Semibold"/>
              </a:rPr>
              <a:t>Диета рассчитана на 4 недели.</a:t>
            </a:r>
          </a:p>
          <a:p>
            <a:pPr marL="451620" indent="-3429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panose="05000000000000000000" pitchFamily="2" charset="2"/>
              <a:buChar char="§"/>
            </a:pPr>
            <a:r>
              <a:rPr lang="ru-RU" sz="2000" b="0" strike="noStrike" spc="-1" dirty="0" smtClean="0">
                <a:latin typeface="Source Sans Pro Semibold"/>
              </a:rPr>
              <a:t>Для каждой недели рассчитан свой </a:t>
            </a:r>
            <a:r>
              <a:rPr lang="ru-RU" sz="2000" spc="-1" dirty="0" smtClean="0">
                <a:latin typeface="Source Sans Pro Semibold"/>
              </a:rPr>
              <a:t>ежедневный план питания.</a:t>
            </a:r>
          </a:p>
          <a:p>
            <a:pPr marL="451620" indent="-3429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panose="05000000000000000000" pitchFamily="2" charset="2"/>
              <a:buChar char="§"/>
            </a:pPr>
            <a:r>
              <a:rPr lang="ru-RU" sz="2000" b="0" strike="noStrike" spc="-1" dirty="0" smtClean="0">
                <a:latin typeface="Source Sans Pro Semibold"/>
              </a:rPr>
              <a:t>При нажатии на одну из кнопок просчитывается текущий день недели и в зависимости от этого выводится нужный план питания на день.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537" y="1751310"/>
            <a:ext cx="3886969" cy="31154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944000" y="1008000"/>
            <a:ext cx="51836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pc="-1" dirty="0">
                <a:solidFill>
                  <a:srgbClr val="FF4500"/>
                </a:solidFill>
              </a:rPr>
              <a:t>4. Интерфейс</a:t>
            </a:r>
            <a:endParaRPr lang="ru-RU" sz="2400" spc="-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01" y="1638451"/>
            <a:ext cx="3960440" cy="3362034"/>
          </a:xfrm>
          <a:prstGeom prst="rect">
            <a:avLst/>
          </a:prstGeom>
        </p:spPr>
      </p:pic>
      <p:sp>
        <p:nvSpPr>
          <p:cNvPr id="5" name="CustomShape 3"/>
          <p:cNvSpPr/>
          <p:nvPr/>
        </p:nvSpPr>
        <p:spPr>
          <a:xfrm>
            <a:off x="4252441" y="1751310"/>
            <a:ext cx="4756521" cy="26043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10000"/>
          </a:bodyPr>
          <a:lstStyle/>
          <a:p>
            <a:pPr marL="108720" algn="ctr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</a:pPr>
            <a:r>
              <a:rPr lang="ru-RU" sz="2000" spc="-1" dirty="0" smtClean="0">
                <a:solidFill>
                  <a:srgbClr val="00008B"/>
                </a:solidFill>
                <a:latin typeface="Source Sans Pro Semibold"/>
                <a:ea typeface="DejaVu Sans"/>
              </a:rPr>
              <a:t>ВТОРОЙ </a:t>
            </a:r>
            <a:r>
              <a:rPr lang="ru-RU" sz="1900" spc="-1" dirty="0" smtClean="0">
                <a:solidFill>
                  <a:srgbClr val="00008B"/>
                </a:solidFill>
                <a:latin typeface="Source Sans Pro Semibold"/>
                <a:ea typeface="DejaVu Sans"/>
              </a:rPr>
              <a:t>ЭКРАН</a:t>
            </a:r>
            <a:endParaRPr lang="ru-RU" sz="2000" spc="-1" dirty="0">
              <a:solidFill>
                <a:srgbClr val="00008B"/>
              </a:solidFill>
              <a:latin typeface="Source Sans Pro Semibold"/>
              <a:ea typeface="DejaVu Sans"/>
            </a:endParaRPr>
          </a:p>
          <a:p>
            <a:pPr marL="451620" indent="-3429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panose="05000000000000000000" pitchFamily="2" charset="2"/>
              <a:buChar char="§"/>
            </a:pPr>
            <a:r>
              <a:rPr lang="ru-RU" sz="2000" spc="-1" dirty="0" smtClean="0">
                <a:latin typeface="Source Sans Pro Semibold"/>
              </a:rPr>
              <a:t>Последовательный вывод плана питания</a:t>
            </a:r>
          </a:p>
          <a:p>
            <a:pPr marL="451620" indent="-3429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panose="05000000000000000000" pitchFamily="2" charset="2"/>
              <a:buChar char="§"/>
            </a:pPr>
            <a:r>
              <a:rPr lang="ru-RU" sz="2000" spc="-1" dirty="0" smtClean="0">
                <a:latin typeface="Source Sans Pro Semibold"/>
              </a:rPr>
              <a:t>Кнопки для переходов на другие дни    (Так же доступны свайпы влево-вправо)</a:t>
            </a:r>
          </a:p>
          <a:p>
            <a:pPr marL="451620" indent="-3429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panose="05000000000000000000" pitchFamily="2" charset="2"/>
              <a:buChar char="§"/>
            </a:pPr>
            <a:r>
              <a:rPr lang="ru-RU" sz="2000" b="0" strike="noStrike" spc="-1" dirty="0" smtClean="0">
                <a:latin typeface="Source Sans Pro Semibold"/>
              </a:rPr>
              <a:t>Показ текущего дня и номера недели</a:t>
            </a:r>
          </a:p>
          <a:p>
            <a:pPr marL="451620" indent="-3429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panose="05000000000000000000" pitchFamily="2" charset="2"/>
              <a:buChar char="§"/>
            </a:pPr>
            <a:r>
              <a:rPr lang="ru-RU" sz="2000" spc="-1" dirty="0" smtClean="0">
                <a:latin typeface="Source Sans Pro Semibold"/>
              </a:rPr>
              <a:t>Смена дня недели без создания новой </a:t>
            </a:r>
            <a:r>
              <a:rPr lang="en-US" sz="2000" spc="-1" dirty="0" smtClean="0">
                <a:latin typeface="Source Sans Pro Semibold"/>
              </a:rPr>
              <a:t>Activity</a:t>
            </a:r>
            <a:r>
              <a:rPr lang="ru-RU" sz="2000" spc="-1" dirty="0">
                <a:latin typeface="Source Sans Pro Semibold"/>
              </a:rPr>
              <a:t>.</a:t>
            </a:r>
            <a:endParaRPr lang="ru-RU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48000" y="1080000"/>
            <a:ext cx="44715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pc="-1" dirty="0">
                <a:solidFill>
                  <a:srgbClr val="FF4500"/>
                </a:solidFill>
                <a:latin typeface="Arial"/>
              </a:rPr>
              <a:t>5</a:t>
            </a:r>
            <a:r>
              <a:rPr lang="ru-RU" sz="2400" b="1" strike="noStrike" spc="-1" dirty="0" smtClean="0">
                <a:solidFill>
                  <a:srgbClr val="FF4500"/>
                </a:solidFill>
                <a:latin typeface="Arial"/>
              </a:rPr>
              <a:t>. </a:t>
            </a:r>
            <a:r>
              <a:rPr lang="ru-RU" sz="2400" b="1" spc="-1" dirty="0" smtClean="0">
                <a:solidFill>
                  <a:srgbClr val="FF4500"/>
                </a:solidFill>
                <a:latin typeface="Arial"/>
              </a:rPr>
              <a:t>Дизайн кнопок</a:t>
            </a:r>
            <a:endParaRPr lang="ru-RU" sz="24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441" y="2470917"/>
            <a:ext cx="2155329" cy="97567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673" y="1536120"/>
            <a:ext cx="2700908" cy="297002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2441" y="3407494"/>
            <a:ext cx="2166272" cy="916186"/>
          </a:xfrm>
          <a:prstGeom prst="rect">
            <a:avLst/>
          </a:prstGeom>
        </p:spPr>
      </p:pic>
      <p:sp>
        <p:nvSpPr>
          <p:cNvPr id="15" name="CustomShape 3"/>
          <p:cNvSpPr/>
          <p:nvPr/>
        </p:nvSpPr>
        <p:spPr>
          <a:xfrm>
            <a:off x="219994" y="2111350"/>
            <a:ext cx="4032447" cy="14873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1620" indent="-3429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panose="05000000000000000000" pitchFamily="2" charset="2"/>
              <a:buChar char="§"/>
            </a:pPr>
            <a:r>
              <a:rPr lang="ru-RU" sz="2000" spc="-1" dirty="0" smtClean="0">
                <a:latin typeface="Source Sans Pro Semibold"/>
              </a:rPr>
              <a:t>Собственный дизайн кнопок</a:t>
            </a:r>
            <a:endParaRPr lang="ru-RU" sz="2000" spc="-1" dirty="0" smtClean="0">
              <a:latin typeface="Source Sans Pro Semibold"/>
            </a:endParaRPr>
          </a:p>
          <a:p>
            <a:pPr marL="451620" indent="-34290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panose="05000000000000000000" pitchFamily="2" charset="2"/>
              <a:buChar char="§"/>
            </a:pPr>
            <a:r>
              <a:rPr lang="ru-RU" sz="2000" b="0" strike="noStrike" spc="-1" dirty="0" smtClean="0">
                <a:latin typeface="Source Sans Pro Semibold"/>
              </a:rPr>
              <a:t>Изменение цвета и формы при нажатии.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144000" y="1800000"/>
            <a:ext cx="5472000" cy="319167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8280" rIns="0" bIns="0">
            <a:noAutofit/>
          </a:bodyPr>
          <a:lstStyle/>
          <a:p>
            <a:pPr marL="430200" indent="-323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 smtClean="0">
                <a:solidFill>
                  <a:srgbClr val="000000"/>
                </a:solidFill>
                <a:latin typeface="Ubuntu"/>
                <a:ea typeface="DejaVu Sans"/>
              </a:rPr>
              <a:t>Учет съеденный калорий и учет веса.</a:t>
            </a:r>
          </a:p>
          <a:p>
            <a:pPr marL="430200" indent="-323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dirty="0" smtClean="0">
                <a:solidFill>
                  <a:srgbClr val="000000"/>
                </a:solidFill>
                <a:latin typeface="Ubuntu"/>
              </a:rPr>
              <a:t>Сбор статистики и построение графиков.</a:t>
            </a:r>
          </a:p>
          <a:p>
            <a:pPr marL="430200" indent="-323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 smtClean="0">
                <a:solidFill>
                  <a:srgbClr val="000000"/>
                </a:solidFill>
                <a:latin typeface="Ubuntu"/>
              </a:rPr>
              <a:t>Возможность фотографировать свои результаты.</a:t>
            </a:r>
          </a:p>
          <a:p>
            <a:pPr marL="430200" indent="-323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spc="-1" dirty="0" smtClean="0">
                <a:solidFill>
                  <a:srgbClr val="000000"/>
                </a:solidFill>
                <a:latin typeface="Ubuntu"/>
              </a:rPr>
              <a:t>Напоминания о тренировках.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216000" y="1728000"/>
            <a:ext cx="4678200" cy="34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CustomShape 3"/>
          <p:cNvSpPr/>
          <p:nvPr/>
        </p:nvSpPr>
        <p:spPr>
          <a:xfrm>
            <a:off x="2591999" y="983880"/>
            <a:ext cx="4252729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pc="-1" dirty="0" smtClean="0">
                <a:solidFill>
                  <a:srgbClr val="FF4500"/>
                </a:solidFill>
                <a:latin typeface="Arial"/>
              </a:rPr>
              <a:t>6</a:t>
            </a:r>
            <a:r>
              <a:rPr lang="ru-RU" sz="2400" b="1" strike="noStrike" spc="-1" dirty="0" smtClean="0">
                <a:solidFill>
                  <a:srgbClr val="FF4500"/>
                </a:solidFill>
                <a:latin typeface="Arial"/>
              </a:rPr>
              <a:t>. Дальнейшие доработки</a:t>
            </a:r>
            <a:endParaRPr lang="ru-RU" sz="2400" b="0" strike="noStrike" spc="-1" dirty="0">
              <a:latin typeface="Arial"/>
            </a:endParaRPr>
          </a:p>
        </p:txBody>
      </p:sp>
      <p:pic>
        <p:nvPicPr>
          <p:cNvPr id="2050" name="Picture 2" descr="https://ocomp.info/wp-content/uploads/2017/09/2017-09-23_Kalorii-i-rezulta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01" y="2912905"/>
            <a:ext cx="3376786" cy="215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avatars.mds.yandex.net/get-zen_doc/1245197/pub_5d2ecee5a1b4f100ac2c103a_5d2ecf874735a600ad697b04/scale_120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935" y="1047791"/>
            <a:ext cx="1423482" cy="170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2296440" y="1008000"/>
            <a:ext cx="44715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2400" b="1" spc="-1" dirty="0">
                <a:solidFill>
                  <a:srgbClr val="FF4500"/>
                </a:solidFill>
                <a:latin typeface="Arial"/>
              </a:rPr>
              <a:t>7</a:t>
            </a:r>
            <a:r>
              <a:rPr lang="ru-RU" sz="2400" b="1" strike="noStrike" spc="-1" dirty="0" smtClean="0">
                <a:solidFill>
                  <a:srgbClr val="FF4500"/>
                </a:solidFill>
                <a:latin typeface="Arial"/>
              </a:rPr>
              <a:t>. </a:t>
            </a:r>
            <a:r>
              <a:rPr lang="ru-RU" sz="2400" b="1" strike="noStrike" spc="-1" dirty="0">
                <a:solidFill>
                  <a:srgbClr val="FF4500"/>
                </a:solidFill>
                <a:latin typeface="Arial"/>
              </a:rPr>
              <a:t>Средства реализации проекта</a:t>
            </a:r>
            <a:endParaRPr lang="ru-RU" sz="2400" b="0" strike="noStrike" spc="-1" dirty="0">
              <a:latin typeface="Arial"/>
            </a:endParaRPr>
          </a:p>
        </p:txBody>
      </p:sp>
      <p:pic>
        <p:nvPicPr>
          <p:cNvPr id="294" name="Рисунок 293"/>
          <p:cNvPicPr/>
          <p:nvPr/>
        </p:nvPicPr>
        <p:blipFill>
          <a:blip r:embed="rId3"/>
          <a:stretch/>
        </p:blipFill>
        <p:spPr>
          <a:xfrm>
            <a:off x="1224000" y="3408120"/>
            <a:ext cx="2981160" cy="1415880"/>
          </a:xfrm>
          <a:prstGeom prst="rect">
            <a:avLst/>
          </a:prstGeom>
          <a:ln>
            <a:noFill/>
          </a:ln>
        </p:spPr>
      </p:pic>
      <p:pic>
        <p:nvPicPr>
          <p:cNvPr id="295" name="Рисунок 294"/>
          <p:cNvPicPr/>
          <p:nvPr/>
        </p:nvPicPr>
        <p:blipFill>
          <a:blip r:embed="rId4"/>
          <a:stretch/>
        </p:blipFill>
        <p:spPr>
          <a:xfrm>
            <a:off x="5455440" y="3159720"/>
            <a:ext cx="2752560" cy="1664280"/>
          </a:xfrm>
          <a:prstGeom prst="rect">
            <a:avLst/>
          </a:prstGeom>
          <a:ln>
            <a:noFill/>
          </a:ln>
        </p:spPr>
      </p:pic>
      <p:sp>
        <p:nvSpPr>
          <p:cNvPr id="296" name="CustomShape 2"/>
          <p:cNvSpPr/>
          <p:nvPr/>
        </p:nvSpPr>
        <p:spPr>
          <a:xfrm>
            <a:off x="864000" y="2088000"/>
            <a:ext cx="9359640" cy="9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2C3E50"/>
                </a:solidFill>
                <a:latin typeface="Source Sans Pro Semibold"/>
                <a:ea typeface="源ノ角ゴシック Bold"/>
              </a:rPr>
              <a:t>IDE Android Studio.</a:t>
            </a:r>
            <a:endParaRPr lang="ru-RU" sz="20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2C3E50"/>
                </a:solidFill>
                <a:latin typeface="Source Sans Pro Semibold"/>
                <a:ea typeface="源ノ角ゴシック Bold"/>
              </a:rPr>
              <a:t>Язык программирования Java.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Words>209</Words>
  <Application>Microsoft Office PowerPoint</Application>
  <PresentationFormat>Произвольный</PresentationFormat>
  <Paragraphs>41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8</vt:i4>
      </vt:variant>
    </vt:vector>
  </HeadingPairs>
  <TitlesOfParts>
    <vt:vector size="20" baseType="lpstr">
      <vt:lpstr>Arial</vt:lpstr>
      <vt:lpstr>Calibri</vt:lpstr>
      <vt:lpstr>DejaVu Sans</vt:lpstr>
      <vt:lpstr>Source Sans Pro</vt:lpstr>
      <vt:lpstr>Source Sans Pro Semibold</vt:lpstr>
      <vt:lpstr>Symbol</vt:lpstr>
      <vt:lpstr>Ubuntu</vt:lpstr>
      <vt:lpstr>Wingdings</vt:lpstr>
      <vt:lpstr>源ノ角ゴシック Bold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pankina_y</dc:creator>
  <dc:description/>
  <cp:lastModifiedBy>Kolchenko Evgeniy</cp:lastModifiedBy>
  <cp:revision>79</cp:revision>
  <dcterms:created xsi:type="dcterms:W3CDTF">2015-01-15T10:17:16Z</dcterms:created>
  <dcterms:modified xsi:type="dcterms:W3CDTF">2020-03-23T21:53:22Z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