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4" d="100"/>
          <a:sy n="84"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F9F461-7F8D-4973-921C-BE123244F85E}"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3572279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9F461-7F8D-4973-921C-BE123244F85E}"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318597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9F461-7F8D-4973-921C-BE123244F85E}"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82458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F9F461-7F8D-4973-921C-BE123244F85E}"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407156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F9F461-7F8D-4973-921C-BE123244F85E}" type="datetimeFigureOut">
              <a:rPr lang="en-US" smtClean="0"/>
              <a:t>4/2/2016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422690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F9F461-7F8D-4973-921C-BE123244F85E}"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125359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F9F461-7F8D-4973-921C-BE123244F85E}" type="datetimeFigureOut">
              <a:rPr lang="en-US" smtClean="0"/>
              <a:t>4/2/2016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320387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F9F461-7F8D-4973-921C-BE123244F85E}" type="datetimeFigureOut">
              <a:rPr lang="en-US" smtClean="0"/>
              <a:t>4/2/2016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108141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9F461-7F8D-4973-921C-BE123244F85E}" type="datetimeFigureOut">
              <a:rPr lang="en-US" smtClean="0"/>
              <a:t>4/2/2016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322981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9F461-7F8D-4973-921C-BE123244F85E}"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2607412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F9F461-7F8D-4973-921C-BE123244F85E}" type="datetimeFigureOut">
              <a:rPr lang="en-US" smtClean="0"/>
              <a:t>4/2/2016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1BDEB-8C0F-4197-907A-A94CC497E9BA}" type="slidenum">
              <a:rPr lang="en-US" smtClean="0"/>
              <a:t>‹#›</a:t>
            </a:fld>
            <a:endParaRPr lang="en-US"/>
          </a:p>
        </p:txBody>
      </p:sp>
    </p:spTree>
    <p:extLst>
      <p:ext uri="{BB962C8B-B14F-4D97-AF65-F5344CB8AC3E}">
        <p14:creationId xmlns:p14="http://schemas.microsoft.com/office/powerpoint/2010/main" val="241674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9F461-7F8D-4973-921C-BE123244F85E}" type="datetimeFigureOut">
              <a:rPr lang="en-US" smtClean="0"/>
              <a:t>4/2/2016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1BDEB-8C0F-4197-907A-A94CC497E9BA}" type="slidenum">
              <a:rPr lang="en-US" smtClean="0"/>
              <a:t>‹#›</a:t>
            </a:fld>
            <a:endParaRPr lang="en-US"/>
          </a:p>
        </p:txBody>
      </p:sp>
    </p:spTree>
    <p:extLst>
      <p:ext uri="{BB962C8B-B14F-4D97-AF65-F5344CB8AC3E}">
        <p14:creationId xmlns:p14="http://schemas.microsoft.com/office/powerpoint/2010/main" val="2375320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4339"/>
            <a:ext cx="9144000" cy="1898333"/>
          </a:xfrm>
        </p:spPr>
        <p:txBody>
          <a:bodyPr/>
          <a:lstStyle/>
          <a:p>
            <a:r>
              <a:rPr lang="en-US" dirty="0">
                <a:solidFill>
                  <a:srgbClr val="FFFF00"/>
                </a:solidFill>
              </a:rPr>
              <a:t>Mining </a:t>
            </a:r>
            <a:r>
              <a:rPr lang="en-US" dirty="0" smtClean="0">
                <a:solidFill>
                  <a:srgbClr val="FFFF00"/>
                </a:solidFill>
              </a:rPr>
              <a:t>Herschel </a:t>
            </a:r>
            <a:r>
              <a:rPr lang="en-US" dirty="0">
                <a:solidFill>
                  <a:srgbClr val="FFFF00"/>
                </a:solidFill>
              </a:rPr>
              <a:t>Space Telescope data</a:t>
            </a:r>
          </a:p>
        </p:txBody>
      </p:sp>
      <p:sp>
        <p:nvSpPr>
          <p:cNvPr id="3" name="Subtitle 2"/>
          <p:cNvSpPr>
            <a:spLocks noGrp="1"/>
          </p:cNvSpPr>
          <p:nvPr>
            <p:ph type="subTitle" idx="1"/>
          </p:nvPr>
        </p:nvSpPr>
        <p:spPr>
          <a:xfrm>
            <a:off x="1524000" y="4903470"/>
            <a:ext cx="9144000" cy="1211580"/>
          </a:xfrm>
        </p:spPr>
        <p:txBody>
          <a:bodyPr/>
          <a:lstStyle/>
          <a:p>
            <a:r>
              <a:rPr lang="en-US" dirty="0">
                <a:solidFill>
                  <a:srgbClr val="92D050"/>
                </a:solidFill>
              </a:rPr>
              <a:t>Identifying </a:t>
            </a:r>
            <a:r>
              <a:rPr lang="en-US" dirty="0" smtClean="0">
                <a:solidFill>
                  <a:srgbClr val="92D050"/>
                </a:solidFill>
              </a:rPr>
              <a:t>areas </a:t>
            </a:r>
            <a:r>
              <a:rPr lang="en-US" dirty="0">
                <a:solidFill>
                  <a:srgbClr val="92D050"/>
                </a:solidFill>
              </a:rPr>
              <a:t>of </a:t>
            </a:r>
            <a:r>
              <a:rPr lang="en-US" dirty="0" smtClean="0">
                <a:solidFill>
                  <a:srgbClr val="92D050"/>
                </a:solidFill>
              </a:rPr>
              <a:t>galactic interest </a:t>
            </a:r>
            <a:r>
              <a:rPr lang="en-US" dirty="0">
                <a:solidFill>
                  <a:srgbClr val="92D050"/>
                </a:solidFill>
              </a:rPr>
              <a:t>based on </a:t>
            </a:r>
            <a:r>
              <a:rPr lang="en-US" dirty="0" smtClean="0">
                <a:solidFill>
                  <a:srgbClr val="92D050"/>
                </a:solidFill>
              </a:rPr>
              <a:t>variance between long-wavelength infrared intensities</a:t>
            </a:r>
            <a:endParaRPr lang="en-US" dirty="0">
              <a:solidFill>
                <a:srgbClr val="92D05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30" y="113505"/>
            <a:ext cx="2540000" cy="2540000"/>
          </a:xfrm>
          <a:prstGeom prst="rect">
            <a:avLst/>
          </a:prstGeom>
        </p:spPr>
      </p:pic>
    </p:spTree>
    <p:extLst>
      <p:ext uri="{BB962C8B-B14F-4D97-AF65-F5344CB8AC3E}">
        <p14:creationId xmlns:p14="http://schemas.microsoft.com/office/powerpoint/2010/main" val="424492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FF00"/>
                </a:solidFill>
              </a:rPr>
              <a:t>Mining Herschel Space Telescope data</a:t>
            </a:r>
            <a:endParaRPr lang="en-US" sz="3600" dirty="0">
              <a:solidFill>
                <a:srgbClr val="FFFF00"/>
              </a:solidFill>
            </a:endParaRPr>
          </a:p>
        </p:txBody>
      </p:sp>
      <p:sp>
        <p:nvSpPr>
          <p:cNvPr id="3" name="Content Placeholder 2"/>
          <p:cNvSpPr>
            <a:spLocks noGrp="1"/>
          </p:cNvSpPr>
          <p:nvPr>
            <p:ph idx="1"/>
          </p:nvPr>
        </p:nvSpPr>
        <p:spPr>
          <a:xfrm>
            <a:off x="838200" y="3873818"/>
            <a:ext cx="10515600" cy="2824162"/>
          </a:xfrm>
        </p:spPr>
        <p:txBody>
          <a:bodyPr>
            <a:normAutofit/>
          </a:bodyPr>
          <a:lstStyle/>
          <a:p>
            <a:r>
              <a:rPr lang="en-US" dirty="0" smtClean="0">
                <a:solidFill>
                  <a:srgbClr val="92D050"/>
                </a:solidFill>
              </a:rPr>
              <a:t>Remaining </a:t>
            </a:r>
            <a:r>
              <a:rPr lang="en-US" dirty="0">
                <a:solidFill>
                  <a:srgbClr val="92D050"/>
                </a:solidFill>
              </a:rPr>
              <a:t>tasks</a:t>
            </a:r>
            <a:r>
              <a:rPr lang="en-US" dirty="0" smtClean="0">
                <a:solidFill>
                  <a:srgbClr val="92D050"/>
                </a:solidFill>
              </a:rPr>
              <a:t>:</a:t>
            </a:r>
          </a:p>
          <a:p>
            <a:pPr lvl="1"/>
            <a:r>
              <a:rPr lang="en-US" dirty="0">
                <a:solidFill>
                  <a:srgbClr val="92D050"/>
                </a:solidFill>
              </a:rPr>
              <a:t> </a:t>
            </a:r>
            <a:r>
              <a:rPr lang="en-US" dirty="0" smtClean="0">
                <a:solidFill>
                  <a:srgbClr val="92D050"/>
                </a:solidFill>
              </a:rPr>
              <a:t>Fix </a:t>
            </a:r>
            <a:r>
              <a:rPr lang="en-US" dirty="0">
                <a:solidFill>
                  <a:srgbClr val="92D050"/>
                </a:solidFill>
              </a:rPr>
              <a:t>the 160 micron mosaic</a:t>
            </a:r>
          </a:p>
          <a:p>
            <a:pPr lvl="1"/>
            <a:r>
              <a:rPr lang="en-US" dirty="0" smtClean="0">
                <a:solidFill>
                  <a:srgbClr val="92D050"/>
                </a:solidFill>
              </a:rPr>
              <a:t>Choose </a:t>
            </a:r>
            <a:r>
              <a:rPr lang="en-US" dirty="0">
                <a:solidFill>
                  <a:srgbClr val="92D050"/>
                </a:solidFill>
              </a:rPr>
              <a:t>and implement method for dealing with the different resolutions to achieve galactic coordinate consistency across the dataset</a:t>
            </a:r>
          </a:p>
          <a:p>
            <a:pPr lvl="1"/>
            <a:r>
              <a:rPr lang="en-US" dirty="0" smtClean="0">
                <a:solidFill>
                  <a:srgbClr val="92D050"/>
                </a:solidFill>
              </a:rPr>
              <a:t>Finish </a:t>
            </a:r>
            <a:r>
              <a:rPr lang="en-US" dirty="0">
                <a:solidFill>
                  <a:srgbClr val="92D050"/>
                </a:solidFill>
              </a:rPr>
              <a:t>the code for the pattern matching</a:t>
            </a:r>
          </a:p>
          <a:p>
            <a:pPr lvl="1"/>
            <a:r>
              <a:rPr lang="en-US" dirty="0" smtClean="0">
                <a:solidFill>
                  <a:srgbClr val="92D050"/>
                </a:solidFill>
              </a:rPr>
              <a:t>Test </a:t>
            </a:r>
            <a:r>
              <a:rPr lang="en-US" dirty="0">
                <a:solidFill>
                  <a:srgbClr val="92D050"/>
                </a:solidFill>
              </a:rPr>
              <a:t>our method with small medium dataset first</a:t>
            </a:r>
          </a:p>
          <a:p>
            <a:pPr lvl="1"/>
            <a:r>
              <a:rPr lang="en-US" smtClean="0">
                <a:solidFill>
                  <a:srgbClr val="92D050"/>
                </a:solidFill>
              </a:rPr>
              <a:t>Generate </a:t>
            </a:r>
            <a:r>
              <a:rPr lang="en-US" dirty="0">
                <a:solidFill>
                  <a:srgbClr val="92D050"/>
                </a:solidFill>
              </a:rPr>
              <a:t>the temperature map based on the temperature values obtained </a:t>
            </a:r>
          </a:p>
          <a:p>
            <a:pPr lvl="1"/>
            <a:endParaRPr lang="en-US" dirty="0" smtClean="0">
              <a:solidFill>
                <a:srgbClr val="92D050"/>
              </a:solidFill>
            </a:endParaRPr>
          </a:p>
        </p:txBody>
      </p:sp>
      <p:sp>
        <p:nvSpPr>
          <p:cNvPr id="5" name="Title 1"/>
          <p:cNvSpPr txBox="1">
            <a:spLocks/>
          </p:cNvSpPr>
          <p:nvPr/>
        </p:nvSpPr>
        <p:spPr>
          <a:xfrm>
            <a:off x="2164080" y="1303655"/>
            <a:ext cx="7562850" cy="7740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solidFill>
                  <a:srgbClr val="FFFF00"/>
                </a:solidFill>
              </a:rPr>
              <a:t>Project Checkpoint</a:t>
            </a:r>
            <a:endParaRPr lang="en-US" sz="2400" dirty="0">
              <a:solidFill>
                <a:srgbClr val="FFFF00"/>
              </a:solidFill>
            </a:endParaRPr>
          </a:p>
        </p:txBody>
      </p:sp>
    </p:spTree>
    <p:extLst>
      <p:ext uri="{BB962C8B-B14F-4D97-AF65-F5344CB8AC3E}">
        <p14:creationId xmlns:p14="http://schemas.microsoft.com/office/powerpoint/2010/main" val="204868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FF00"/>
                </a:solidFill>
              </a:rPr>
              <a:t>Mining Herschel Space Telescope data</a:t>
            </a:r>
            <a:endParaRPr lang="en-US" sz="3600" dirty="0">
              <a:solidFill>
                <a:srgbClr val="FFFF00"/>
              </a:solidFill>
            </a:endParaRPr>
          </a:p>
        </p:txBody>
      </p:sp>
      <p:sp>
        <p:nvSpPr>
          <p:cNvPr id="3" name="Content Placeholder 2"/>
          <p:cNvSpPr>
            <a:spLocks noGrp="1"/>
          </p:cNvSpPr>
          <p:nvPr>
            <p:ph idx="1"/>
          </p:nvPr>
        </p:nvSpPr>
        <p:spPr>
          <a:xfrm>
            <a:off x="838200" y="1690689"/>
            <a:ext cx="3768090" cy="1589722"/>
          </a:xfrm>
        </p:spPr>
        <p:txBody>
          <a:bodyPr/>
          <a:lstStyle/>
          <a:p>
            <a:r>
              <a:rPr lang="en-US" dirty="0" smtClean="0">
                <a:solidFill>
                  <a:srgbClr val="92D050"/>
                </a:solidFill>
              </a:rPr>
              <a:t>Team: </a:t>
            </a:r>
          </a:p>
          <a:p>
            <a:pPr lvl="1"/>
            <a:r>
              <a:rPr lang="en-US" dirty="0" smtClean="0">
                <a:solidFill>
                  <a:srgbClr val="92D050"/>
                </a:solidFill>
              </a:rPr>
              <a:t>Jon Allured (4502)</a:t>
            </a:r>
          </a:p>
          <a:p>
            <a:pPr lvl="1"/>
            <a:r>
              <a:rPr lang="en-US" dirty="0" smtClean="0">
                <a:solidFill>
                  <a:srgbClr val="92D050"/>
                </a:solidFill>
              </a:rPr>
              <a:t>Jacob C. Levine (4502)</a:t>
            </a:r>
          </a:p>
          <a:p>
            <a:pPr lvl="1"/>
            <a:endParaRPr lang="en-US" dirty="0" smtClean="0">
              <a:solidFill>
                <a:srgbClr val="92D050"/>
              </a:solidFill>
            </a:endParaRPr>
          </a:p>
        </p:txBody>
      </p:sp>
      <p:sp>
        <p:nvSpPr>
          <p:cNvPr id="6" name="TextBox 5"/>
          <p:cNvSpPr txBox="1"/>
          <p:nvPr/>
        </p:nvSpPr>
        <p:spPr>
          <a:xfrm>
            <a:off x="838200" y="4354830"/>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rgbClr val="92D050"/>
                </a:solidFill>
              </a:rPr>
              <a:t>Problem: </a:t>
            </a:r>
          </a:p>
          <a:p>
            <a:pPr marL="742950" lvl="1" indent="-285750">
              <a:buFont typeface="Arial" panose="020B0604020202020204" pitchFamily="34" charset="0"/>
              <a:buChar char="•"/>
            </a:pPr>
            <a:r>
              <a:rPr lang="en-US" sz="2800" dirty="0" smtClean="0">
                <a:solidFill>
                  <a:srgbClr val="92D050"/>
                </a:solidFill>
              </a:rPr>
              <a:t>Identifying specific characteristics of star-forming regions based on variance between long-wave infrared wavelength intensities</a:t>
            </a:r>
            <a:endParaRPr lang="en-US" sz="2800" dirty="0">
              <a:solidFill>
                <a:srgbClr val="92D050"/>
              </a:solidFill>
            </a:endParaRPr>
          </a:p>
        </p:txBody>
      </p:sp>
    </p:spTree>
    <p:extLst>
      <p:ext uri="{BB962C8B-B14F-4D97-AF65-F5344CB8AC3E}">
        <p14:creationId xmlns:p14="http://schemas.microsoft.com/office/powerpoint/2010/main" val="183919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FF00"/>
                </a:solidFill>
              </a:rPr>
              <a:t>Mining Herschel Space Telescope data</a:t>
            </a:r>
            <a:endParaRPr lang="en-US" sz="3600" dirty="0">
              <a:solidFill>
                <a:srgbClr val="FFFF00"/>
              </a:solidFill>
            </a:endParaRPr>
          </a:p>
        </p:txBody>
      </p:sp>
      <p:sp>
        <p:nvSpPr>
          <p:cNvPr id="3" name="Content Placeholder 2"/>
          <p:cNvSpPr>
            <a:spLocks noGrp="1"/>
          </p:cNvSpPr>
          <p:nvPr>
            <p:ph idx="1"/>
          </p:nvPr>
        </p:nvSpPr>
        <p:spPr>
          <a:xfrm>
            <a:off x="838200" y="3610928"/>
            <a:ext cx="10020300" cy="2755581"/>
          </a:xfrm>
        </p:spPr>
        <p:txBody>
          <a:bodyPr>
            <a:normAutofit/>
          </a:bodyPr>
          <a:lstStyle/>
          <a:p>
            <a:r>
              <a:rPr lang="en-US" dirty="0" smtClean="0">
                <a:solidFill>
                  <a:srgbClr val="92D050"/>
                </a:solidFill>
              </a:rPr>
              <a:t>Prior Work: </a:t>
            </a:r>
          </a:p>
          <a:p>
            <a:pPr lvl="1"/>
            <a:r>
              <a:rPr lang="en-US" dirty="0" smtClean="0">
                <a:solidFill>
                  <a:srgbClr val="92D050"/>
                </a:solidFill>
              </a:rPr>
              <a:t>There has been prior work in this area, such as S. </a:t>
            </a:r>
            <a:r>
              <a:rPr lang="en-US" dirty="0" err="1" smtClean="0">
                <a:solidFill>
                  <a:srgbClr val="92D050"/>
                </a:solidFill>
              </a:rPr>
              <a:t>Cichowolski</a:t>
            </a:r>
            <a:r>
              <a:rPr lang="en-US" dirty="0" smtClean="0">
                <a:solidFill>
                  <a:srgbClr val="92D050"/>
                </a:solidFill>
              </a:rPr>
              <a:t> et </a:t>
            </a:r>
            <a:r>
              <a:rPr lang="en-US" dirty="0" err="1" smtClean="0">
                <a:solidFill>
                  <a:srgbClr val="92D050"/>
                </a:solidFill>
              </a:rPr>
              <a:t>al’s</a:t>
            </a:r>
            <a:r>
              <a:rPr lang="en-US" dirty="0" smtClean="0">
                <a:solidFill>
                  <a:srgbClr val="92D050"/>
                </a:solidFill>
              </a:rPr>
              <a:t> </a:t>
            </a:r>
            <a:r>
              <a:rPr lang="en-US" i="1" dirty="0" smtClean="0">
                <a:solidFill>
                  <a:srgbClr val="92D050"/>
                </a:solidFill>
              </a:rPr>
              <a:t>The infrared and molecular environment surrounding WR 130.  </a:t>
            </a:r>
            <a:r>
              <a:rPr lang="en-US" dirty="0" smtClean="0">
                <a:solidFill>
                  <a:srgbClr val="92D050"/>
                </a:solidFill>
              </a:rPr>
              <a:t>They were able to identify structure and chemical composition characteristics of four main molecular cloud regions within the area they analyzed.</a:t>
            </a:r>
          </a:p>
          <a:p>
            <a:pPr marL="457200" lvl="1" indent="0">
              <a:buNone/>
            </a:pPr>
            <a:endParaRPr lang="en-US" dirty="0" smtClean="0">
              <a:solidFill>
                <a:srgbClr val="92D050"/>
              </a:solidFill>
            </a:endParaRPr>
          </a:p>
        </p:txBody>
      </p:sp>
    </p:spTree>
    <p:extLst>
      <p:ext uri="{BB962C8B-B14F-4D97-AF65-F5344CB8AC3E}">
        <p14:creationId xmlns:p14="http://schemas.microsoft.com/office/powerpoint/2010/main" val="185164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FF00"/>
                </a:solidFill>
              </a:rPr>
              <a:t>Mining Herschel Space Telescope data</a:t>
            </a:r>
            <a:endParaRPr lang="en-US" sz="3600" dirty="0">
              <a:solidFill>
                <a:srgbClr val="FFFF00"/>
              </a:solidFill>
            </a:endParaRPr>
          </a:p>
        </p:txBody>
      </p:sp>
      <p:sp>
        <p:nvSpPr>
          <p:cNvPr id="6" name="TextBox 5"/>
          <p:cNvSpPr txBox="1"/>
          <p:nvPr/>
        </p:nvSpPr>
        <p:spPr>
          <a:xfrm>
            <a:off x="838200" y="3953828"/>
            <a:ext cx="10020300" cy="2246769"/>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rgbClr val="92D050"/>
                </a:solidFill>
              </a:rPr>
              <a:t>Proposed Work: </a:t>
            </a:r>
          </a:p>
          <a:p>
            <a:pPr marL="742950" lvl="1" indent="-285750">
              <a:buFont typeface="Arial" panose="020B0604020202020204" pitchFamily="34" charset="0"/>
              <a:buChar char="•"/>
            </a:pPr>
            <a:r>
              <a:rPr lang="en-US" sz="2800" dirty="0" smtClean="0">
                <a:solidFill>
                  <a:srgbClr val="92D050"/>
                </a:solidFill>
              </a:rPr>
              <a:t>By </a:t>
            </a:r>
            <a:r>
              <a:rPr lang="en-US" sz="2800" dirty="0">
                <a:solidFill>
                  <a:srgbClr val="92D050"/>
                </a:solidFill>
              </a:rPr>
              <a:t>analyzing the differences in intensity </a:t>
            </a:r>
            <a:r>
              <a:rPr lang="en-US" sz="2800" dirty="0" smtClean="0">
                <a:solidFill>
                  <a:srgbClr val="92D050"/>
                </a:solidFill>
              </a:rPr>
              <a:t>across 5 different wavelengths </a:t>
            </a:r>
            <a:r>
              <a:rPr lang="en-US" sz="2800" dirty="0">
                <a:solidFill>
                  <a:srgbClr val="92D050"/>
                </a:solidFill>
              </a:rPr>
              <a:t>(70, 160, 250, 350, and 500 </a:t>
            </a:r>
            <a:r>
              <a:rPr lang="en-US" sz="2800" dirty="0" smtClean="0">
                <a:solidFill>
                  <a:srgbClr val="92D050"/>
                </a:solidFill>
              </a:rPr>
              <a:t>microns), </a:t>
            </a:r>
            <a:r>
              <a:rPr lang="en-US" sz="2800" dirty="0">
                <a:solidFill>
                  <a:srgbClr val="92D050"/>
                </a:solidFill>
              </a:rPr>
              <a:t>we hope </a:t>
            </a:r>
            <a:r>
              <a:rPr lang="en-US" sz="2800" dirty="0" smtClean="0">
                <a:solidFill>
                  <a:srgbClr val="92D050"/>
                </a:solidFill>
              </a:rPr>
              <a:t>to be </a:t>
            </a:r>
            <a:r>
              <a:rPr lang="en-US" sz="2800" dirty="0">
                <a:solidFill>
                  <a:srgbClr val="92D050"/>
                </a:solidFill>
              </a:rPr>
              <a:t>able to identify the characteristics of various molecular </a:t>
            </a:r>
            <a:r>
              <a:rPr lang="en-US" sz="2800" dirty="0" smtClean="0">
                <a:solidFill>
                  <a:srgbClr val="92D050"/>
                </a:solidFill>
              </a:rPr>
              <a:t>gas clouds within the galactic plane.</a:t>
            </a:r>
            <a:endParaRPr lang="en-US" sz="2800" dirty="0">
              <a:solidFill>
                <a:srgbClr val="92D050"/>
              </a:solidFill>
            </a:endParaRPr>
          </a:p>
        </p:txBody>
      </p:sp>
    </p:spTree>
    <p:extLst>
      <p:ext uri="{BB962C8B-B14F-4D97-AF65-F5344CB8AC3E}">
        <p14:creationId xmlns:p14="http://schemas.microsoft.com/office/powerpoint/2010/main" val="331030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FF00"/>
                </a:solidFill>
              </a:rPr>
              <a:t>Mining Herschel Space Telescope data</a:t>
            </a:r>
            <a:endParaRPr lang="en-US" sz="3600" dirty="0">
              <a:solidFill>
                <a:srgbClr val="FFFF00"/>
              </a:solidFill>
            </a:endParaRPr>
          </a:p>
        </p:txBody>
      </p:sp>
      <p:sp>
        <p:nvSpPr>
          <p:cNvPr id="3" name="Content Placeholder 2"/>
          <p:cNvSpPr>
            <a:spLocks noGrp="1"/>
          </p:cNvSpPr>
          <p:nvPr>
            <p:ph idx="1"/>
          </p:nvPr>
        </p:nvSpPr>
        <p:spPr>
          <a:xfrm>
            <a:off x="838200" y="1345794"/>
            <a:ext cx="10020300" cy="1589722"/>
          </a:xfrm>
        </p:spPr>
        <p:txBody>
          <a:bodyPr>
            <a:normAutofit lnSpcReduction="10000"/>
          </a:bodyPr>
          <a:lstStyle/>
          <a:p>
            <a:r>
              <a:rPr lang="en-US" dirty="0" smtClean="0">
                <a:solidFill>
                  <a:srgbClr val="92D050"/>
                </a:solidFill>
              </a:rPr>
              <a:t>Data: </a:t>
            </a:r>
          </a:p>
          <a:p>
            <a:pPr lvl="1"/>
            <a:r>
              <a:rPr lang="en-US" dirty="0" smtClean="0">
                <a:solidFill>
                  <a:srgbClr val="92D050"/>
                </a:solidFill>
              </a:rPr>
              <a:t>Hi-GAL dataset from the Herschel Space Telescope</a:t>
            </a:r>
          </a:p>
          <a:p>
            <a:pPr lvl="1"/>
            <a:r>
              <a:rPr lang="en-US" dirty="0" smtClean="0">
                <a:solidFill>
                  <a:srgbClr val="92D050"/>
                </a:solidFill>
              </a:rPr>
              <a:t>.fits file format, 13 GB of data, approx. one billion data points</a:t>
            </a:r>
          </a:p>
          <a:p>
            <a:pPr lvl="1"/>
            <a:r>
              <a:rPr lang="en-US" dirty="0" smtClean="0">
                <a:solidFill>
                  <a:srgbClr val="92D050"/>
                </a:solidFill>
              </a:rPr>
              <a:t>Attributes:  galactic latitude, galactic longitude, intensity, wavelength</a:t>
            </a:r>
          </a:p>
          <a:p>
            <a:pPr lvl="1"/>
            <a:endParaRPr lang="en-US" dirty="0" smtClean="0">
              <a:solidFill>
                <a:srgbClr val="92D050"/>
              </a:solidFill>
            </a:endParaRPr>
          </a:p>
          <a:p>
            <a:pPr lvl="1"/>
            <a:endParaRPr lang="en-US" dirty="0" smtClean="0">
              <a:solidFill>
                <a:srgbClr val="92D050"/>
              </a:solidFill>
            </a:endParaRPr>
          </a:p>
        </p:txBody>
      </p:sp>
      <p:sp>
        <p:nvSpPr>
          <p:cNvPr id="6" name="TextBox 5"/>
          <p:cNvSpPr txBox="1"/>
          <p:nvPr/>
        </p:nvSpPr>
        <p:spPr>
          <a:xfrm>
            <a:off x="838200" y="4180344"/>
            <a:ext cx="10020300"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solidFill>
                  <a:srgbClr val="92D050"/>
                </a:solidFill>
              </a:rPr>
              <a:t>Tools: </a:t>
            </a:r>
          </a:p>
          <a:p>
            <a:pPr marL="742950" lvl="1" indent="-285750">
              <a:buFont typeface="Arial" panose="020B0604020202020204" pitchFamily="34" charset="0"/>
              <a:buChar char="•"/>
            </a:pPr>
            <a:r>
              <a:rPr lang="en-US" sz="2800" dirty="0" smtClean="0">
                <a:solidFill>
                  <a:srgbClr val="92D050"/>
                </a:solidFill>
              </a:rPr>
              <a:t>Python:  for preprocessing and data analysis</a:t>
            </a:r>
          </a:p>
          <a:p>
            <a:pPr marL="742950" lvl="1" indent="-285750">
              <a:buFont typeface="Arial" panose="020B0604020202020204" pitchFamily="34" charset="0"/>
              <a:buChar char="•"/>
            </a:pPr>
            <a:r>
              <a:rPr lang="en-US" sz="2800" dirty="0" err="1" smtClean="0">
                <a:solidFill>
                  <a:srgbClr val="92D050"/>
                </a:solidFill>
              </a:rPr>
              <a:t>AstroPy</a:t>
            </a:r>
            <a:r>
              <a:rPr lang="en-US" sz="2800" dirty="0" smtClean="0">
                <a:solidFill>
                  <a:srgbClr val="92D050"/>
                </a:solidFill>
              </a:rPr>
              <a:t>:  for working with FITS headers and FITS data arrays</a:t>
            </a:r>
          </a:p>
          <a:p>
            <a:pPr marL="742950" lvl="1" indent="-285750">
              <a:buFont typeface="Arial" panose="020B0604020202020204" pitchFamily="34" charset="0"/>
              <a:buChar char="•"/>
            </a:pPr>
            <a:r>
              <a:rPr lang="en-US" sz="2800" dirty="0" smtClean="0">
                <a:solidFill>
                  <a:srgbClr val="92D050"/>
                </a:solidFill>
              </a:rPr>
              <a:t>Montage:  for mosaicking and producing images from FITS files</a:t>
            </a:r>
            <a:endParaRPr lang="en-US" sz="2800" dirty="0">
              <a:solidFill>
                <a:srgbClr val="92D050"/>
              </a:solidFill>
            </a:endParaRPr>
          </a:p>
        </p:txBody>
      </p:sp>
    </p:spTree>
    <p:extLst>
      <p:ext uri="{BB962C8B-B14F-4D97-AF65-F5344CB8AC3E}">
        <p14:creationId xmlns:p14="http://schemas.microsoft.com/office/powerpoint/2010/main" val="2080046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FF00"/>
                </a:solidFill>
              </a:rPr>
              <a:t>Mining Herschel Space Telescope data</a:t>
            </a:r>
            <a:endParaRPr lang="en-US" sz="3600" dirty="0">
              <a:solidFill>
                <a:srgbClr val="FFFF00"/>
              </a:solidFill>
            </a:endParaRPr>
          </a:p>
        </p:txBody>
      </p:sp>
      <p:sp>
        <p:nvSpPr>
          <p:cNvPr id="3" name="Content Placeholder 2"/>
          <p:cNvSpPr>
            <a:spLocks noGrp="1"/>
          </p:cNvSpPr>
          <p:nvPr>
            <p:ph idx="1"/>
          </p:nvPr>
        </p:nvSpPr>
        <p:spPr>
          <a:xfrm>
            <a:off x="838200" y="3873818"/>
            <a:ext cx="10515600" cy="2584131"/>
          </a:xfrm>
        </p:spPr>
        <p:txBody>
          <a:bodyPr>
            <a:normAutofit/>
          </a:bodyPr>
          <a:lstStyle/>
          <a:p>
            <a:r>
              <a:rPr lang="en-US" dirty="0" smtClean="0">
                <a:solidFill>
                  <a:srgbClr val="92D050"/>
                </a:solidFill>
              </a:rPr>
              <a:t>Evaluation:</a:t>
            </a:r>
          </a:p>
          <a:p>
            <a:pPr lvl="1"/>
            <a:r>
              <a:rPr lang="en-US" dirty="0" smtClean="0">
                <a:solidFill>
                  <a:srgbClr val="92D050"/>
                </a:solidFill>
              </a:rPr>
              <a:t>Compare our findings and methods with those used in previous research of this type</a:t>
            </a:r>
          </a:p>
          <a:p>
            <a:pPr lvl="1"/>
            <a:r>
              <a:rPr lang="en-US" dirty="0" smtClean="0">
                <a:solidFill>
                  <a:srgbClr val="92D050"/>
                </a:solidFill>
              </a:rPr>
              <a:t> Apply our analysis techniques to an area with known gas cloud characteristics to determine validity of techniques</a:t>
            </a:r>
          </a:p>
          <a:p>
            <a:pPr lvl="1"/>
            <a:r>
              <a:rPr lang="en-US" dirty="0" smtClean="0">
                <a:solidFill>
                  <a:srgbClr val="92D050"/>
                </a:solidFill>
              </a:rPr>
              <a:t>Other options…? </a:t>
            </a:r>
          </a:p>
          <a:p>
            <a:pPr lvl="1"/>
            <a:endParaRPr lang="en-US" dirty="0" smtClean="0">
              <a:solidFill>
                <a:srgbClr val="92D050"/>
              </a:solidFill>
            </a:endParaRPr>
          </a:p>
          <a:p>
            <a:pPr lvl="1"/>
            <a:endParaRPr lang="en-US" dirty="0" smtClean="0">
              <a:solidFill>
                <a:srgbClr val="92D050"/>
              </a:solidFill>
            </a:endParaRPr>
          </a:p>
        </p:txBody>
      </p:sp>
    </p:spTree>
    <p:extLst>
      <p:ext uri="{BB962C8B-B14F-4D97-AF65-F5344CB8AC3E}">
        <p14:creationId xmlns:p14="http://schemas.microsoft.com/office/powerpoint/2010/main" val="336124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FF00"/>
                </a:solidFill>
              </a:rPr>
              <a:t>Mining Herschel Space Telescope data</a:t>
            </a:r>
            <a:endParaRPr lang="en-US" sz="3600" dirty="0">
              <a:solidFill>
                <a:srgbClr val="FFFF00"/>
              </a:solidFill>
            </a:endParaRPr>
          </a:p>
        </p:txBody>
      </p:sp>
      <p:sp>
        <p:nvSpPr>
          <p:cNvPr id="3" name="Content Placeholder 2"/>
          <p:cNvSpPr>
            <a:spLocks noGrp="1"/>
          </p:cNvSpPr>
          <p:nvPr>
            <p:ph idx="1"/>
          </p:nvPr>
        </p:nvSpPr>
        <p:spPr>
          <a:xfrm>
            <a:off x="838200" y="3873818"/>
            <a:ext cx="10515600" cy="2584131"/>
          </a:xfrm>
        </p:spPr>
        <p:txBody>
          <a:bodyPr>
            <a:normAutofit fontScale="92500" lnSpcReduction="20000"/>
          </a:bodyPr>
          <a:lstStyle/>
          <a:p>
            <a:r>
              <a:rPr lang="en-US" dirty="0" smtClean="0">
                <a:solidFill>
                  <a:srgbClr val="92D050"/>
                </a:solidFill>
              </a:rPr>
              <a:t>Review </a:t>
            </a:r>
            <a:r>
              <a:rPr lang="en-US" dirty="0">
                <a:solidFill>
                  <a:srgbClr val="92D050"/>
                </a:solidFill>
              </a:rPr>
              <a:t>of proposed work:</a:t>
            </a:r>
            <a:endParaRPr lang="en-US" dirty="0" smtClean="0">
              <a:solidFill>
                <a:srgbClr val="92D050"/>
              </a:solidFill>
            </a:endParaRPr>
          </a:p>
          <a:p>
            <a:pPr lvl="1"/>
            <a:r>
              <a:rPr lang="en-US" dirty="0">
                <a:solidFill>
                  <a:srgbClr val="92D050"/>
                </a:solidFill>
              </a:rPr>
              <a:t>We plan on extracting data from the Herschel Hi-GAL dataset in order to make a temperature map of the galactic plane.  We want to match each data point to a corresponding black body radiation curve.  The black body radiation curve will give us a peak wavelength, which can then be converted to a temperature value to be used for map generation.    Our subtasks are to: mosaic the existing data, determine our method of pattern matching, and develop code to convert the data into their corresponding temperature values.  Our final task will be to use the temperature values to create the temperature map. </a:t>
            </a:r>
            <a:endParaRPr lang="en-US" dirty="0" smtClean="0">
              <a:solidFill>
                <a:srgbClr val="92D050"/>
              </a:solidFill>
            </a:endParaRPr>
          </a:p>
          <a:p>
            <a:pPr lvl="1"/>
            <a:endParaRPr lang="en-US" dirty="0" smtClean="0">
              <a:solidFill>
                <a:srgbClr val="92D050"/>
              </a:solidFill>
            </a:endParaRPr>
          </a:p>
        </p:txBody>
      </p:sp>
      <p:sp>
        <p:nvSpPr>
          <p:cNvPr id="5" name="Title 1"/>
          <p:cNvSpPr txBox="1">
            <a:spLocks/>
          </p:cNvSpPr>
          <p:nvPr/>
        </p:nvSpPr>
        <p:spPr>
          <a:xfrm>
            <a:off x="2164080" y="1303655"/>
            <a:ext cx="7562850" cy="7740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solidFill>
                  <a:srgbClr val="FFFF00"/>
                </a:solidFill>
              </a:rPr>
              <a:t>Project Checkpoint</a:t>
            </a:r>
            <a:endParaRPr lang="en-US" sz="2400" dirty="0">
              <a:solidFill>
                <a:srgbClr val="FFFF00"/>
              </a:solidFill>
            </a:endParaRPr>
          </a:p>
        </p:txBody>
      </p:sp>
    </p:spTree>
    <p:extLst>
      <p:ext uri="{BB962C8B-B14F-4D97-AF65-F5344CB8AC3E}">
        <p14:creationId xmlns:p14="http://schemas.microsoft.com/office/powerpoint/2010/main" val="33741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FF00"/>
                </a:solidFill>
              </a:rPr>
              <a:t>Mining Herschel Space Telescope data</a:t>
            </a:r>
            <a:endParaRPr lang="en-US" sz="3600" dirty="0">
              <a:solidFill>
                <a:srgbClr val="FFFF00"/>
              </a:solidFill>
            </a:endParaRPr>
          </a:p>
        </p:txBody>
      </p:sp>
      <p:sp>
        <p:nvSpPr>
          <p:cNvPr id="3" name="Content Placeholder 2"/>
          <p:cNvSpPr>
            <a:spLocks noGrp="1"/>
          </p:cNvSpPr>
          <p:nvPr>
            <p:ph idx="1"/>
          </p:nvPr>
        </p:nvSpPr>
        <p:spPr>
          <a:xfrm>
            <a:off x="838200" y="3873818"/>
            <a:ext cx="10515600" cy="2824162"/>
          </a:xfrm>
        </p:spPr>
        <p:txBody>
          <a:bodyPr>
            <a:normAutofit fontScale="70000" lnSpcReduction="20000"/>
          </a:bodyPr>
          <a:lstStyle/>
          <a:p>
            <a:r>
              <a:rPr lang="en-US" dirty="0" smtClean="0">
                <a:solidFill>
                  <a:srgbClr val="92D050"/>
                </a:solidFill>
              </a:rPr>
              <a:t>Accomplishments </a:t>
            </a:r>
            <a:r>
              <a:rPr lang="en-US" dirty="0">
                <a:solidFill>
                  <a:srgbClr val="92D050"/>
                </a:solidFill>
              </a:rPr>
              <a:t>so far:</a:t>
            </a:r>
            <a:endParaRPr lang="en-US" dirty="0" smtClean="0">
              <a:solidFill>
                <a:srgbClr val="92D050"/>
              </a:solidFill>
            </a:endParaRPr>
          </a:p>
          <a:p>
            <a:pPr lvl="1"/>
            <a:r>
              <a:rPr lang="en-US" dirty="0" smtClean="0">
                <a:solidFill>
                  <a:srgbClr val="92D050"/>
                </a:solidFill>
              </a:rPr>
              <a:t>Mosaicked </a:t>
            </a:r>
            <a:r>
              <a:rPr lang="en-US" dirty="0">
                <a:solidFill>
                  <a:srgbClr val="92D050"/>
                </a:solidFill>
              </a:rPr>
              <a:t>existing </a:t>
            </a:r>
            <a:r>
              <a:rPr lang="en-US" dirty="0" smtClean="0">
                <a:solidFill>
                  <a:srgbClr val="92D050"/>
                </a:solidFill>
              </a:rPr>
              <a:t>data: We </a:t>
            </a:r>
            <a:r>
              <a:rPr lang="en-US" dirty="0">
                <a:solidFill>
                  <a:srgbClr val="92D050"/>
                </a:solidFill>
              </a:rPr>
              <a:t>have mosaicked the data using Caltech’s Montage software for all 5 wavelengths.  </a:t>
            </a:r>
          </a:p>
          <a:p>
            <a:pPr lvl="1"/>
            <a:r>
              <a:rPr lang="en-US" dirty="0" smtClean="0">
                <a:solidFill>
                  <a:srgbClr val="92D050"/>
                </a:solidFill>
              </a:rPr>
              <a:t>Determined </a:t>
            </a:r>
            <a:r>
              <a:rPr lang="en-US" dirty="0">
                <a:solidFill>
                  <a:srgbClr val="92D050"/>
                </a:solidFill>
              </a:rPr>
              <a:t>method of pattern </a:t>
            </a:r>
            <a:r>
              <a:rPr lang="en-US" dirty="0" smtClean="0">
                <a:solidFill>
                  <a:srgbClr val="92D050"/>
                </a:solidFill>
              </a:rPr>
              <a:t>matching:  We </a:t>
            </a:r>
            <a:r>
              <a:rPr lang="en-US" dirty="0">
                <a:solidFill>
                  <a:srgbClr val="92D050"/>
                </a:solidFill>
              </a:rPr>
              <a:t>are going to use </a:t>
            </a:r>
            <a:r>
              <a:rPr lang="en-US" dirty="0" err="1">
                <a:solidFill>
                  <a:srgbClr val="92D050"/>
                </a:solidFill>
              </a:rPr>
              <a:t>SciPy’s</a:t>
            </a:r>
            <a:r>
              <a:rPr lang="en-US" dirty="0">
                <a:solidFill>
                  <a:srgbClr val="92D050"/>
                </a:solidFill>
              </a:rPr>
              <a:t> </a:t>
            </a:r>
            <a:r>
              <a:rPr lang="en-US" dirty="0" err="1">
                <a:solidFill>
                  <a:srgbClr val="92D050"/>
                </a:solidFill>
              </a:rPr>
              <a:t>curve_fit</a:t>
            </a:r>
            <a:r>
              <a:rPr lang="en-US" dirty="0">
                <a:solidFill>
                  <a:srgbClr val="92D050"/>
                </a:solidFill>
              </a:rPr>
              <a:t> function to match the data points (wavelengths and intensities) to a blackbody radiation curve.  The </a:t>
            </a:r>
            <a:r>
              <a:rPr lang="en-US" dirty="0" err="1">
                <a:solidFill>
                  <a:srgbClr val="92D050"/>
                </a:solidFill>
              </a:rPr>
              <a:t>curve_fit</a:t>
            </a:r>
            <a:r>
              <a:rPr lang="en-US" dirty="0">
                <a:solidFill>
                  <a:srgbClr val="92D050"/>
                </a:solidFill>
              </a:rPr>
              <a:t> function will output a corresponding temperature value based on the data.  The black body radiation function we will be using is: </a:t>
            </a:r>
          </a:p>
          <a:p>
            <a:pPr marL="457200" lvl="1" indent="0">
              <a:buNone/>
            </a:pPr>
            <a:endParaRPr lang="en-US" dirty="0">
              <a:solidFill>
                <a:srgbClr val="92D050"/>
              </a:solidFill>
            </a:endParaRPr>
          </a:p>
          <a:p>
            <a:pPr lvl="1"/>
            <a:endParaRPr lang="en-US" dirty="0" smtClean="0">
              <a:solidFill>
                <a:srgbClr val="92D050"/>
              </a:solidFill>
            </a:endParaRPr>
          </a:p>
          <a:p>
            <a:pPr lvl="1"/>
            <a:r>
              <a:rPr lang="en-US" dirty="0" smtClean="0">
                <a:solidFill>
                  <a:srgbClr val="92D050"/>
                </a:solidFill>
              </a:rPr>
              <a:t>Where </a:t>
            </a:r>
            <a:r>
              <a:rPr lang="en-US" dirty="0">
                <a:solidFill>
                  <a:srgbClr val="92D050"/>
                </a:solidFill>
              </a:rPr>
              <a:t>h is Planck’s constant, c is the speed of light, k is Boltzmann’s constant, E(λ, T) is the intensity as a function of wavelength λ and temperature T.  The intensity and wavelength values will be obtained from the data set and fed into the </a:t>
            </a:r>
            <a:r>
              <a:rPr lang="en-US" dirty="0" err="1">
                <a:solidFill>
                  <a:srgbClr val="92D050"/>
                </a:solidFill>
              </a:rPr>
              <a:t>curve_fit</a:t>
            </a:r>
            <a:r>
              <a:rPr lang="en-US" dirty="0">
                <a:solidFill>
                  <a:srgbClr val="92D050"/>
                </a:solidFill>
              </a:rPr>
              <a:t> function to generate a corresponding temperature.   </a:t>
            </a:r>
          </a:p>
          <a:p>
            <a:pPr lvl="1"/>
            <a:r>
              <a:rPr lang="en-US" dirty="0" smtClean="0">
                <a:solidFill>
                  <a:srgbClr val="92D050"/>
                </a:solidFill>
              </a:rPr>
              <a:t>Started </a:t>
            </a:r>
            <a:r>
              <a:rPr lang="en-US" dirty="0">
                <a:solidFill>
                  <a:srgbClr val="92D050"/>
                </a:solidFill>
              </a:rPr>
              <a:t>writing code for the pattern </a:t>
            </a:r>
            <a:r>
              <a:rPr lang="en-US" dirty="0" smtClean="0">
                <a:solidFill>
                  <a:srgbClr val="92D050"/>
                </a:solidFill>
              </a:rPr>
              <a:t>matching:  We </a:t>
            </a:r>
            <a:r>
              <a:rPr lang="en-US" dirty="0">
                <a:solidFill>
                  <a:srgbClr val="92D050"/>
                </a:solidFill>
              </a:rPr>
              <a:t>have started writing the code for pattern matching using the </a:t>
            </a:r>
            <a:r>
              <a:rPr lang="en-US" dirty="0" err="1">
                <a:solidFill>
                  <a:srgbClr val="92D050"/>
                </a:solidFill>
              </a:rPr>
              <a:t>curve_fit</a:t>
            </a:r>
            <a:r>
              <a:rPr lang="en-US" dirty="0">
                <a:solidFill>
                  <a:srgbClr val="92D050"/>
                </a:solidFill>
              </a:rPr>
              <a:t> function as described </a:t>
            </a:r>
            <a:r>
              <a:rPr lang="en-US" dirty="0" smtClean="0">
                <a:solidFill>
                  <a:srgbClr val="92D050"/>
                </a:solidFill>
              </a:rPr>
              <a:t>above. </a:t>
            </a:r>
            <a:endParaRPr lang="en-US" dirty="0" smtClean="0">
              <a:solidFill>
                <a:srgbClr val="92D050"/>
              </a:solidFill>
            </a:endParaRPr>
          </a:p>
          <a:p>
            <a:pPr lvl="1"/>
            <a:endParaRPr lang="en-US" dirty="0" smtClean="0">
              <a:solidFill>
                <a:srgbClr val="92D050"/>
              </a:solidFill>
            </a:endParaRPr>
          </a:p>
        </p:txBody>
      </p:sp>
      <p:sp>
        <p:nvSpPr>
          <p:cNvPr id="5" name="Title 1"/>
          <p:cNvSpPr txBox="1">
            <a:spLocks/>
          </p:cNvSpPr>
          <p:nvPr/>
        </p:nvSpPr>
        <p:spPr>
          <a:xfrm>
            <a:off x="2164080" y="1303655"/>
            <a:ext cx="7562850" cy="7740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solidFill>
                  <a:srgbClr val="FFFF00"/>
                </a:solidFill>
              </a:rPr>
              <a:t>Project Checkpoint</a:t>
            </a:r>
            <a:endParaRPr lang="en-US" sz="2400" dirty="0">
              <a:solidFill>
                <a:srgbClr val="FFFF00"/>
              </a:solidFill>
            </a:endParaRPr>
          </a:p>
        </p:txBody>
      </p:sp>
      <p:pic>
        <p:nvPicPr>
          <p:cNvPr id="6" name="Picture 5"/>
          <p:cNvPicPr/>
          <p:nvPr/>
        </p:nvPicPr>
        <p:blipFill>
          <a:blip r:embed="rId3"/>
          <a:stretch>
            <a:fillRect/>
          </a:stretch>
        </p:blipFill>
        <p:spPr>
          <a:xfrm>
            <a:off x="5510212" y="5074444"/>
            <a:ext cx="1377315" cy="422910"/>
          </a:xfrm>
          <a:prstGeom prst="rect">
            <a:avLst/>
          </a:prstGeom>
        </p:spPr>
      </p:pic>
    </p:spTree>
    <p:extLst>
      <p:ext uri="{BB962C8B-B14F-4D97-AF65-F5344CB8AC3E}">
        <p14:creationId xmlns:p14="http://schemas.microsoft.com/office/powerpoint/2010/main" val="362346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solidFill>
                  <a:srgbClr val="FFFF00"/>
                </a:solidFill>
              </a:rPr>
              <a:t>Mining Herschel Space Telescope data</a:t>
            </a:r>
            <a:endParaRPr lang="en-US" sz="3600" dirty="0">
              <a:solidFill>
                <a:srgbClr val="FFFF00"/>
              </a:solidFill>
            </a:endParaRPr>
          </a:p>
        </p:txBody>
      </p:sp>
      <p:sp>
        <p:nvSpPr>
          <p:cNvPr id="3" name="Content Placeholder 2"/>
          <p:cNvSpPr>
            <a:spLocks noGrp="1"/>
          </p:cNvSpPr>
          <p:nvPr>
            <p:ph idx="1"/>
          </p:nvPr>
        </p:nvSpPr>
        <p:spPr>
          <a:xfrm>
            <a:off x="838200" y="3873818"/>
            <a:ext cx="10515600" cy="2824162"/>
          </a:xfrm>
        </p:spPr>
        <p:txBody>
          <a:bodyPr>
            <a:normAutofit fontScale="70000" lnSpcReduction="20000"/>
          </a:bodyPr>
          <a:lstStyle/>
          <a:p>
            <a:r>
              <a:rPr lang="en-US" dirty="0" smtClean="0">
                <a:solidFill>
                  <a:srgbClr val="92D050"/>
                </a:solidFill>
              </a:rPr>
              <a:t>Key </a:t>
            </a:r>
            <a:r>
              <a:rPr lang="en-US" dirty="0">
                <a:solidFill>
                  <a:srgbClr val="92D050"/>
                </a:solidFill>
              </a:rPr>
              <a:t>results, lessons, any changes:</a:t>
            </a:r>
            <a:endParaRPr lang="en-US" dirty="0" smtClean="0">
              <a:solidFill>
                <a:srgbClr val="92D050"/>
              </a:solidFill>
            </a:endParaRPr>
          </a:p>
          <a:p>
            <a:pPr lvl="1"/>
            <a:r>
              <a:rPr lang="en-US" dirty="0">
                <a:solidFill>
                  <a:srgbClr val="92D050"/>
                </a:solidFill>
              </a:rPr>
              <a:t>One result of mosaicking the data is that we found the 160 band contains one flawed image.  The Montage package includes a module that we should be able to use to fix the data, however at the time of discovery the module was not working properly.  We’ve been in touch with Montage’s senior software engineer and he has made changes to the module and believes it to be working properly now.  </a:t>
            </a:r>
          </a:p>
          <a:p>
            <a:pPr lvl="1"/>
            <a:r>
              <a:rPr lang="en-US" dirty="0">
                <a:solidFill>
                  <a:srgbClr val="92D050"/>
                </a:solidFill>
              </a:rPr>
              <a:t>We’ve also become aware of a potential hurdle in working with our data.  The data has different resolutions for each the different wavelengths, making it more difficult to make sure we are comparing the same galactic coordinates across the dataset.  We have come up with a few methods of dealing with this issue, and we are currently deciding which will be the best to use in our situation. </a:t>
            </a:r>
          </a:p>
          <a:p>
            <a:pPr lvl="1"/>
            <a:r>
              <a:rPr lang="en-US" dirty="0">
                <a:solidFill>
                  <a:srgbClr val="92D050"/>
                </a:solidFill>
              </a:rPr>
              <a:t>Another lesson learned is that we might not be able to use data points that don’t contain a peak wavelength inside of our wavelength range.  We are still working on this issue, and may be able to still fit the data using the </a:t>
            </a:r>
            <a:r>
              <a:rPr lang="en-US" dirty="0" err="1">
                <a:solidFill>
                  <a:srgbClr val="92D050"/>
                </a:solidFill>
              </a:rPr>
              <a:t>SciPy</a:t>
            </a:r>
            <a:r>
              <a:rPr lang="en-US" dirty="0">
                <a:solidFill>
                  <a:srgbClr val="92D050"/>
                </a:solidFill>
              </a:rPr>
              <a:t> </a:t>
            </a:r>
            <a:r>
              <a:rPr lang="en-US" dirty="0" err="1">
                <a:solidFill>
                  <a:srgbClr val="92D050"/>
                </a:solidFill>
              </a:rPr>
              <a:t>curve_fit</a:t>
            </a:r>
            <a:r>
              <a:rPr lang="en-US" dirty="0">
                <a:solidFill>
                  <a:srgbClr val="92D050"/>
                </a:solidFill>
              </a:rPr>
              <a:t> function, but it will come down to how accurate the results are.  If needed, we may need to throw away data points that don’t contain a peak wavelength. </a:t>
            </a:r>
            <a:endParaRPr lang="en-US" dirty="0" smtClean="0">
              <a:solidFill>
                <a:srgbClr val="92D050"/>
              </a:solidFill>
            </a:endParaRPr>
          </a:p>
        </p:txBody>
      </p:sp>
      <p:sp>
        <p:nvSpPr>
          <p:cNvPr id="5" name="Title 1"/>
          <p:cNvSpPr txBox="1">
            <a:spLocks/>
          </p:cNvSpPr>
          <p:nvPr/>
        </p:nvSpPr>
        <p:spPr>
          <a:xfrm>
            <a:off x="2164080" y="1303655"/>
            <a:ext cx="7562850" cy="7740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solidFill>
                  <a:srgbClr val="FFFF00"/>
                </a:solidFill>
              </a:rPr>
              <a:t>Project Checkpoint</a:t>
            </a:r>
            <a:endParaRPr lang="en-US" sz="2400" dirty="0">
              <a:solidFill>
                <a:srgbClr val="FFFF00"/>
              </a:solidFill>
            </a:endParaRPr>
          </a:p>
        </p:txBody>
      </p:sp>
    </p:spTree>
    <p:extLst>
      <p:ext uri="{BB962C8B-B14F-4D97-AF65-F5344CB8AC3E}">
        <p14:creationId xmlns:p14="http://schemas.microsoft.com/office/powerpoint/2010/main" val="1667863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862</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Mining Herschel Space Telescope data</vt:lpstr>
      <vt:lpstr>Mining Herschel Space Telescope data</vt:lpstr>
      <vt:lpstr>Mining Herschel Space Telescope data</vt:lpstr>
      <vt:lpstr>Mining Herschel Space Telescope data</vt:lpstr>
      <vt:lpstr>Mining Herschel Space Telescope data</vt:lpstr>
      <vt:lpstr>Mining Herschel Space Telescope data</vt:lpstr>
      <vt:lpstr>Mining Herschel Space Telescope data</vt:lpstr>
      <vt:lpstr>Mining Herschel Space Telescope data</vt:lpstr>
      <vt:lpstr>Mining Herschel Space Telescope data</vt:lpstr>
      <vt:lpstr>Mining Herschel Space Telescope data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Herschel Space Telescope data</dc:title>
  <dc:creator>Jacob Levine</dc:creator>
  <cp:lastModifiedBy>Jacob Levine</cp:lastModifiedBy>
  <cp:revision>18</cp:revision>
  <dcterms:created xsi:type="dcterms:W3CDTF">2016-02-18T15:58:41Z</dcterms:created>
  <dcterms:modified xsi:type="dcterms:W3CDTF">2016-04-02T20:27:50Z</dcterms:modified>
</cp:coreProperties>
</file>