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CA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CA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74B80-E95F-4722-AF97-7435283A62C6}" type="datetimeFigureOut">
              <a:rPr lang="en-CA" smtClean="0"/>
              <a:t>2021-03-19</a:t>
            </a:fld>
            <a:endParaRPr lang="en-CA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17FE-1F8E-40B5-89BF-63F65C057372}" type="slidenum">
              <a:rPr lang="en-CA" smtClean="0"/>
              <a:t>‹#›</a:t>
            </a:fld>
            <a:endParaRPr lang="en-CA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mailto:adeyemi.hezekiah@oouagoiwoye.edu.ng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 txBox="1"/>
          <p:nvPr/>
        </p:nvSpPr>
        <p:spPr>
          <a:xfrm>
            <a:off x="651198" y="656407"/>
            <a:ext cx="9144000" cy="1599203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b="1" dirty="0" sz="1800" lang="en-US">
                <a:latin typeface="+mn-lt"/>
              </a:rPr>
              <a:t>OLABISI ONABANJO UNIVERSITY</a:t>
            </a:r>
            <a:br>
              <a:rPr dirty="0" sz="1800" lang="en-US">
                <a:latin typeface="+mn-lt"/>
              </a:rPr>
            </a:br>
            <a:r>
              <a:rPr b="1" dirty="0" sz="1800" lang="en-US">
                <a:latin typeface="+mn-lt"/>
              </a:rPr>
              <a:t>COLLEGE OF ENGINEERING AND ENVIRONMENTAL STUDIES, IBOGUN CAMPUS.</a:t>
            </a:r>
          </a:p>
          <a:p>
            <a:pPr algn="ctr"/>
            <a:r>
              <a:rPr b="1" dirty="0" sz="1800" lang="en-US">
                <a:latin typeface="+mn-lt"/>
              </a:rPr>
              <a:t>FACULTY OF ENGINEERING</a:t>
            </a:r>
          </a:p>
          <a:p>
            <a:pPr algn="ctr"/>
            <a:endParaRPr b="1" dirty="0" sz="2400" lang="en-US">
              <a:latin typeface="+mn-lt"/>
            </a:endParaRPr>
          </a:p>
          <a:p>
            <a:pPr algn="ctr"/>
            <a:r>
              <a:rPr b="1" dirty="0" sz="2400" lang="en-US">
                <a:latin typeface="+mn-lt"/>
              </a:rPr>
              <a:t>DEPARTMENT OF MECHANICAL </a:t>
            </a:r>
            <a:br>
              <a:rPr dirty="0" sz="2400" lang="en-US"/>
            </a:br>
            <a:br>
              <a:rPr dirty="0" sz="2400" lang="en-US"/>
            </a:br>
            <a:endParaRPr dirty="0" sz="2400" lang="en-US"/>
          </a:p>
        </p:txBody>
      </p:sp>
      <p:sp>
        <p:nvSpPr>
          <p:cNvPr id="1048587" name="Subtitle 2"/>
          <p:cNvSpPr txBox="1"/>
          <p:nvPr/>
        </p:nvSpPr>
        <p:spPr>
          <a:xfrm>
            <a:off x="-1916545" y="3064863"/>
            <a:ext cx="9144000" cy="227933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b="1" dirty="0" lang="en-US" u="sng"/>
          </a:p>
          <a:p>
            <a:pPr algn="ctr" indent="0" marL="0">
              <a:buNone/>
            </a:pPr>
            <a:r>
              <a:rPr b="1" dirty="0" sz="2000" lang="en-US" u="sng"/>
              <a:t>2020/2021 RAIN SEMESTER COURSE OUTLINE</a:t>
            </a:r>
            <a:endParaRPr dirty="0" sz="2000" lang="en-US"/>
          </a:p>
          <a:p>
            <a:pPr algn="ctr" indent="0" marL="0">
              <a:buNone/>
            </a:pPr>
            <a:endParaRPr dirty="0" lang="en-US"/>
          </a:p>
          <a:p>
            <a:pPr algn="ctr" indent="0" marL="0">
              <a:buNone/>
            </a:pPr>
            <a:r>
              <a:rPr b="1" dirty="0" lang="en-US"/>
              <a:t>COURSE: </a:t>
            </a:r>
            <a:r>
              <a:rPr b="1" dirty="0" lang="en-GB"/>
              <a:t>FEG 502: ENGINEERING LAW &amp; MANAGEMENT</a:t>
            </a:r>
            <a:endParaRPr dirty="0" lang="en-CA"/>
          </a:p>
          <a:p>
            <a:pPr algn="ctr"/>
            <a:endParaRPr dirty="0" lang="en-US"/>
          </a:p>
        </p:txBody>
      </p:sp>
      <p:pic>
        <p:nvPicPr>
          <p:cNvPr id="2097152" name="Picture 5" descr="O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162" y="618489"/>
            <a:ext cx="1249103" cy="1150349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67544" y="788428"/>
            <a:ext cx="8229600" cy="5520892"/>
          </a:xfrm>
        </p:spPr>
        <p:txBody>
          <a:bodyPr>
            <a:normAutofit/>
          </a:bodyPr>
          <a:p>
            <a:pPr algn="just"/>
            <a:r>
              <a:rPr dirty="0" lang="en-US"/>
              <a:t>a warranty is a promise, claim, or representation made about the quality, type, number, or performance of a product.</a:t>
            </a:r>
          </a:p>
          <a:p>
            <a:pPr algn="just" indent="0" marL="0">
              <a:buNone/>
            </a:pPr>
            <a:endParaRPr dirty="0" lang="en-US"/>
          </a:p>
          <a:p>
            <a:pPr algn="just"/>
            <a:r>
              <a:rPr dirty="0" lang="en-US"/>
              <a:t>the law assumes that a seller always provides some kind of warranty concerning the product he sells or service rendered and that he should be required to meet the obligation created by the warranty.</a:t>
            </a:r>
          </a:p>
        </p:txBody>
      </p:sp>
      <p:sp>
        <p:nvSpPr>
          <p:cNvPr id="1048607" name="Rectangle 3"/>
          <p:cNvSpPr/>
          <p:nvPr/>
        </p:nvSpPr>
        <p:spPr>
          <a:xfrm>
            <a:off x="323528" y="372930"/>
            <a:ext cx="5185266" cy="830997"/>
          </a:xfrm>
          <a:prstGeom prst="rect"/>
        </p:spPr>
        <p:txBody>
          <a:bodyPr wrap="none">
            <a:spAutoFit/>
          </a:bodyPr>
          <a:p>
            <a:r>
              <a:rPr b="1" dirty="0" sz="2400" lang="en-US">
                <a:latin typeface="Arial Black" panose="020B0A04020102020204" pitchFamily="34" charset="0"/>
              </a:rPr>
              <a:t>7.3.2	BREACH OF WARRANTY</a:t>
            </a:r>
          </a:p>
          <a:p>
            <a:endParaRPr dirty="0"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15325" y="260648"/>
            <a:ext cx="8928992" cy="5721499"/>
          </a:xfrm>
        </p:spPr>
        <p:txBody>
          <a:bodyPr/>
          <a:p>
            <a:r>
              <a:rPr dirty="0" lang="en-US"/>
              <a:t>there are two kinds of warranties: </a:t>
            </a:r>
          </a:p>
          <a:p>
            <a:pPr indent="-393700" marL="850900">
              <a:buFont typeface="Wingdings" panose="05000000000000000000" pitchFamily="2" charset="2"/>
              <a:buChar char="ü"/>
            </a:pPr>
            <a:r>
              <a:rPr dirty="0" lang="en-US"/>
              <a:t>express - An express warranty can be created by spoken words during negotiations or written into a sales contract, by samples shown to the buyer or by affirmation of fact made by the seller to the buyer</a:t>
            </a:r>
          </a:p>
          <a:p>
            <a:pPr indent="-393700" marL="850900">
              <a:buFont typeface="Wingdings" panose="05000000000000000000" pitchFamily="2" charset="2"/>
              <a:buChar char="ü"/>
            </a:pPr>
            <a:r>
              <a:rPr dirty="0" lang="en-US"/>
              <a:t>Implied- presumed to exist unless the buyer clearly and </a:t>
            </a:r>
            <a:r>
              <a:rPr dirty="0" lang="en-US" err="1"/>
              <a:t>unambigously</a:t>
            </a:r>
            <a:r>
              <a:rPr dirty="0" lang="en-US"/>
              <a:t> disclaims it in writing as a part of the sales agreement.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611560" y="476672"/>
            <a:ext cx="8229600" cy="452596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n-US"/>
              <a:t>7.4	Making a claim for injury</a:t>
            </a:r>
          </a:p>
          <a:p>
            <a:r>
              <a:rPr dirty="0" lang="en-US"/>
              <a:t>There are two kinds of damages for which an injured person may recover </a:t>
            </a:r>
          </a:p>
          <a:p>
            <a:r>
              <a:rPr dirty="0" lang="en-US"/>
              <a:t>compensatory damages - intended to compensate </a:t>
            </a:r>
          </a:p>
          <a:p>
            <a:r>
              <a:rPr dirty="0" lang="en-US"/>
              <a:t>punitive damages-  punitive damages are intended to punish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8856984" cy="4525963"/>
          </a:xfrm>
        </p:spPr>
        <p:txBody>
          <a:bodyPr>
            <a:normAutofit lnSpcReduction="10000"/>
          </a:bodyPr>
          <a:p>
            <a:pPr indent="0" marL="0">
              <a:buNone/>
            </a:pPr>
            <a:r>
              <a:rPr b="1" dirty="0" lang="en-US"/>
              <a:t>Assignment </a:t>
            </a:r>
          </a:p>
          <a:p>
            <a:pPr algn="just" indent="0" marL="0">
              <a:buNone/>
            </a:pPr>
            <a:r>
              <a:rPr dirty="0" lang="en-US"/>
              <a:t>Explain how the following form parts of Engineering responsibilities; </a:t>
            </a:r>
          </a:p>
          <a:p>
            <a:pPr algn="just" indent="0" marL="346075">
              <a:buNone/>
            </a:pPr>
            <a:r>
              <a:rPr dirty="0" lang="en-US" err="1"/>
              <a:t>i</a:t>
            </a:r>
            <a:r>
              <a:rPr dirty="0" lang="en-US"/>
              <a:t>. quality </a:t>
            </a:r>
          </a:p>
          <a:p>
            <a:pPr algn="just" indent="0" marL="346075">
              <a:buNone/>
            </a:pPr>
            <a:r>
              <a:rPr dirty="0" lang="en-US"/>
              <a:t>ii. technical communication</a:t>
            </a:r>
          </a:p>
          <a:p>
            <a:pPr algn="just" indent="0" marL="346075">
              <a:buNone/>
            </a:pPr>
            <a:endParaRPr b="1" dirty="0" lang="en-US"/>
          </a:p>
          <a:p>
            <a:pPr algn="just" indent="-3200400" marL="3200400">
              <a:buNone/>
            </a:pPr>
            <a:r>
              <a:rPr b="1" dirty="0" lang="en-US"/>
              <a:t>Submission Date:  </a:t>
            </a:r>
            <a:r>
              <a:rPr dirty="0" lang="en-US"/>
              <a:t>On or before </a:t>
            </a:r>
          </a:p>
          <a:p>
            <a:pPr algn="just" indent="-3200400" marL="3200400">
              <a:buNone/>
            </a:pPr>
            <a:r>
              <a:rPr dirty="0" lang="en-US"/>
              <a:t>	Friday 26, February 2021</a:t>
            </a:r>
          </a:p>
          <a:p>
            <a:endParaRPr b="1"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 txBox="1"/>
          <p:nvPr/>
        </p:nvSpPr>
        <p:spPr>
          <a:xfrm>
            <a:off x="539552" y="553213"/>
            <a:ext cx="7093935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lang="en-US"/>
              <a:t>Lecturer:	Dr. H. O. Adeyemi</a:t>
            </a:r>
          </a:p>
          <a:p>
            <a:r>
              <a:rPr b="1" dirty="0" lang="en-US"/>
              <a:t>			Dr. O.O. </a:t>
            </a:r>
            <a:r>
              <a:rPr b="1" dirty="0" lang="en-US" err="1"/>
              <a:t>Akinyemi</a:t>
            </a:r>
            <a:endParaRPr b="1" dirty="0" lang="en-US"/>
          </a:p>
        </p:txBody>
      </p:sp>
      <p:sp>
        <p:nvSpPr>
          <p:cNvPr id="1048594" name="Content Placeholder 2"/>
          <p:cNvSpPr txBox="1"/>
          <p:nvPr/>
        </p:nvSpPr>
        <p:spPr>
          <a:xfrm>
            <a:off x="539552" y="1878776"/>
            <a:ext cx="7371026" cy="3203725"/>
          </a:xfrm>
          <a:prstGeom prst="rect"/>
        </p:spPr>
        <p:txBody>
          <a:bodyPr bIns="45720" lIns="91440" rIns="91440" rtlCol="0" tIns="45720" vert="horz">
            <a:normAutofit fontScale="92857" lnSpcReduction="2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lang="en-US"/>
          </a:p>
          <a:p>
            <a:r>
              <a:rPr dirty="0" lang="en-US"/>
              <a:t>Lecturer Hours: Thursday, 10 am -12 noon</a:t>
            </a:r>
          </a:p>
          <a:p>
            <a:r>
              <a:rPr dirty="0" lang="en-US"/>
              <a:t>Lecture Room: </a:t>
            </a:r>
          </a:p>
          <a:p>
            <a:r>
              <a:rPr dirty="0" lang="en-US"/>
              <a:t>Email: </a:t>
            </a:r>
            <a:r>
              <a:rPr dirty="0" lang="en-US">
                <a:hlinkClick r:id="rId1"/>
              </a:rPr>
              <a:t>adeyemi.hezekiah@oouagoiwoye.edu.ng</a:t>
            </a:r>
            <a:endParaRPr dirty="0" lang="en-US"/>
          </a:p>
          <a:p>
            <a:pPr indent="0" marL="0">
              <a:buNone/>
            </a:pPr>
            <a:r>
              <a:rPr dirty="0" lang="en-US"/>
              <a:t>	Phone No: +2348032161922</a:t>
            </a:r>
          </a:p>
          <a:p>
            <a:pPr indent="0" marL="0">
              <a:buNone/>
            </a:pPr>
            <a:r>
              <a:rPr dirty="0" lang="en-US"/>
              <a:t>                                +234806773076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/>
          <p:nvPr/>
        </p:nvSpPr>
        <p:spPr>
          <a:xfrm>
            <a:off x="179512" y="332656"/>
            <a:ext cx="8856984" cy="6187441"/>
          </a:xfrm>
          <a:prstGeom prst="rect"/>
        </p:spPr>
        <p:txBody>
          <a:bodyPr wrap="square">
            <a:spAutoFit/>
          </a:bodyPr>
          <a:p>
            <a:r>
              <a:rPr b="1" dirty="0" sz="2600" lang="en-US">
                <a:latin typeface="Times New Roman" pitchFamily="18" charset="0"/>
                <a:cs typeface="Times New Roman" pitchFamily="18" charset="0"/>
              </a:rPr>
              <a:t>Study Division</a:t>
            </a:r>
          </a:p>
          <a:p>
            <a:endParaRPr b="1" dirty="0" sz="2600" lang="en-US">
              <a:latin typeface="Times New Roman" pitchFamily="18" charset="0"/>
              <a:cs typeface="Times New Roman" pitchFamily="18" charset="0"/>
            </a:endParaRPr>
          </a:p>
          <a:p>
            <a:r>
              <a:rPr dirty="0" sz="2600" lang="en-US">
                <a:latin typeface="Times New Roman" pitchFamily="18" charset="0"/>
                <a:cs typeface="Times New Roman" pitchFamily="18" charset="0"/>
              </a:rPr>
              <a:t>This course FEG 502 is a 2-unit course divided into the following  sessions;</a:t>
            </a:r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Law, ethics and conduct in engineering.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Application of business law to engineering.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Industrial relations: Law of contract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Intellectual property: patents, trademarks,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Technology transfer law.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Safety and environmental regulations: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>
                <a:solidFill>
                  <a:srgbClr val="FF0000"/>
                </a:solidFill>
              </a:rPr>
              <a:t>Technological responsibilities and liabilities: </a:t>
            </a:r>
            <a:endParaRPr dirty="0" sz="2600" lang="en-CA">
              <a:solidFill>
                <a:srgbClr val="FF0000"/>
              </a:solidFill>
            </a:endParaRPr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Technology impact assessment: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Engineering business; 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Management of engineer to manager transition.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Project selection and management.</a:t>
            </a:r>
            <a:endParaRPr dirty="0" sz="2600" lang="en-CA"/>
          </a:p>
          <a:p>
            <a:pPr indent="-457200" marL="457200">
              <a:buFont typeface="Wingdings" pitchFamily="2" charset="2"/>
              <a:buChar char="§"/>
            </a:pPr>
            <a:r>
              <a:rPr dirty="0" sz="2600" lang="en-GB"/>
              <a:t>Technological collaborations: </a:t>
            </a:r>
            <a:endParaRPr dirty="0" sz="2600"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251520" y="2996952"/>
            <a:ext cx="7702654" cy="1325563"/>
          </a:xfrm>
        </p:spPr>
        <p:txBody>
          <a:bodyPr>
            <a:normAutofit/>
          </a:bodyPr>
          <a:p>
            <a:pPr algn="l"/>
            <a:r>
              <a:rPr b="1" dirty="0" sz="3200" lang="en-CA"/>
              <a:t>Recommended Textbooks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793230" y="3939239"/>
            <a:ext cx="7702654" cy="2056827"/>
          </a:xfrm>
        </p:spPr>
        <p:txBody>
          <a:bodyPr>
            <a:normAutofit fontScale="93750" lnSpcReduction="20000"/>
          </a:bodyPr>
          <a:p>
            <a:r>
              <a:rPr dirty="0" lang="en-CA" err="1"/>
              <a:t>Oaikhinan</a:t>
            </a:r>
            <a:r>
              <a:rPr dirty="0" lang="en-CA"/>
              <a:t> E.P. (2000). Technology Acquisition and management. </a:t>
            </a:r>
            <a:r>
              <a:rPr dirty="0" lang="en-CA" err="1"/>
              <a:t>Epima</a:t>
            </a:r>
            <a:r>
              <a:rPr dirty="0" lang="en-CA"/>
              <a:t> </a:t>
            </a:r>
            <a:r>
              <a:rPr dirty="0" lang="en-CA" err="1"/>
              <a:t>Tecnology</a:t>
            </a:r>
            <a:r>
              <a:rPr dirty="0" lang="en-CA"/>
              <a:t>. </a:t>
            </a:r>
            <a:r>
              <a:rPr dirty="0" lang="en-CA" err="1"/>
              <a:t>Ekpoma</a:t>
            </a:r>
            <a:r>
              <a:rPr dirty="0" lang="en-CA"/>
              <a:t>, Nigeria</a:t>
            </a:r>
          </a:p>
          <a:p>
            <a:r>
              <a:rPr dirty="0" lang="en-CA" err="1"/>
              <a:t>Adejuyigbe</a:t>
            </a:r>
            <a:r>
              <a:rPr dirty="0" lang="en-CA"/>
              <a:t> S.B. (1998). </a:t>
            </a:r>
            <a:r>
              <a:rPr dirty="0" lang="en-CA" err="1"/>
              <a:t>Engiineering</a:t>
            </a:r>
            <a:r>
              <a:rPr dirty="0" lang="en-CA"/>
              <a:t> Law and Management. </a:t>
            </a:r>
            <a:r>
              <a:rPr dirty="0" lang="en-CA" err="1"/>
              <a:t>Topfun</a:t>
            </a:r>
            <a:r>
              <a:rPr dirty="0" lang="en-CA"/>
              <a:t>, </a:t>
            </a:r>
            <a:r>
              <a:rPr dirty="0" lang="en-CA" err="1"/>
              <a:t>Akure</a:t>
            </a:r>
            <a:r>
              <a:rPr dirty="0" lang="en-CA"/>
              <a:t>, Nigeria </a:t>
            </a:r>
          </a:p>
        </p:txBody>
      </p:sp>
      <p:sp>
        <p:nvSpPr>
          <p:cNvPr id="1048598" name="Rectangle 5"/>
          <p:cNvSpPr/>
          <p:nvPr/>
        </p:nvSpPr>
        <p:spPr>
          <a:xfrm>
            <a:off x="251520" y="332656"/>
            <a:ext cx="8321708" cy="2415540"/>
          </a:xfrm>
          <a:prstGeom prst="rect"/>
        </p:spPr>
        <p:txBody>
          <a:bodyPr wrap="square">
            <a:spAutoFit/>
          </a:bodyPr>
          <a:p>
            <a:r>
              <a:rPr b="1" dirty="0" sz="2800" lang="en-US"/>
              <a:t>The major components</a:t>
            </a:r>
            <a:r>
              <a:rPr dirty="0" sz="2800" lang="en-US"/>
              <a:t>;</a:t>
            </a:r>
            <a:endParaRPr dirty="0" sz="2800" lang="en-CA"/>
          </a:p>
          <a:p>
            <a:pPr indent="-457200" lvl="0" marL="1538288">
              <a:buFont typeface="Wingdings" pitchFamily="2" charset="2"/>
              <a:buChar char="§"/>
            </a:pPr>
            <a:r>
              <a:rPr dirty="0" sz="2600" lang="en-US"/>
              <a:t>Course Guide</a:t>
            </a:r>
            <a:endParaRPr dirty="0" sz="2600" lang="en-CA"/>
          </a:p>
          <a:p>
            <a:pPr indent="-457200" lvl="0" marL="1538288">
              <a:buFont typeface="Wingdings" pitchFamily="2" charset="2"/>
              <a:buChar char="§"/>
            </a:pPr>
            <a:r>
              <a:rPr dirty="0" sz="2600" lang="en-US"/>
              <a:t>Lecture materials</a:t>
            </a:r>
            <a:endParaRPr dirty="0" sz="2600" lang="en-CA"/>
          </a:p>
          <a:p>
            <a:pPr indent="-457200" lvl="0" marL="1538288">
              <a:buFont typeface="Wingdings" pitchFamily="2" charset="2"/>
              <a:buChar char="§"/>
            </a:pPr>
            <a:r>
              <a:rPr dirty="0" sz="2600" lang="en-US"/>
              <a:t>Text Books</a:t>
            </a:r>
            <a:endParaRPr dirty="0" sz="2600" lang="en-CA"/>
          </a:p>
          <a:p>
            <a:pPr indent="-457200" lvl="0" marL="1538288">
              <a:buFont typeface="Wingdings" pitchFamily="2" charset="2"/>
              <a:buChar char="§"/>
            </a:pPr>
            <a:r>
              <a:rPr dirty="0" sz="2600" lang="en-US"/>
              <a:t>Electronic Lecture materials </a:t>
            </a:r>
            <a:endParaRPr dirty="0" sz="2600" lang="en-CA"/>
          </a:p>
          <a:p>
            <a:pPr indent="-457200" lvl="0" marL="1538288">
              <a:buFont typeface="Wingdings" pitchFamily="2" charset="2"/>
              <a:buChar char="§"/>
            </a:pPr>
            <a:r>
              <a:rPr dirty="0" sz="2600" lang="en-US"/>
              <a:t>Tutor Marked Assignments</a:t>
            </a:r>
            <a:endParaRPr dirty="0" sz="2600"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5472608"/>
          </a:xfrm>
        </p:spPr>
        <p:txBody>
          <a:bodyPr>
            <a:normAutofit fontScale="89474" lnSpcReduction="20000"/>
          </a:bodyPr>
          <a:p>
            <a:pPr algn="just" indent="0" marL="0">
              <a:buNone/>
            </a:pPr>
            <a:r>
              <a:rPr b="1" dirty="0" sz="3600" lang="en-US"/>
              <a:t>7.0	</a:t>
            </a:r>
            <a:r>
              <a:rPr b="1" dirty="0" sz="3600" lang="en-GB"/>
              <a:t> Technological responsibilities and liabilities</a:t>
            </a:r>
            <a:endParaRPr b="1" dirty="0" sz="3600" lang="en-US"/>
          </a:p>
          <a:p>
            <a:pPr algn="just" indent="0" marL="0">
              <a:buNone/>
            </a:pPr>
            <a:endParaRPr b="1" dirty="0" sz="1900" lang="en-US"/>
          </a:p>
          <a:p>
            <a:pPr algn="just" indent="0" marL="0">
              <a:buNone/>
            </a:pPr>
            <a:r>
              <a:rPr b="1" dirty="0" sz="3000" lang="en-US"/>
              <a:t>7.1</a:t>
            </a:r>
            <a:r>
              <a:rPr b="1" dirty="0" sz="3600" lang="en-US"/>
              <a:t>	</a:t>
            </a:r>
            <a:r>
              <a:rPr b="1" dirty="0" sz="3000" lang="en-US"/>
              <a:t>Professional responsibility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 lang="en-US"/>
              <a:t> In the practice of engineering responsibilities include; </a:t>
            </a:r>
          </a:p>
          <a:p>
            <a:pPr algn="just" indent="-520700" marL="977900">
              <a:buFont typeface="Wingdings" panose="05000000000000000000" pitchFamily="2" charset="2"/>
              <a:buChar char="ü"/>
            </a:pPr>
            <a:r>
              <a:rPr dirty="0" lang="en-US"/>
              <a:t>Safety and Welfare of the Public and of Clients </a:t>
            </a:r>
          </a:p>
          <a:p>
            <a:pPr algn="just" indent="-520700" marL="977900">
              <a:buFont typeface="Wingdings" panose="05000000000000000000" pitchFamily="2" charset="2"/>
              <a:buChar char="ü"/>
            </a:pPr>
            <a:r>
              <a:rPr dirty="0" lang="en-US"/>
              <a:t>Professional Ethics </a:t>
            </a:r>
          </a:p>
          <a:p>
            <a:pPr algn="just" indent="-520700" marL="977900">
              <a:buFont typeface="Wingdings" panose="05000000000000000000" pitchFamily="2" charset="2"/>
              <a:buChar char="ü"/>
            </a:pPr>
            <a:r>
              <a:rPr dirty="0" lang="en-US"/>
              <a:t>Legal Liabilities of Engineers </a:t>
            </a:r>
          </a:p>
          <a:p>
            <a:pPr algn="just" indent="-520700" marL="977900">
              <a:buFont typeface="Wingdings" panose="05000000000000000000" pitchFamily="2" charset="2"/>
              <a:buChar char="ü"/>
            </a:pPr>
            <a:r>
              <a:rPr dirty="0" lang="en-US"/>
              <a:t>Environmental Responsibilities </a:t>
            </a:r>
          </a:p>
          <a:p>
            <a:pPr algn="just" indent="-520700" marL="977900">
              <a:buFont typeface="Wingdings" panose="05000000000000000000" pitchFamily="2" charset="2"/>
              <a:buChar char="ü"/>
            </a:pPr>
            <a:r>
              <a:rPr dirty="0" lang="en-US"/>
              <a:t>Quality </a:t>
            </a:r>
          </a:p>
          <a:p>
            <a:pPr algn="just" indent="-520700" marL="977900">
              <a:buFont typeface="Wingdings" panose="05000000000000000000" pitchFamily="2" charset="2"/>
              <a:buChar char="ü"/>
            </a:pPr>
            <a:r>
              <a:rPr dirty="0" lang="en-US"/>
              <a:t>Communications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rmAutofit fontScale="96667" lnSpcReduction="10000"/>
          </a:bodyPr>
          <a:p>
            <a:pPr indent="0" marL="0">
              <a:buNone/>
            </a:pPr>
            <a:r>
              <a:rPr b="1" dirty="0" sz="3000" lang="en-US"/>
              <a:t>7.2	Engineering liability</a:t>
            </a:r>
          </a:p>
          <a:p>
            <a:pPr algn="just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dirty="0" lang="en-US"/>
              <a:t>When a person is injured by a defective product (service) that is unreasonably dangerous or unsafe, the injured person may have a claim or cause of action against the company that designed, manufactured, sold, distributed, leased, or furnished the product.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b="1" dirty="0" sz="2800" lang="en-US"/>
              <a:t>7.3	THEORIES OF PRODUCT LIABILITY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229600" cy="4525963"/>
          </a:xfrm>
        </p:spPr>
        <p:txBody>
          <a:bodyPr>
            <a:normAutofit fontScale="96875" lnSpcReduction="20000"/>
          </a:bodyPr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dirty="0" lang="en-US"/>
              <a:t>In most jurisdictions a person injured by a product may base his or her recovery of damages on one (or more) of three different legal theories: </a:t>
            </a:r>
          </a:p>
          <a:p>
            <a:pPr algn="just" indent="-457200" marL="12604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dirty="0" lang="en-US"/>
              <a:t>negligence, </a:t>
            </a:r>
          </a:p>
          <a:p>
            <a:pPr algn="just" indent="-457200" marL="12604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dirty="0" lang="en-US"/>
              <a:t>breach of warranty, and </a:t>
            </a:r>
          </a:p>
          <a:p>
            <a:pPr algn="just" indent="-457200" marL="12604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dirty="0" lang="en-US"/>
              <a:t>strict tort liability.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46295" y="188641"/>
            <a:ext cx="8818193" cy="4032448"/>
          </a:xfrm>
        </p:spPr>
        <p:txBody>
          <a:bodyPr>
            <a:normAutofit fontScale="90000" lnSpcReduction="10000"/>
          </a:bodyPr>
          <a:p>
            <a:pPr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dirty="0" sz="3000" lang="en-US"/>
              <a:t>7.3.1		Negligence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dirty="0" lang="en-US"/>
              <a:t>The failure to exercise ordinary care to avoid injuring someone to whom one owe the duty of care.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dirty="0" lang="en-US"/>
              <a:t>Ordinary care is the care that a reasonable person would take based on the circumstances known to him at the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7955C33DA19A4CA2F4A99A1C2DE1CF" ma:contentTypeVersion="4" ma:contentTypeDescription="Create a new document." ma:contentTypeScope="" ma:versionID="46d4ab234fe3bf6ebd12559238cb4e58">
  <xsd:schema xmlns:xsd="http://www.w3.org/2001/XMLSchema" xmlns:xs="http://www.w3.org/2001/XMLSchema" xmlns:p="http://schemas.microsoft.com/office/2006/metadata/properties" xmlns:ns2="08fb0101-af54-475b-84ec-6d0ec6bf8a3a" targetNamespace="http://schemas.microsoft.com/office/2006/metadata/properties" ma:root="true" ma:fieldsID="8480c41b43eac1ec146b874bd63533fc" ns2:_="">
    <xsd:import namespace="08fb0101-af54-475b-84ec-6d0ec6bf8a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b0101-af54-475b-84ec-6d0ec6bf8a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FA8894-0CBC-44EB-B129-7B6CE6D909D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8fb0101-af54-475b-84ec-6d0ec6bf8a3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Company>Grizli777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OGUNYEMI Jeremiah Eyitayo</cp:lastModifiedBy>
  <dcterms:created xsi:type="dcterms:W3CDTF">2021-01-07T16:08:34Z</dcterms:created>
  <dcterms:modified xsi:type="dcterms:W3CDTF">2021-10-25T23:47:09Z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0x010100E57955C33DA19A4CA2F4A99A1C2DE1CF</vt:lpwstr>
  </property>
</Properties>
</file>