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224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x-none" dirty="0" smtClean="0"/>
              <a:t>Thank</a:t>
            </a:r>
            <a:r>
              <a:rPr lang="x-none" baseline="0" dirty="0" smtClean="0"/>
              <a:t> you -- </a:t>
            </a:r>
            <a:r>
              <a:rPr lang="x-none" dirty="0" smtClean="0"/>
              <a:t>TODAY</a:t>
            </a:r>
            <a:r>
              <a:rPr lang="x-none" baseline="0" dirty="0" smtClean="0"/>
              <a:t> I will present TileHeat, a Framework for Tile Selection. This is joint work with </a:t>
            </a:r>
            <a:r>
              <a:rPr lang="da-DK" baseline="0" dirty="0" smtClean="0"/>
              <a:t>Marcos </a:t>
            </a:r>
            <a:r>
              <a:rPr lang="da-DK" baseline="0" dirty="0" err="1" smtClean="0"/>
              <a:t>Vaz</a:t>
            </a:r>
            <a:r>
              <a:rPr lang="da-DK" baseline="0" dirty="0" smtClean="0"/>
              <a:t> Salles</a:t>
            </a:r>
            <a:r>
              <a:rPr lang="x-none" baseline="0" dirty="0" smtClean="0"/>
              <a:t> and Martin Zachariasen at the University of Copenhagen.</a:t>
            </a:r>
            <a:endParaRPr lang="da-DK" baseline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err="1" smtClean="0"/>
              <a:t>Exponentially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Idea: </a:t>
            </a:r>
            <a:r>
              <a:rPr lang="da-DK" dirty="0" err="1" smtClean="0"/>
              <a:t>Prioritize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tiles</a:t>
            </a:r>
            <a:r>
              <a:rPr lang="da-DK" dirty="0" smtClean="0"/>
              <a:t> to </a:t>
            </a:r>
            <a:r>
              <a:rPr lang="da-DK" dirty="0" err="1" smtClean="0"/>
              <a:t>precompute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err="1" smtClean="0"/>
              <a:t>Precompute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ACTUALLY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requested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err="1" smtClean="0"/>
              <a:t>Exponentially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Idea: </a:t>
            </a:r>
            <a:r>
              <a:rPr lang="da-DK" dirty="0" err="1" smtClean="0"/>
              <a:t>Prioritize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tiles</a:t>
            </a:r>
            <a:r>
              <a:rPr lang="da-DK" dirty="0" smtClean="0"/>
              <a:t> to </a:t>
            </a:r>
            <a:r>
              <a:rPr lang="da-DK" dirty="0" err="1" smtClean="0"/>
              <a:t>precompute</a:t>
            </a:r>
            <a:endParaRPr lang="da-DK" dirty="0" smtClean="0"/>
          </a:p>
          <a:p>
            <a:endParaRPr lang="da-DK" baseline="0" dirty="0" smtClean="0"/>
          </a:p>
          <a:p>
            <a:r>
              <a:rPr lang="da-DK" baseline="0" dirty="0" err="1" smtClean="0"/>
              <a:t>Move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first</a:t>
            </a:r>
            <a:r>
              <a:rPr lang="da-DK" baseline="0" dirty="0" smtClean="0"/>
              <a:t> hit on the cache to the </a:t>
            </a:r>
            <a:r>
              <a:rPr lang="da-DK" baseline="0" dirty="0" err="1" smtClean="0"/>
              <a:t>low</a:t>
            </a:r>
            <a:r>
              <a:rPr lang="da-DK" baseline="0" dirty="0" smtClean="0"/>
              <a:t> load </a:t>
            </a:r>
            <a:r>
              <a:rPr lang="da-DK" baseline="0" dirty="0" err="1" smtClean="0"/>
              <a:t>period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err="1" smtClean="0"/>
              <a:t>Precompute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ACTUALLY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requested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is a </a:t>
            </a:r>
            <a:r>
              <a:rPr lang="da-DK" dirty="0" err="1" smtClean="0"/>
              <a:t>method</a:t>
            </a:r>
            <a:r>
              <a:rPr lang="da-DK" dirty="0" smtClean="0"/>
              <a:t> to </a:t>
            </a:r>
            <a:r>
              <a:rPr lang="da-DK" dirty="0" err="1" smtClean="0"/>
              <a:t>predict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requests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Temperatures 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daily</a:t>
            </a:r>
            <a:r>
              <a:rPr lang="da-DK" dirty="0" smtClean="0"/>
              <a:t>. This is </a:t>
            </a:r>
            <a:r>
              <a:rPr lang="da-DK" dirty="0" err="1" smtClean="0"/>
              <a:t>reflected</a:t>
            </a:r>
            <a:r>
              <a:rPr lang="da-DK" dirty="0" smtClean="0"/>
              <a:t> by the data, </a:t>
            </a:r>
            <a:r>
              <a:rPr lang="da-DK" dirty="0" err="1" smtClean="0"/>
              <a:t>which</a:t>
            </a:r>
            <a:r>
              <a:rPr lang="da-DK" dirty="0" smtClean="0"/>
              <a:t> is </a:t>
            </a:r>
            <a:r>
              <a:rPr lang="da-DK" dirty="0" err="1" smtClean="0"/>
              <a:t>updated</a:t>
            </a:r>
            <a:r>
              <a:rPr lang="da-DK" dirty="0" smtClean="0"/>
              <a:t> </a:t>
            </a:r>
            <a:r>
              <a:rPr lang="da-DK" dirty="0" err="1" smtClean="0"/>
              <a:t>daily</a:t>
            </a:r>
            <a:r>
              <a:rPr lang="da-DK" dirty="0" smtClean="0"/>
              <a:t>. This </a:t>
            </a:r>
            <a:r>
              <a:rPr lang="da-DK" dirty="0" err="1" smtClean="0"/>
              <a:t>means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all over.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x-none" dirty="0" smtClean="0"/>
              <a:t>WE PROPOSE to capture local variation in</a:t>
            </a:r>
            <a:r>
              <a:rPr lang="x-none" baseline="0" dirty="0" smtClean="0"/>
              <a:t> time by transferring some of the heat from popular tiles to nearby tiles.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So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local</a:t>
            </a:r>
            <a:r>
              <a:rPr lang="da-DK" dirty="0" smtClean="0"/>
              <a:t> variation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space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Let’s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handle 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variation in time.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NOT</a:t>
            </a:r>
            <a:r>
              <a:rPr lang="da-DK" baseline="0" dirty="0" smtClean="0"/>
              <a:t> SHOWN: max # </a:t>
            </a:r>
            <a:r>
              <a:rPr lang="da-DK" baseline="0" dirty="0" err="1" smtClean="0"/>
              <a:t>simultaneous</a:t>
            </a:r>
            <a:r>
              <a:rPr lang="da-DK" baseline="0" dirty="0" smtClean="0"/>
              <a:t> cache misses.</a:t>
            </a:r>
          </a:p>
          <a:p>
            <a:r>
              <a:rPr lang="da-DK" baseline="0" dirty="0" smtClean="0"/>
              <a:t>SHOWN: </a:t>
            </a:r>
            <a:r>
              <a:rPr lang="da" dirty="0" smtClean="0"/>
              <a:t>Hit ratio for # </a:t>
            </a:r>
            <a:r>
              <a:rPr lang="da-DK" dirty="0" err="1" smtClean="0"/>
              <a:t>precomputed</a:t>
            </a:r>
            <a:r>
              <a:rPr lang="da-DK" dirty="0" smtClean="0"/>
              <a:t> </a:t>
            </a:r>
            <a:r>
              <a:rPr lang="da" dirty="0" smtClean="0"/>
              <a:t>tiles</a:t>
            </a:r>
            <a:endParaRPr lang="da-DK" dirty="0" smtClean="0"/>
          </a:p>
          <a:p>
            <a:r>
              <a:rPr lang="da-DK" baseline="0" dirty="0" smtClean="0"/>
              <a:t>WHY is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good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enough</a:t>
            </a:r>
            <a:r>
              <a:rPr lang="da-DK" baseline="0" dirty="0" smtClean="0"/>
              <a:t>? </a:t>
            </a:r>
            <a:r>
              <a:rPr lang="da-DK" baseline="0" dirty="0" err="1" smtClean="0"/>
              <a:t>Uncached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popular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higher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likelyhood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producing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simultaneous</a:t>
            </a:r>
            <a:r>
              <a:rPr lang="da-DK" baseline="0" dirty="0" smtClean="0"/>
              <a:t> cache misses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uncached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popular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. 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precompute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popular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reduce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likelyhood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simultaneous</a:t>
            </a:r>
            <a:r>
              <a:rPr lang="da-DK" baseline="0" dirty="0" smtClean="0"/>
              <a:t> cache misses.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Here </a:t>
            </a:r>
            <a:r>
              <a:rPr lang="da-DK" dirty="0" err="1" smtClean="0"/>
              <a:t>we’ll</a:t>
            </a:r>
            <a:r>
              <a:rPr lang="da-DK" dirty="0" smtClean="0"/>
              <a:t> </a:t>
            </a:r>
            <a:r>
              <a:rPr lang="da-DK" dirty="0" err="1" smtClean="0"/>
              <a:t>compare</a:t>
            </a:r>
            <a:r>
              <a:rPr lang="da-DK" dirty="0" smtClean="0"/>
              <a:t>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scenarios,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a </a:t>
            </a:r>
            <a:r>
              <a:rPr lang="da-DK" dirty="0" err="1" smtClean="0"/>
              <a:t>map</a:t>
            </a:r>
            <a:r>
              <a:rPr lang="da-DK" dirty="0" smtClean="0"/>
              <a:t> service is </a:t>
            </a:r>
            <a:r>
              <a:rPr lang="da-DK" dirty="0" err="1" smtClean="0"/>
              <a:t>subjected</a:t>
            </a:r>
            <a:r>
              <a:rPr lang="da-DK" baseline="0" dirty="0" smtClean="0"/>
              <a:t> </a:t>
            </a:r>
            <a:r>
              <a:rPr lang="da-DK" dirty="0" smtClean="0"/>
              <a:t>to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workloads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OPT: An </a:t>
            </a:r>
            <a:r>
              <a:rPr lang="da-DK" dirty="0" err="1" smtClean="0"/>
              <a:t>oracle</a:t>
            </a:r>
            <a:r>
              <a:rPr lang="da-DK" dirty="0" smtClean="0"/>
              <a:t> has told </a:t>
            </a:r>
            <a:r>
              <a:rPr lang="da-DK" dirty="0" err="1" smtClean="0"/>
              <a:t>us</a:t>
            </a:r>
            <a:r>
              <a:rPr lang="da-DK" dirty="0" smtClean="0"/>
              <a:t> the </a:t>
            </a:r>
            <a:r>
              <a:rPr lang="da-DK" dirty="0" err="1" smtClean="0"/>
              <a:t>actual</a:t>
            </a:r>
            <a:r>
              <a:rPr lang="da-DK" dirty="0" smtClean="0"/>
              <a:t>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dirty="0" err="1" smtClean="0"/>
              <a:t>accesses</a:t>
            </a:r>
            <a:r>
              <a:rPr lang="da-DK" dirty="0" smtClean="0"/>
              <a:t> to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tile</a:t>
            </a:r>
            <a:r>
              <a:rPr lang="da-DK" dirty="0" smtClean="0"/>
              <a:t> </a:t>
            </a:r>
            <a:r>
              <a:rPr lang="da-DK" dirty="0" err="1" smtClean="0"/>
              <a:t>next</a:t>
            </a:r>
            <a:r>
              <a:rPr lang="da-DK" dirty="0" smtClean="0"/>
              <a:t> 24 </a:t>
            </a:r>
            <a:r>
              <a:rPr lang="da-DK" dirty="0" err="1" smtClean="0"/>
              <a:t>hours</a:t>
            </a:r>
            <a:r>
              <a:rPr lang="da-DK" baseline="0" dirty="0" smtClean="0"/>
              <a:t>.</a:t>
            </a:r>
            <a:endParaRPr lang="da-DK" dirty="0" smtClean="0"/>
          </a:p>
          <a:p>
            <a:r>
              <a:rPr lang="da-DK" dirty="0" err="1" smtClean="0"/>
              <a:t>O</a:t>
            </a:r>
            <a:r>
              <a:rPr lang="da-DK" baseline="0" dirty="0" err="1" smtClean="0"/>
              <a:t>nly</a:t>
            </a:r>
            <a:r>
              <a:rPr lang="da-DK" baseline="0" dirty="0" smtClean="0"/>
              <a:t> 500K out of 22M </a:t>
            </a:r>
            <a:r>
              <a:rPr lang="da-DK" baseline="0" dirty="0" err="1" smtClean="0"/>
              <a:t>possible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next</a:t>
            </a:r>
            <a:r>
              <a:rPr lang="da-DK" baseline="0" dirty="0" smtClean="0"/>
              <a:t> 24 </a:t>
            </a:r>
            <a:r>
              <a:rPr lang="da-DK" baseline="0" dirty="0" err="1" smtClean="0"/>
              <a:t>hours</a:t>
            </a:r>
            <a:r>
              <a:rPr lang="da-DK" baseline="0" dirty="0" smtClean="0"/>
              <a:t>. </a:t>
            </a:r>
          </a:p>
          <a:p>
            <a:r>
              <a:rPr lang="da-DK" baseline="0" dirty="0" err="1" smtClean="0"/>
              <a:t>Easily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precomputable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during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low</a:t>
            </a:r>
            <a:r>
              <a:rPr lang="da-DK" baseline="0" dirty="0" smtClean="0"/>
              <a:t> load time </a:t>
            </a:r>
            <a:r>
              <a:rPr lang="da-DK" baseline="0" dirty="0" err="1" smtClean="0"/>
              <a:t>window</a:t>
            </a:r>
            <a:endParaRPr lang="da-DK" baseline="0" dirty="0" smtClean="0"/>
          </a:p>
          <a:p>
            <a:r>
              <a:rPr lang="da-DK" dirty="0" err="1" smtClean="0"/>
              <a:t>Let’s</a:t>
            </a:r>
            <a:r>
              <a:rPr lang="da-DK" dirty="0" smtClean="0"/>
              <a:t>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close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get</a:t>
            </a:r>
            <a:r>
              <a:rPr lang="da-DK" dirty="0" smtClean="0"/>
              <a:t> to OPT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various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algorithms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One </a:t>
            </a:r>
            <a:r>
              <a:rPr lang="da-DK" dirty="0" err="1" smtClean="0"/>
              <a:t>way</a:t>
            </a:r>
            <a:r>
              <a:rPr lang="da-DK" dirty="0" smtClean="0"/>
              <a:t> to </a:t>
            </a:r>
            <a:r>
              <a:rPr lang="da-DK" dirty="0" err="1" smtClean="0"/>
              <a:t>produce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simultaneous</a:t>
            </a:r>
            <a:r>
              <a:rPr lang="da-DK" dirty="0" smtClean="0"/>
              <a:t> cache misses:</a:t>
            </a:r>
          </a:p>
          <a:p>
            <a:r>
              <a:rPr lang="da-DK" dirty="0" smtClean="0"/>
              <a:t>- Big </a:t>
            </a:r>
            <a:r>
              <a:rPr lang="da-DK" dirty="0" err="1" smtClean="0"/>
              <a:t>invalidations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err="1" smtClean="0"/>
              <a:t>Let’s</a:t>
            </a:r>
            <a:r>
              <a:rPr lang="da-DK" dirty="0" smtClean="0"/>
              <a:t> </a:t>
            </a:r>
            <a:r>
              <a:rPr lang="da-DK" dirty="0" err="1" smtClean="0"/>
              <a:t>assume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all </a:t>
            </a:r>
            <a:r>
              <a:rPr lang="da-DK" dirty="0" err="1" smtClean="0"/>
              <a:t>tiles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cached</a:t>
            </a:r>
            <a:r>
              <a:rPr lang="da-DK" dirty="0" smtClean="0"/>
              <a:t> in the </a:t>
            </a:r>
            <a:r>
              <a:rPr lang="da-DK" dirty="0" err="1" smtClean="0"/>
              <a:t>beginning</a:t>
            </a:r>
            <a:r>
              <a:rPr lang="da-DK" dirty="0" smtClean="0"/>
              <a:t> of </a:t>
            </a:r>
            <a:r>
              <a:rPr lang="da-DK" dirty="0" err="1" smtClean="0"/>
              <a:t>each</a:t>
            </a:r>
            <a:r>
              <a:rPr lang="da-DK" dirty="0" smtClean="0"/>
              <a:t> scenario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Here </a:t>
            </a:r>
            <a:r>
              <a:rPr lang="da-DK" dirty="0" err="1" smtClean="0"/>
              <a:t>comes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peak</a:t>
            </a:r>
            <a:r>
              <a:rPr lang="da-DK" baseline="0" dirty="0" smtClean="0"/>
              <a:t> load!</a:t>
            </a:r>
          </a:p>
          <a:p>
            <a:endParaRPr lang="da-DK" baseline="0" dirty="0"/>
          </a:p>
          <a:p>
            <a:r>
              <a:rPr lang="da-DK" baseline="0" dirty="0" smtClean="0"/>
              <a:t>In scenario 2: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torn </a:t>
            </a:r>
            <a:r>
              <a:rPr lang="da-DK" baseline="0" dirty="0" err="1" smtClean="0"/>
              <a:t>apart</a:t>
            </a:r>
            <a:r>
              <a:rPr lang="da-DK" baseline="0" dirty="0" smtClean="0"/>
              <a:t> on the </a:t>
            </a:r>
            <a:r>
              <a:rPr lang="da-DK" baseline="0" dirty="0" err="1" smtClean="0"/>
              <a:t>backend</a:t>
            </a:r>
            <a:r>
              <a:rPr lang="da-DK" baseline="0" dirty="0" smtClean="0"/>
              <a:t>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So </a:t>
            </a:r>
            <a:r>
              <a:rPr lang="da-DK" dirty="0" err="1" smtClean="0"/>
              <a:t>here</a:t>
            </a:r>
            <a:r>
              <a:rPr lang="da-DK" dirty="0" smtClean="0"/>
              <a:t> is the problem.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user</a:t>
            </a:r>
            <a:r>
              <a:rPr lang="da-DK" dirty="0" smtClean="0"/>
              <a:t> is not </a:t>
            </a:r>
            <a:r>
              <a:rPr lang="da-DK" dirty="0" err="1" smtClean="0"/>
              <a:t>happy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experienced</a:t>
            </a:r>
            <a:r>
              <a:rPr lang="da-DK" baseline="0" dirty="0" smtClean="0"/>
              <a:t> bad performance (</a:t>
            </a:r>
            <a:r>
              <a:rPr lang="da-DK" baseline="0" dirty="0" err="1" smtClean="0"/>
              <a:t>high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latency</a:t>
            </a:r>
            <a:r>
              <a:rPr lang="da-DK" baseline="0" dirty="0" smtClean="0"/>
              <a:t> for the </a:t>
            </a:r>
            <a:r>
              <a:rPr lang="da-DK" baseline="0" dirty="0" err="1" smtClean="0"/>
              <a:t>map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responses</a:t>
            </a:r>
            <a:r>
              <a:rPr lang="da-DK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x-none" dirty="0" smtClean="0"/>
              <a:t>If you are wondering</a:t>
            </a:r>
            <a:r>
              <a:rPr lang="x-none" baseline="0" dirty="0" smtClean="0"/>
              <a:t> if this really happens in practice, I can assure you it does. 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Rendering: mostly because of high degree of concurrency, but also because of the quality of the rendering.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-DK" dirty="0" smtClean="0"/>
              <a:t>Given the scenario from </a:t>
            </a:r>
            <a:r>
              <a:rPr lang="da-DK" dirty="0" err="1" smtClean="0"/>
              <a:t>before</a:t>
            </a:r>
            <a:r>
              <a:rPr lang="da-DK" dirty="0" smtClean="0"/>
              <a:t> (the </a:t>
            </a:r>
            <a:r>
              <a:rPr lang="da-DK" dirty="0" err="1" smtClean="0"/>
              <a:t>bottom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one</a:t>
            </a:r>
            <a:r>
              <a:rPr lang="da-DK" dirty="0" smtClean="0"/>
              <a:t>) </a:t>
            </a:r>
            <a:r>
              <a:rPr lang="da-DK" dirty="0" err="1" smtClean="0"/>
              <a:t>big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updates</a:t>
            </a:r>
            <a:r>
              <a:rPr lang="da-DK" baseline="0" dirty="0" smtClean="0"/>
              <a:t> + </a:t>
            </a:r>
            <a:r>
              <a:rPr lang="da-DK" baseline="0" dirty="0" err="1" smtClean="0"/>
              <a:t>big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invalidations</a:t>
            </a:r>
            <a:r>
              <a:rPr lang="da-DK" baseline="0" dirty="0" smtClean="0"/>
              <a:t> +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simultaneous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requests</a:t>
            </a:r>
            <a:r>
              <a:rPr lang="da-DK" baseline="0" dirty="0" smtClean="0"/>
              <a:t>. </a:t>
            </a:r>
          </a:p>
          <a:p>
            <a:endParaRPr lang="da-DK" baseline="0" dirty="0" smtClean="0"/>
          </a:p>
          <a:p>
            <a:r>
              <a:rPr lang="da-DK" baseline="0" dirty="0" smtClean="0"/>
              <a:t>WHAT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an ideal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to serve the </a:t>
            </a:r>
            <a:r>
              <a:rPr lang="da-DK" baseline="0" dirty="0" err="1" smtClean="0"/>
              <a:t>tiles</a:t>
            </a:r>
            <a:r>
              <a:rPr lang="da-DK" baseline="0" dirty="0" smtClean="0"/>
              <a:t>?</a:t>
            </a:r>
          </a:p>
          <a:p>
            <a:endParaRPr lang="da-DK" baseline="0" dirty="0" smtClean="0"/>
          </a:p>
          <a:p>
            <a:r>
              <a:rPr lang="da-DK" baseline="0" dirty="0" smtClean="0"/>
              <a:t>BLUE </a:t>
            </a:r>
            <a:r>
              <a:rPr lang="da-DK" baseline="0" dirty="0" err="1" smtClean="0"/>
              <a:t>curve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represents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queries</a:t>
            </a:r>
            <a:r>
              <a:rPr lang="da-DK" baseline="0" dirty="0" smtClean="0"/>
              <a:t> per </a:t>
            </a:r>
            <a:r>
              <a:rPr lang="da-DK" baseline="0" dirty="0" err="1" smtClean="0"/>
              <a:t>second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relates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simultaneous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9" Type="http://schemas.openxmlformats.org/officeDocument/2006/relationships/image" Target="../media/image22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8.png"/><Relationship Id="rId5" Type="http://schemas.openxmlformats.org/officeDocument/2006/relationships/image" Target="../media/image25.jp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6292945" y="4469659"/>
            <a:ext cx="2852203" cy="23822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5" name="Shape 25"/>
          <p:cNvSpPr/>
          <p:nvPr/>
        </p:nvSpPr>
        <p:spPr>
          <a:xfrm>
            <a:off x="6281287" y="3747604"/>
            <a:ext cx="2863860" cy="31103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304800" y="1425323"/>
            <a:ext cx="7772400" cy="15465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l">
              <a:buNone/>
            </a:pPr>
            <a:r>
              <a:rPr lang="da"/>
              <a:t>TileHeat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449940" y="2286927"/>
            <a:ext cx="6743672" cy="61552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algn="l">
              <a:buNone/>
            </a:pPr>
            <a:r>
              <a:rPr lang="da" sz="2800" dirty="0"/>
              <a:t>A Framework for Tile Selection</a:t>
            </a:r>
          </a:p>
        </p:txBody>
      </p:sp>
      <p:sp>
        <p:nvSpPr>
          <p:cNvPr id="28" name="Shape 28"/>
          <p:cNvSpPr/>
          <p:nvPr/>
        </p:nvSpPr>
        <p:spPr>
          <a:xfrm>
            <a:off x="1456950" y="3283331"/>
            <a:ext cx="1768626" cy="17524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cxnSp>
        <p:nvCxnSpPr>
          <p:cNvPr id="30" name="Shape 30"/>
          <p:cNvCxnSpPr/>
          <p:nvPr/>
        </p:nvCxnSpPr>
        <p:spPr>
          <a:xfrm>
            <a:off x="351959" y="3278414"/>
            <a:ext cx="6048899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31"/>
          <p:cNvCxnSpPr/>
          <p:nvPr/>
        </p:nvCxnSpPr>
        <p:spPr>
          <a:xfrm>
            <a:off x="1456950" y="3014799"/>
            <a:ext cx="0" cy="24150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" name="Shape 32"/>
          <p:cNvCxnSpPr/>
          <p:nvPr/>
        </p:nvCxnSpPr>
        <p:spPr>
          <a:xfrm>
            <a:off x="351959" y="5052746"/>
            <a:ext cx="6048899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 txBox="1"/>
          <p:nvPr/>
        </p:nvSpPr>
        <p:spPr>
          <a:xfrm>
            <a:off x="3306303" y="3328593"/>
            <a:ext cx="4325794" cy="1107965"/>
          </a:xfrm>
          <a:prstGeom prst="rect">
            <a:avLst/>
          </a:prstGeom>
          <a:solidFill>
            <a:srgbClr val="FFFFFF">
              <a:alpha val="78850"/>
            </a:srgbClr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2000" u="sng" dirty="0">
                <a:solidFill>
                  <a:schemeClr val="dk2"/>
                </a:solidFill>
              </a:rPr>
              <a:t>Pimin K. </a:t>
            </a:r>
            <a:r>
              <a:rPr lang="da" sz="2000" u="sng" dirty="0" smtClean="0">
                <a:solidFill>
                  <a:schemeClr val="dk2"/>
                </a:solidFill>
              </a:rPr>
              <a:t>Kefaloukos</a:t>
            </a:r>
            <a:endParaRPr lang="da" sz="2000" u="sng" dirty="0">
              <a:solidFill>
                <a:schemeClr val="dk2"/>
              </a:solidFill>
            </a:endParaRPr>
          </a:p>
          <a:p>
            <a:pPr lvl="0" rtl="0">
              <a:buNone/>
            </a:pPr>
            <a:r>
              <a:rPr lang="da" sz="2000" dirty="0">
                <a:solidFill>
                  <a:schemeClr val="dk2"/>
                </a:solidFill>
              </a:rPr>
              <a:t>Marcos Vaz </a:t>
            </a:r>
            <a:r>
              <a:rPr lang="da" sz="2000" dirty="0" smtClean="0">
                <a:solidFill>
                  <a:schemeClr val="dk2"/>
                </a:solidFill>
              </a:rPr>
              <a:t>Salles</a:t>
            </a:r>
            <a:endParaRPr lang="da" sz="2000" dirty="0">
              <a:solidFill>
                <a:schemeClr val="dk2"/>
              </a:solidFill>
            </a:endParaRPr>
          </a:p>
          <a:p>
            <a:pPr lvl="0" rtl="0">
              <a:buNone/>
            </a:pPr>
            <a:r>
              <a:rPr lang="da" sz="2000" dirty="0">
                <a:solidFill>
                  <a:schemeClr val="dk2"/>
                </a:solidFill>
              </a:rPr>
              <a:t>Martin Zachariasen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3306303" y="4546964"/>
            <a:ext cx="3669599" cy="336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dirty="0">
                <a:solidFill>
                  <a:schemeClr val="dk2"/>
                </a:solidFill>
              </a:rPr>
              <a:t>DIKU, University of Copenhagen</a:t>
            </a:r>
          </a:p>
        </p:txBody>
      </p:sp>
      <p:sp>
        <p:nvSpPr>
          <p:cNvPr id="36" name="Shape 36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x="0" y="1136908"/>
            <a:ext cx="9143998" cy="1218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38" name="Shape 38"/>
          <p:cNvSpPr txBox="1"/>
          <p:nvPr/>
        </p:nvSpPr>
        <p:spPr>
          <a:xfrm>
            <a:off x="351959" y="6298850"/>
            <a:ext cx="50460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>
                <a:solidFill>
                  <a:schemeClr val="dk2"/>
                </a:solidFill>
              </a:rPr>
              <a:t>ACM SIGSPATIAL GIS 2012 - Rendondo Beach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algn="r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cxnSp>
        <p:nvCxnSpPr>
          <p:cNvPr id="19" name="Shape 31"/>
          <p:cNvCxnSpPr/>
          <p:nvPr/>
        </p:nvCxnSpPr>
        <p:spPr>
          <a:xfrm>
            <a:off x="3226260" y="2971823"/>
            <a:ext cx="0" cy="24150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 advTm="16758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Problem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15619" y="4710715"/>
            <a:ext cx="8048400" cy="216979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800" dirty="0"/>
              <a:t>It takes a long time to </a:t>
            </a:r>
            <a:r>
              <a:rPr lang="da-DK" sz="2800" dirty="0" err="1" smtClean="0"/>
              <a:t>precompute</a:t>
            </a:r>
            <a:r>
              <a:rPr lang="da-DK" sz="2800" dirty="0" smtClean="0"/>
              <a:t> </a:t>
            </a:r>
            <a:r>
              <a:rPr lang="da" sz="2800" i="1" dirty="0" smtClean="0"/>
              <a:t>all</a:t>
            </a:r>
            <a:r>
              <a:rPr lang="da" sz="2800" dirty="0" smtClean="0"/>
              <a:t> </a:t>
            </a:r>
            <a:r>
              <a:rPr lang="da" sz="2800" dirty="0"/>
              <a:t>tiles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-DK" sz="2800" i="1" dirty="0" smtClean="0"/>
              <a:t>~</a:t>
            </a:r>
            <a:r>
              <a:rPr lang="da" sz="2800" dirty="0" smtClean="0"/>
              <a:t>4</a:t>
            </a:r>
            <a:r>
              <a:rPr lang="da" sz="2800" i="1" baseline="30000" dirty="0" smtClean="0"/>
              <a:t>m</a:t>
            </a:r>
            <a:r>
              <a:rPr lang="da" sz="2800" dirty="0" smtClean="0"/>
              <a:t> </a:t>
            </a:r>
            <a:r>
              <a:rPr lang="da-DK" sz="2800" dirty="0" err="1" smtClean="0"/>
              <a:t>tiles</a:t>
            </a:r>
            <a:r>
              <a:rPr lang="da-DK" sz="2800" dirty="0" smtClean="0"/>
              <a:t> </a:t>
            </a:r>
            <a:r>
              <a:rPr lang="da" sz="2800" dirty="0" smtClean="0"/>
              <a:t>for </a:t>
            </a:r>
            <a:r>
              <a:rPr lang="da" sz="2800" i="1" dirty="0"/>
              <a:t>m</a:t>
            </a:r>
            <a:r>
              <a:rPr lang="da" sz="2800" dirty="0"/>
              <a:t> </a:t>
            </a:r>
            <a:r>
              <a:rPr lang="da" sz="2800" dirty="0" smtClean="0"/>
              <a:t>zoom-levels</a:t>
            </a:r>
            <a:endParaRPr lang="da-DK" sz="2800" dirty="0" smtClean="0"/>
          </a:p>
          <a:p>
            <a:pPr marL="457200" indent="-419100"/>
            <a:r>
              <a:rPr lang="da" sz="2800" dirty="0"/>
              <a:t>2.5 days for 12 zoom-levels </a:t>
            </a:r>
            <a:r>
              <a:rPr lang="da-DK" sz="2800" dirty="0" smtClean="0"/>
              <a:t>@KMS</a:t>
            </a:r>
            <a:endParaRPr lang="da" sz="2800" dirty="0"/>
          </a:p>
          <a:p>
            <a:endParaRPr lang="da" dirty="0"/>
          </a:p>
        </p:txBody>
      </p:sp>
      <p:sp>
        <p:nvSpPr>
          <p:cNvPr id="260" name="Shape 260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61" name="Shape 261"/>
          <p:cNvSpPr/>
          <p:nvPr/>
        </p:nvSpPr>
        <p:spPr>
          <a:xfrm>
            <a:off x="1396025" y="1726575"/>
            <a:ext cx="5300400" cy="23669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cxnSp>
        <p:nvCxnSpPr>
          <p:cNvPr id="263" name="Shape 263"/>
          <p:cNvCxnSpPr/>
          <p:nvPr/>
        </p:nvCxnSpPr>
        <p:spPr>
          <a:xfrm rot="10800000">
            <a:off x="1145622" y="1738970"/>
            <a:ext cx="0" cy="238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4" name="Shape 264"/>
          <p:cNvCxnSpPr/>
          <p:nvPr/>
        </p:nvCxnSpPr>
        <p:spPr>
          <a:xfrm>
            <a:off x="1143872" y="4117192"/>
            <a:ext cx="428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573520" y="2011305"/>
            <a:ext cx="3534701" cy="2074602"/>
          </a:xfrm>
          <a:custGeom>
            <a:avLst/>
            <a:gdLst/>
            <a:ahLst/>
            <a:cxnLst/>
            <a:rect l="0" t="0" r="0" b="0"/>
            <a:pathLst>
              <a:path w="325030" h="190768" extrusionOk="0">
                <a:moveTo>
                  <a:pt x="0" y="163723"/>
                </a:moveTo>
                <a:lnTo>
                  <a:pt x="7727" y="172899"/>
                </a:lnTo>
                <a:lnTo>
                  <a:pt x="15937" y="181109"/>
                </a:lnTo>
                <a:lnTo>
                  <a:pt x="24630" y="183524"/>
                </a:lnTo>
                <a:lnTo>
                  <a:pt x="37187" y="186422"/>
                </a:lnTo>
                <a:lnTo>
                  <a:pt x="46847" y="190768"/>
                </a:lnTo>
                <a:lnTo>
                  <a:pt x="71477" y="185939"/>
                </a:lnTo>
                <a:lnTo>
                  <a:pt x="85966" y="176763"/>
                </a:lnTo>
                <a:lnTo>
                  <a:pt x="96108" y="153098"/>
                </a:lnTo>
                <a:lnTo>
                  <a:pt x="100938" y="137643"/>
                </a:lnTo>
                <a:lnTo>
                  <a:pt x="106250" y="114461"/>
                </a:lnTo>
                <a:lnTo>
                  <a:pt x="110114" y="92728"/>
                </a:lnTo>
                <a:lnTo>
                  <a:pt x="114461" y="63268"/>
                </a:lnTo>
                <a:lnTo>
                  <a:pt x="120739" y="44915"/>
                </a:lnTo>
                <a:lnTo>
                  <a:pt x="124120" y="37671"/>
                </a:lnTo>
                <a:lnTo>
                  <a:pt x="129915" y="26563"/>
                </a:lnTo>
                <a:lnTo>
                  <a:pt x="136194" y="10625"/>
                </a:lnTo>
                <a:lnTo>
                  <a:pt x="141506" y="2415"/>
                </a:lnTo>
                <a:lnTo>
                  <a:pt x="150200" y="0"/>
                </a:lnTo>
                <a:lnTo>
                  <a:pt x="156478" y="17387"/>
                </a:lnTo>
                <a:lnTo>
                  <a:pt x="158893" y="32358"/>
                </a:lnTo>
                <a:lnTo>
                  <a:pt x="162273" y="51677"/>
                </a:lnTo>
                <a:lnTo>
                  <a:pt x="167103" y="40086"/>
                </a:lnTo>
                <a:lnTo>
                  <a:pt x="172416" y="27529"/>
                </a:lnTo>
                <a:lnTo>
                  <a:pt x="175313" y="20767"/>
                </a:lnTo>
                <a:lnTo>
                  <a:pt x="184007" y="14972"/>
                </a:lnTo>
                <a:lnTo>
                  <a:pt x="189319" y="34290"/>
                </a:lnTo>
                <a:lnTo>
                  <a:pt x="197046" y="36222"/>
                </a:lnTo>
                <a:lnTo>
                  <a:pt x="203808" y="50711"/>
                </a:lnTo>
                <a:lnTo>
                  <a:pt x="209120" y="60853"/>
                </a:lnTo>
                <a:lnTo>
                  <a:pt x="212984" y="69063"/>
                </a:lnTo>
                <a:lnTo>
                  <a:pt x="217814" y="81620"/>
                </a:lnTo>
                <a:lnTo>
                  <a:pt x="224575" y="86450"/>
                </a:lnTo>
                <a:lnTo>
                  <a:pt x="230370" y="97075"/>
                </a:lnTo>
                <a:lnTo>
                  <a:pt x="236166" y="103353"/>
                </a:lnTo>
                <a:lnTo>
                  <a:pt x="242444" y="113012"/>
                </a:lnTo>
                <a:lnTo>
                  <a:pt x="246308" y="119291"/>
                </a:lnTo>
                <a:lnTo>
                  <a:pt x="253070" y="123154"/>
                </a:lnTo>
                <a:lnTo>
                  <a:pt x="261280" y="116393"/>
                </a:lnTo>
                <a:lnTo>
                  <a:pt x="265626" y="106734"/>
                </a:lnTo>
                <a:lnTo>
                  <a:pt x="275286" y="105285"/>
                </a:lnTo>
                <a:lnTo>
                  <a:pt x="283979" y="110598"/>
                </a:lnTo>
                <a:lnTo>
                  <a:pt x="295570" y="110598"/>
                </a:lnTo>
                <a:lnTo>
                  <a:pt x="305712" y="121706"/>
                </a:lnTo>
                <a:lnTo>
                  <a:pt x="310059" y="135228"/>
                </a:lnTo>
                <a:lnTo>
                  <a:pt x="317303" y="145370"/>
                </a:lnTo>
                <a:lnTo>
                  <a:pt x="319718" y="152615"/>
                </a:lnTo>
                <a:lnTo>
                  <a:pt x="325030" y="157444"/>
                </a:lnTo>
              </a:path>
            </a:pathLst>
          </a:custGeom>
          <a:noFill/>
          <a:ln w="28575" cap="flat">
            <a:solidFill>
              <a:srgbClr val="3C78D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66" name="Shape 266"/>
          <p:cNvSpPr txBox="1"/>
          <p:nvPr/>
        </p:nvSpPr>
        <p:spPr>
          <a:xfrm>
            <a:off x="4628883" y="4122444"/>
            <a:ext cx="917999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midnight                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032614" y="4122444"/>
            <a:ext cx="567900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noon                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09241" y="4122444"/>
            <a:ext cx="917999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midnight                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13019" y="1446683"/>
            <a:ext cx="1100400" cy="3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/>
              <a:t>queries/sec</a:t>
            </a:r>
          </a:p>
        </p:txBody>
      </p:sp>
      <p:cxnSp>
        <p:nvCxnSpPr>
          <p:cNvPr id="270" name="Shape 270"/>
          <p:cNvCxnSpPr>
            <a:stCxn id="269" idx="2"/>
            <a:endCxn id="269" idx="2"/>
          </p:cNvCxnSpPr>
          <p:nvPr/>
        </p:nvCxnSpPr>
        <p:spPr>
          <a:xfrm>
            <a:off x="1163219" y="1841483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/>
          <p:nvPr/>
        </p:nvCxnSpPr>
        <p:spPr>
          <a:xfrm>
            <a:off x="1371862" y="1732961"/>
            <a:ext cx="0" cy="2370299"/>
          </a:xfrm>
          <a:prstGeom prst="straightConnector1">
            <a:avLst/>
          </a:prstGeom>
          <a:noFill/>
          <a:ln w="152400" cap="flat">
            <a:solidFill>
              <a:srgbClr val="A64D7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4623064" y="6464358"/>
            <a:ext cx="3374399" cy="2472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 b="1"/>
              <a:t>Source</a:t>
            </a:r>
            <a:r>
              <a:rPr lang="da"/>
              <a:t>: National Survey and Cadastre</a:t>
            </a:r>
          </a:p>
        </p:txBody>
      </p:sp>
      <p:sp>
        <p:nvSpPr>
          <p:cNvPr id="275" name="Shape 275"/>
          <p:cNvSpPr/>
          <p:nvPr/>
        </p:nvSpPr>
        <p:spPr>
          <a:xfrm>
            <a:off x="1166600" y="3429000"/>
            <a:ext cx="410525" cy="362225"/>
          </a:xfrm>
          <a:custGeom>
            <a:avLst/>
            <a:gdLst/>
            <a:ahLst/>
            <a:cxnLst/>
            <a:rect l="0" t="0" r="0" b="0"/>
            <a:pathLst>
              <a:path w="16421" h="14489" extrusionOk="0">
                <a:moveTo>
                  <a:pt x="16421" y="14489"/>
                </a:moveTo>
                <a:lnTo>
                  <a:pt x="10626" y="8210"/>
                </a:lnTo>
                <a:lnTo>
                  <a:pt x="5313" y="3864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76" name="Shape 276"/>
          <p:cNvCxnSpPr>
            <a:stCxn id="268" idx="0"/>
            <a:endCxn id="268" idx="0"/>
          </p:cNvCxnSpPr>
          <p:nvPr/>
        </p:nvCxnSpPr>
        <p:spPr>
          <a:xfrm>
            <a:off x="1568241" y="4122444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568241" y="3988044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8" name="Shape 278"/>
          <p:cNvCxnSpPr/>
          <p:nvPr/>
        </p:nvCxnSpPr>
        <p:spPr>
          <a:xfrm>
            <a:off x="3320841" y="3988044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" name="Shape 279"/>
          <p:cNvCxnSpPr/>
          <p:nvPr/>
        </p:nvCxnSpPr>
        <p:spPr>
          <a:xfrm>
            <a:off x="4997241" y="3988044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2" name="Shape 282"/>
          <p:cNvSpPr/>
          <p:nvPr/>
        </p:nvSpPr>
        <p:spPr>
          <a:xfrm>
            <a:off x="6696425" y="1726875"/>
            <a:ext cx="688199" cy="2366400"/>
          </a:xfrm>
          <a:prstGeom prst="homePlate">
            <a:avLst>
              <a:gd name="adj" fmla="val 50000"/>
            </a:avLst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056147" y="1891158"/>
            <a:ext cx="3534701" cy="2074602"/>
          </a:xfrm>
          <a:custGeom>
            <a:avLst/>
            <a:gdLst/>
            <a:ahLst/>
            <a:cxnLst/>
            <a:rect l="0" t="0" r="0" b="0"/>
            <a:pathLst>
              <a:path w="325030" h="190768" extrusionOk="0">
                <a:moveTo>
                  <a:pt x="0" y="163723"/>
                </a:moveTo>
                <a:lnTo>
                  <a:pt x="7727" y="172899"/>
                </a:lnTo>
                <a:lnTo>
                  <a:pt x="15937" y="181109"/>
                </a:lnTo>
                <a:lnTo>
                  <a:pt x="24630" y="183524"/>
                </a:lnTo>
                <a:lnTo>
                  <a:pt x="37187" y="186422"/>
                </a:lnTo>
                <a:lnTo>
                  <a:pt x="46847" y="190768"/>
                </a:lnTo>
                <a:lnTo>
                  <a:pt x="71477" y="185939"/>
                </a:lnTo>
                <a:lnTo>
                  <a:pt x="85966" y="176763"/>
                </a:lnTo>
                <a:lnTo>
                  <a:pt x="96108" y="153098"/>
                </a:lnTo>
                <a:lnTo>
                  <a:pt x="100938" y="137643"/>
                </a:lnTo>
                <a:lnTo>
                  <a:pt x="106250" y="114461"/>
                </a:lnTo>
                <a:lnTo>
                  <a:pt x="110114" y="92728"/>
                </a:lnTo>
                <a:lnTo>
                  <a:pt x="114461" y="63268"/>
                </a:lnTo>
                <a:lnTo>
                  <a:pt x="120739" y="44915"/>
                </a:lnTo>
                <a:lnTo>
                  <a:pt x="124120" y="37671"/>
                </a:lnTo>
                <a:lnTo>
                  <a:pt x="129915" y="26563"/>
                </a:lnTo>
                <a:lnTo>
                  <a:pt x="136194" y="10625"/>
                </a:lnTo>
                <a:lnTo>
                  <a:pt x="141506" y="2415"/>
                </a:lnTo>
                <a:lnTo>
                  <a:pt x="150200" y="0"/>
                </a:lnTo>
                <a:lnTo>
                  <a:pt x="156478" y="17387"/>
                </a:lnTo>
                <a:lnTo>
                  <a:pt x="158893" y="32358"/>
                </a:lnTo>
                <a:lnTo>
                  <a:pt x="162273" y="51677"/>
                </a:lnTo>
                <a:lnTo>
                  <a:pt x="167103" y="40086"/>
                </a:lnTo>
                <a:lnTo>
                  <a:pt x="172416" y="27529"/>
                </a:lnTo>
                <a:lnTo>
                  <a:pt x="175313" y="20767"/>
                </a:lnTo>
                <a:lnTo>
                  <a:pt x="184007" y="14972"/>
                </a:lnTo>
                <a:lnTo>
                  <a:pt x="189319" y="34290"/>
                </a:lnTo>
                <a:lnTo>
                  <a:pt x="197046" y="36222"/>
                </a:lnTo>
                <a:lnTo>
                  <a:pt x="203808" y="50711"/>
                </a:lnTo>
                <a:lnTo>
                  <a:pt x="209120" y="60853"/>
                </a:lnTo>
                <a:lnTo>
                  <a:pt x="212984" y="69063"/>
                </a:lnTo>
                <a:lnTo>
                  <a:pt x="217814" y="81620"/>
                </a:lnTo>
                <a:lnTo>
                  <a:pt x="224575" y="86450"/>
                </a:lnTo>
                <a:lnTo>
                  <a:pt x="230370" y="97075"/>
                </a:lnTo>
                <a:lnTo>
                  <a:pt x="236166" y="103353"/>
                </a:lnTo>
                <a:lnTo>
                  <a:pt x="242444" y="113012"/>
                </a:lnTo>
                <a:lnTo>
                  <a:pt x="246308" y="119291"/>
                </a:lnTo>
                <a:lnTo>
                  <a:pt x="253070" y="123154"/>
                </a:lnTo>
                <a:lnTo>
                  <a:pt x="261280" y="116393"/>
                </a:lnTo>
                <a:lnTo>
                  <a:pt x="265626" y="106734"/>
                </a:lnTo>
                <a:lnTo>
                  <a:pt x="275286" y="105285"/>
                </a:lnTo>
                <a:lnTo>
                  <a:pt x="283979" y="110598"/>
                </a:lnTo>
                <a:lnTo>
                  <a:pt x="295570" y="110598"/>
                </a:lnTo>
                <a:lnTo>
                  <a:pt x="305712" y="121706"/>
                </a:lnTo>
                <a:lnTo>
                  <a:pt x="310059" y="135228"/>
                </a:lnTo>
                <a:lnTo>
                  <a:pt x="317303" y="145370"/>
                </a:lnTo>
                <a:lnTo>
                  <a:pt x="319718" y="152615"/>
                </a:lnTo>
                <a:lnTo>
                  <a:pt x="325030" y="157444"/>
                </a:lnTo>
              </a:path>
            </a:pathLst>
          </a:custGeom>
          <a:noFill/>
          <a:ln w="28575" cap="flat">
            <a:solidFill>
              <a:srgbClr val="3C78D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5" name="Shape 285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226000" y="2563842"/>
            <a:ext cx="1470425" cy="692467"/>
          </a:xfrm>
          <a:prstGeom prst="rect">
            <a:avLst/>
          </a:prstGeom>
          <a:solidFill>
            <a:srgbClr val="FFFFFF">
              <a:alpha val="31370"/>
            </a:srgbClr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100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da" sz="1100" dirty="0" smtClean="0">
                <a:latin typeface="Consolas"/>
                <a:ea typeface="Consolas"/>
                <a:cs typeface="Consolas"/>
                <a:sym typeface="Consolas"/>
              </a:rPr>
              <a:t>ime </a:t>
            </a:r>
            <a:r>
              <a:rPr lang="da" sz="1100" dirty="0">
                <a:latin typeface="Consolas"/>
                <a:ea typeface="Consolas"/>
                <a:cs typeface="Consolas"/>
                <a:sym typeface="Consolas"/>
              </a:rPr>
              <a:t>needed to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precompute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" sz="1100" dirty="0" smtClean="0">
                <a:latin typeface="Consolas"/>
                <a:ea typeface="Consolas"/>
                <a:cs typeface="Consolas"/>
                <a:sym typeface="Consolas"/>
              </a:rPr>
              <a:t>all </a:t>
            </a:r>
            <a:r>
              <a:rPr lang="da" sz="1100" dirty="0">
                <a:latin typeface="Consolas"/>
                <a:ea typeface="Consolas"/>
                <a:cs typeface="Consolas"/>
                <a:sym typeface="Consolas"/>
              </a:rPr>
              <a:t>tiles</a:t>
            </a:r>
          </a:p>
        </p:txBody>
      </p:sp>
      <p:sp>
        <p:nvSpPr>
          <p:cNvPr id="29" name="Shape 250"/>
          <p:cNvSpPr txBox="1"/>
          <p:nvPr/>
        </p:nvSpPr>
        <p:spPr>
          <a:xfrm>
            <a:off x="547340" y="2592225"/>
            <a:ext cx="1303469" cy="692467"/>
          </a:xfrm>
          <a:prstGeom prst="rect">
            <a:avLst/>
          </a:prstGeom>
          <a:solidFill>
            <a:srgbClr val="FFFFFF">
              <a:alpha val="37650"/>
            </a:srgbClr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Massive data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da-DK" sz="11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invalidation</a:t>
            </a:r>
            <a:endParaRPr lang="da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22753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-DK" dirty="0" smtClean="0"/>
              <a:t>Sketch of solution</a:t>
            </a:r>
            <a:endParaRPr lang="da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15619" y="4710715"/>
            <a:ext cx="8048400" cy="218518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precompute</a:t>
            </a:r>
            <a:r>
              <a:rPr lang="da-DK" dirty="0" smtClean="0"/>
              <a:t> </a:t>
            </a:r>
            <a:r>
              <a:rPr lang="da-DK" dirty="0" err="1" smtClean="0"/>
              <a:t>tiles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i="1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requested</a:t>
            </a:r>
            <a:r>
              <a:rPr lang="da-DK" dirty="0" smtClean="0"/>
              <a:t> </a:t>
            </a:r>
            <a:r>
              <a:rPr lang="da-DK" dirty="0" err="1" smtClean="0"/>
              <a:t>during</a:t>
            </a:r>
            <a:r>
              <a:rPr lang="da-DK" dirty="0" smtClean="0"/>
              <a:t> </a:t>
            </a:r>
            <a:r>
              <a:rPr lang="da-DK" dirty="0" err="1" smtClean="0"/>
              <a:t>next</a:t>
            </a:r>
            <a:r>
              <a:rPr lang="da-DK" dirty="0" smtClean="0"/>
              <a:t> 24 </a:t>
            </a:r>
            <a:r>
              <a:rPr lang="da-DK" dirty="0" err="1" smtClean="0"/>
              <a:t>hours</a:t>
            </a:r>
            <a:endParaRPr lang="da-DK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prediction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!</a:t>
            </a:r>
            <a:endParaRPr lang="da" dirty="0"/>
          </a:p>
          <a:p>
            <a:endParaRPr lang="da" dirty="0"/>
          </a:p>
        </p:txBody>
      </p:sp>
      <p:sp>
        <p:nvSpPr>
          <p:cNvPr id="260" name="Shape 260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61" name="Shape 261"/>
          <p:cNvSpPr/>
          <p:nvPr/>
        </p:nvSpPr>
        <p:spPr>
          <a:xfrm>
            <a:off x="1396025" y="1726575"/>
            <a:ext cx="1352250" cy="23669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cxnSp>
        <p:nvCxnSpPr>
          <p:cNvPr id="263" name="Shape 263"/>
          <p:cNvCxnSpPr/>
          <p:nvPr/>
        </p:nvCxnSpPr>
        <p:spPr>
          <a:xfrm rot="10800000">
            <a:off x="1145622" y="1738970"/>
            <a:ext cx="0" cy="238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4" name="Shape 264"/>
          <p:cNvCxnSpPr/>
          <p:nvPr/>
        </p:nvCxnSpPr>
        <p:spPr>
          <a:xfrm>
            <a:off x="1143872" y="4117192"/>
            <a:ext cx="428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573520" y="2011305"/>
            <a:ext cx="3534701" cy="2074602"/>
          </a:xfrm>
          <a:custGeom>
            <a:avLst/>
            <a:gdLst/>
            <a:ahLst/>
            <a:cxnLst/>
            <a:rect l="0" t="0" r="0" b="0"/>
            <a:pathLst>
              <a:path w="325030" h="190768" extrusionOk="0">
                <a:moveTo>
                  <a:pt x="0" y="163723"/>
                </a:moveTo>
                <a:lnTo>
                  <a:pt x="7727" y="172899"/>
                </a:lnTo>
                <a:lnTo>
                  <a:pt x="15937" y="181109"/>
                </a:lnTo>
                <a:lnTo>
                  <a:pt x="24630" y="183524"/>
                </a:lnTo>
                <a:lnTo>
                  <a:pt x="37187" y="186422"/>
                </a:lnTo>
                <a:lnTo>
                  <a:pt x="46847" y="190768"/>
                </a:lnTo>
                <a:lnTo>
                  <a:pt x="71477" y="185939"/>
                </a:lnTo>
                <a:lnTo>
                  <a:pt x="85966" y="176763"/>
                </a:lnTo>
                <a:lnTo>
                  <a:pt x="96108" y="153098"/>
                </a:lnTo>
                <a:lnTo>
                  <a:pt x="100938" y="137643"/>
                </a:lnTo>
                <a:lnTo>
                  <a:pt x="106250" y="114461"/>
                </a:lnTo>
                <a:lnTo>
                  <a:pt x="110114" y="92728"/>
                </a:lnTo>
                <a:lnTo>
                  <a:pt x="114461" y="63268"/>
                </a:lnTo>
                <a:lnTo>
                  <a:pt x="120739" y="44915"/>
                </a:lnTo>
                <a:lnTo>
                  <a:pt x="124120" y="37671"/>
                </a:lnTo>
                <a:lnTo>
                  <a:pt x="129915" y="26563"/>
                </a:lnTo>
                <a:lnTo>
                  <a:pt x="136194" y="10625"/>
                </a:lnTo>
                <a:lnTo>
                  <a:pt x="141506" y="2415"/>
                </a:lnTo>
                <a:lnTo>
                  <a:pt x="150200" y="0"/>
                </a:lnTo>
                <a:lnTo>
                  <a:pt x="156478" y="17387"/>
                </a:lnTo>
                <a:lnTo>
                  <a:pt x="158893" y="32358"/>
                </a:lnTo>
                <a:lnTo>
                  <a:pt x="162273" y="51677"/>
                </a:lnTo>
                <a:lnTo>
                  <a:pt x="167103" y="40086"/>
                </a:lnTo>
                <a:lnTo>
                  <a:pt x="172416" y="27529"/>
                </a:lnTo>
                <a:lnTo>
                  <a:pt x="175313" y="20767"/>
                </a:lnTo>
                <a:lnTo>
                  <a:pt x="184007" y="14972"/>
                </a:lnTo>
                <a:lnTo>
                  <a:pt x="189319" y="34290"/>
                </a:lnTo>
                <a:lnTo>
                  <a:pt x="197046" y="36222"/>
                </a:lnTo>
                <a:lnTo>
                  <a:pt x="203808" y="50711"/>
                </a:lnTo>
                <a:lnTo>
                  <a:pt x="209120" y="60853"/>
                </a:lnTo>
                <a:lnTo>
                  <a:pt x="212984" y="69063"/>
                </a:lnTo>
                <a:lnTo>
                  <a:pt x="217814" y="81620"/>
                </a:lnTo>
                <a:lnTo>
                  <a:pt x="224575" y="86450"/>
                </a:lnTo>
                <a:lnTo>
                  <a:pt x="230370" y="97075"/>
                </a:lnTo>
                <a:lnTo>
                  <a:pt x="236166" y="103353"/>
                </a:lnTo>
                <a:lnTo>
                  <a:pt x="242444" y="113012"/>
                </a:lnTo>
                <a:lnTo>
                  <a:pt x="246308" y="119291"/>
                </a:lnTo>
                <a:lnTo>
                  <a:pt x="253070" y="123154"/>
                </a:lnTo>
                <a:lnTo>
                  <a:pt x="261280" y="116393"/>
                </a:lnTo>
                <a:lnTo>
                  <a:pt x="265626" y="106734"/>
                </a:lnTo>
                <a:lnTo>
                  <a:pt x="275286" y="105285"/>
                </a:lnTo>
                <a:lnTo>
                  <a:pt x="283979" y="110598"/>
                </a:lnTo>
                <a:lnTo>
                  <a:pt x="295570" y="110598"/>
                </a:lnTo>
                <a:lnTo>
                  <a:pt x="305712" y="121706"/>
                </a:lnTo>
                <a:lnTo>
                  <a:pt x="310059" y="135228"/>
                </a:lnTo>
                <a:lnTo>
                  <a:pt x="317303" y="145370"/>
                </a:lnTo>
                <a:lnTo>
                  <a:pt x="319718" y="152615"/>
                </a:lnTo>
                <a:lnTo>
                  <a:pt x="325030" y="157444"/>
                </a:lnTo>
              </a:path>
            </a:pathLst>
          </a:custGeom>
          <a:noFill/>
          <a:ln w="28575" cap="flat">
            <a:solidFill>
              <a:srgbClr val="3C78D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66" name="Shape 266"/>
          <p:cNvSpPr txBox="1"/>
          <p:nvPr/>
        </p:nvSpPr>
        <p:spPr>
          <a:xfrm>
            <a:off x="4628883" y="4122444"/>
            <a:ext cx="917999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midnight                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032614" y="4122444"/>
            <a:ext cx="567900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noon                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09241" y="4122444"/>
            <a:ext cx="917999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midnight                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13019" y="1446683"/>
            <a:ext cx="1100400" cy="3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/>
              <a:t>queries/sec</a:t>
            </a:r>
          </a:p>
        </p:txBody>
      </p:sp>
      <p:cxnSp>
        <p:nvCxnSpPr>
          <p:cNvPr id="270" name="Shape 270"/>
          <p:cNvCxnSpPr>
            <a:stCxn id="269" idx="2"/>
            <a:endCxn id="269" idx="2"/>
          </p:cNvCxnSpPr>
          <p:nvPr/>
        </p:nvCxnSpPr>
        <p:spPr>
          <a:xfrm>
            <a:off x="1163219" y="1841483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/>
          <p:nvPr/>
        </p:nvCxnSpPr>
        <p:spPr>
          <a:xfrm>
            <a:off x="1371862" y="1732961"/>
            <a:ext cx="0" cy="2370299"/>
          </a:xfrm>
          <a:prstGeom prst="straightConnector1">
            <a:avLst/>
          </a:prstGeom>
          <a:noFill/>
          <a:ln w="152400" cap="flat">
            <a:solidFill>
              <a:srgbClr val="A64D7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4623064" y="6464358"/>
            <a:ext cx="3374399" cy="2472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 b="1"/>
              <a:t>Source</a:t>
            </a:r>
            <a:r>
              <a:rPr lang="da"/>
              <a:t>: National Survey and Cadastre</a:t>
            </a:r>
          </a:p>
        </p:txBody>
      </p:sp>
      <p:sp>
        <p:nvSpPr>
          <p:cNvPr id="275" name="Shape 275"/>
          <p:cNvSpPr/>
          <p:nvPr/>
        </p:nvSpPr>
        <p:spPr>
          <a:xfrm>
            <a:off x="1166600" y="3429000"/>
            <a:ext cx="410525" cy="362225"/>
          </a:xfrm>
          <a:custGeom>
            <a:avLst/>
            <a:gdLst/>
            <a:ahLst/>
            <a:cxnLst/>
            <a:rect l="0" t="0" r="0" b="0"/>
            <a:pathLst>
              <a:path w="16421" h="14489" extrusionOk="0">
                <a:moveTo>
                  <a:pt x="16421" y="14489"/>
                </a:moveTo>
                <a:lnTo>
                  <a:pt x="10626" y="8210"/>
                </a:lnTo>
                <a:lnTo>
                  <a:pt x="5313" y="3864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76" name="Shape 276"/>
          <p:cNvCxnSpPr>
            <a:stCxn id="268" idx="0"/>
            <a:endCxn id="268" idx="0"/>
          </p:cNvCxnSpPr>
          <p:nvPr/>
        </p:nvCxnSpPr>
        <p:spPr>
          <a:xfrm>
            <a:off x="1568241" y="4122444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568241" y="3988044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8" name="Shape 278"/>
          <p:cNvCxnSpPr/>
          <p:nvPr/>
        </p:nvCxnSpPr>
        <p:spPr>
          <a:xfrm>
            <a:off x="3320841" y="3988044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" name="Shape 279"/>
          <p:cNvCxnSpPr/>
          <p:nvPr/>
        </p:nvCxnSpPr>
        <p:spPr>
          <a:xfrm>
            <a:off x="4997241" y="3988044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1452654" y="2529409"/>
            <a:ext cx="1330897" cy="692467"/>
          </a:xfrm>
          <a:prstGeom prst="rect">
            <a:avLst/>
          </a:prstGeom>
          <a:solidFill>
            <a:srgbClr val="FFFFFF">
              <a:alpha val="37650"/>
            </a:srgbClr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precompute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-DK" sz="1100" i="1" dirty="0" err="1" smtClean="0">
                <a:latin typeface="Consolas"/>
                <a:ea typeface="Consolas"/>
                <a:cs typeface="Consolas"/>
                <a:sym typeface="Consolas"/>
              </a:rPr>
              <a:t>popular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tiles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da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  <p:extLst>
      <p:ext uri="{BB962C8B-B14F-4D97-AF65-F5344CB8AC3E}">
        <p14:creationId xmlns:p14="http://schemas.microsoft.com/office/powerpoint/2010/main" val="3690534586"/>
      </p:ext>
    </p:extLst>
  </p:cSld>
  <p:clrMapOvr>
    <a:masterClrMapping/>
  </p:clrMapOvr>
  <p:transition xmlns:p14="http://schemas.microsoft.com/office/powerpoint/2010/main" spd="slow" advTm="15568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Overview of this presentation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>
                <a:solidFill>
                  <a:srgbClr val="D9D9D9"/>
                </a:solidFill>
              </a:rPr>
              <a:t>Problem statement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Sketch of TileHeat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Algorithms in detail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Experimental results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Conclusion</a:t>
            </a:r>
          </a:p>
        </p:txBody>
      </p:sp>
      <p:sp>
        <p:nvSpPr>
          <p:cNvPr id="292" name="Shape 292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3" name="Shape 29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94" name="Shape 294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95" name="Shape 295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6369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480123" y="4044509"/>
            <a:ext cx="3250800" cy="203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000">
                <a:latin typeface="Consolas"/>
                <a:ea typeface="Consolas"/>
                <a:cs typeface="Consolas"/>
                <a:sym typeface="Consolas"/>
              </a:rPr>
              <a:t> Mon   Tue   Wed   Thu   Fri   Sat   Sun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853883" y="1740424"/>
            <a:ext cx="1545600" cy="399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queries/second</a:t>
            </a:r>
          </a:p>
        </p:txBody>
      </p:sp>
      <p:sp>
        <p:nvSpPr>
          <p:cNvPr id="302" name="Shape 302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 dirty="0" smtClean="0"/>
              <a:t>Exploit</a:t>
            </a:r>
            <a:r>
              <a:rPr lang="da-DK" dirty="0" smtClean="0"/>
              <a:t>ed</a:t>
            </a:r>
            <a:r>
              <a:rPr lang="da" dirty="0" smtClean="0"/>
              <a:t> </a:t>
            </a:r>
            <a:r>
              <a:rPr lang="da-DK" dirty="0" err="1" smtClean="0"/>
              <a:t>workload</a:t>
            </a:r>
            <a:r>
              <a:rPr lang="da-DK" dirty="0" smtClean="0"/>
              <a:t> </a:t>
            </a:r>
            <a:r>
              <a:rPr lang="da" dirty="0" smtClean="0"/>
              <a:t>properties</a:t>
            </a:r>
            <a:endParaRPr lang="da" dirty="0"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4591565"/>
            <a:ext cx="8072399" cy="135418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da" sz="2400" dirty="0"/>
              <a:t>Seasonal variation in </a:t>
            </a:r>
            <a:r>
              <a:rPr lang="da-DK" sz="2400" dirty="0" smtClean="0"/>
              <a:t>QPS </a:t>
            </a:r>
            <a:r>
              <a:rPr lang="da" sz="2400" dirty="0" smtClean="0"/>
              <a:t>(24-hour</a:t>
            </a:r>
            <a:r>
              <a:rPr lang="da" sz="2400" dirty="0"/>
              <a:t>, week)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da" sz="2400" dirty="0" smtClean="0"/>
              <a:t>Strong </a:t>
            </a:r>
            <a:r>
              <a:rPr lang="da" sz="2400" dirty="0"/>
              <a:t>skew in requested </a:t>
            </a:r>
            <a:r>
              <a:rPr lang="da" sz="2400" dirty="0" smtClean="0"/>
              <a:t>tiles</a:t>
            </a:r>
            <a:endParaRPr lang="da-DK" sz="2400" dirty="0" smtClean="0"/>
          </a:p>
          <a:p>
            <a:pPr marL="857250" lvl="1" indent="-381000"/>
            <a:r>
              <a:rPr lang="da-DK" sz="1800" dirty="0" smtClean="0"/>
              <a:t># </a:t>
            </a:r>
            <a:r>
              <a:rPr lang="da-DK" sz="1800" dirty="0" err="1" smtClean="0"/>
              <a:t>requested</a:t>
            </a:r>
            <a:r>
              <a:rPr lang="da-DK" sz="1800" dirty="0" smtClean="0"/>
              <a:t> </a:t>
            </a:r>
            <a:r>
              <a:rPr lang="da-DK" sz="1800" dirty="0" err="1" smtClean="0"/>
              <a:t>tiles</a:t>
            </a:r>
            <a:r>
              <a:rPr lang="da-DK" sz="1800" dirty="0" smtClean="0"/>
              <a:t> &lt; # total </a:t>
            </a:r>
            <a:r>
              <a:rPr lang="da-DK" sz="1800" dirty="0" err="1" smtClean="0"/>
              <a:t>tiles</a:t>
            </a:r>
            <a:endParaRPr lang="da" sz="1800" dirty="0"/>
          </a:p>
        </p:txBody>
      </p:sp>
      <p:sp>
        <p:nvSpPr>
          <p:cNvPr id="305" name="Shape 305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06" name="Shape 306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307" name="Shape 307"/>
          <p:cNvSpPr txBox="1"/>
          <p:nvPr/>
        </p:nvSpPr>
        <p:spPr>
          <a:xfrm>
            <a:off x="5067234" y="4139324"/>
            <a:ext cx="2857800" cy="369302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-DK" sz="1200" dirty="0" err="1" smtClean="0"/>
              <a:t>Spatial</a:t>
            </a:r>
            <a:r>
              <a:rPr lang="da-DK" sz="1200" dirty="0" smtClean="0"/>
              <a:t> </a:t>
            </a:r>
            <a:r>
              <a:rPr lang="da-DK" sz="1200" dirty="0" err="1"/>
              <a:t>s</a:t>
            </a:r>
            <a:r>
              <a:rPr lang="da-DK" sz="1200" dirty="0" err="1" smtClean="0"/>
              <a:t>kew</a:t>
            </a:r>
            <a:r>
              <a:rPr lang="da-DK" sz="1200" dirty="0" smtClean="0"/>
              <a:t> in </a:t>
            </a:r>
            <a:r>
              <a:rPr lang="da-DK" sz="1200" dirty="0" err="1" smtClean="0"/>
              <a:t>tile</a:t>
            </a:r>
            <a:r>
              <a:rPr lang="da-DK" sz="1200" dirty="0" smtClean="0"/>
              <a:t> </a:t>
            </a:r>
            <a:r>
              <a:rPr lang="da-DK" sz="1200" dirty="0" err="1" smtClean="0"/>
              <a:t>requests</a:t>
            </a:r>
            <a:endParaRPr lang="da" sz="1200" dirty="0"/>
          </a:p>
        </p:txBody>
      </p:sp>
      <p:sp>
        <p:nvSpPr>
          <p:cNvPr id="308" name="Shape 308"/>
          <p:cNvSpPr txBox="1"/>
          <p:nvPr/>
        </p:nvSpPr>
        <p:spPr>
          <a:xfrm>
            <a:off x="4482675" y="6350955"/>
            <a:ext cx="3657600" cy="360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200" b="1"/>
              <a:t>Source</a:t>
            </a:r>
            <a:r>
              <a:rPr lang="da" sz="1200"/>
              <a:t>: National Survey and Cadastre</a:t>
            </a:r>
          </a:p>
        </p:txBody>
      </p:sp>
      <p:sp>
        <p:nvSpPr>
          <p:cNvPr id="309" name="Shape 309"/>
          <p:cNvSpPr/>
          <p:nvPr/>
        </p:nvSpPr>
        <p:spPr>
          <a:xfrm>
            <a:off x="5123470" y="1679051"/>
            <a:ext cx="2557036" cy="249250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310" name="Shape 310"/>
          <p:cNvSpPr/>
          <p:nvPr/>
        </p:nvSpPr>
        <p:spPr>
          <a:xfrm>
            <a:off x="5067234" y="1690809"/>
            <a:ext cx="2625031" cy="248074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311" name="Shape 311"/>
          <p:cNvSpPr/>
          <p:nvPr/>
        </p:nvSpPr>
        <p:spPr>
          <a:xfrm>
            <a:off x="1497491" y="2208047"/>
            <a:ext cx="2790077" cy="1835284"/>
          </a:xfrm>
          <a:custGeom>
            <a:avLst/>
            <a:gdLst/>
            <a:ahLst/>
            <a:cxnLst/>
            <a:rect l="0" t="0" r="0" b="0"/>
            <a:pathLst>
              <a:path w="362701" h="238581" extrusionOk="0">
                <a:moveTo>
                  <a:pt x="0" y="227473"/>
                </a:moveTo>
                <a:lnTo>
                  <a:pt x="5312" y="238098"/>
                </a:lnTo>
                <a:lnTo>
                  <a:pt x="12557" y="224575"/>
                </a:lnTo>
                <a:lnTo>
                  <a:pt x="14489" y="133296"/>
                </a:lnTo>
                <a:lnTo>
                  <a:pt x="16420" y="72926"/>
                </a:lnTo>
                <a:lnTo>
                  <a:pt x="16420" y="31875"/>
                </a:lnTo>
                <a:lnTo>
                  <a:pt x="19801" y="23182"/>
                </a:lnTo>
                <a:lnTo>
                  <a:pt x="21733" y="0"/>
                </a:lnTo>
                <a:lnTo>
                  <a:pt x="23665" y="55057"/>
                </a:lnTo>
                <a:lnTo>
                  <a:pt x="27529" y="42017"/>
                </a:lnTo>
                <a:lnTo>
                  <a:pt x="29943" y="55057"/>
                </a:lnTo>
                <a:lnTo>
                  <a:pt x="32358" y="126052"/>
                </a:lnTo>
                <a:lnTo>
                  <a:pt x="35739" y="137160"/>
                </a:lnTo>
                <a:lnTo>
                  <a:pt x="37188" y="156478"/>
                </a:lnTo>
                <a:lnTo>
                  <a:pt x="42017" y="140540"/>
                </a:lnTo>
                <a:lnTo>
                  <a:pt x="46364" y="159859"/>
                </a:lnTo>
                <a:lnTo>
                  <a:pt x="52159" y="231337"/>
                </a:lnTo>
                <a:lnTo>
                  <a:pt x="56989" y="238581"/>
                </a:lnTo>
                <a:lnTo>
                  <a:pt x="63267" y="226507"/>
                </a:lnTo>
                <a:lnTo>
                  <a:pt x="66648" y="147302"/>
                </a:lnTo>
                <a:lnTo>
                  <a:pt x="68580" y="95625"/>
                </a:lnTo>
                <a:lnTo>
                  <a:pt x="70512" y="56506"/>
                </a:lnTo>
                <a:lnTo>
                  <a:pt x="71961" y="13040"/>
                </a:lnTo>
                <a:lnTo>
                  <a:pt x="74858" y="50227"/>
                </a:lnTo>
                <a:lnTo>
                  <a:pt x="75824" y="85000"/>
                </a:lnTo>
                <a:lnTo>
                  <a:pt x="78722" y="36705"/>
                </a:lnTo>
                <a:lnTo>
                  <a:pt x="84035" y="68097"/>
                </a:lnTo>
                <a:lnTo>
                  <a:pt x="84518" y="124120"/>
                </a:lnTo>
                <a:lnTo>
                  <a:pt x="89830" y="165171"/>
                </a:lnTo>
                <a:lnTo>
                  <a:pt x="94660" y="151649"/>
                </a:lnTo>
                <a:lnTo>
                  <a:pt x="98523" y="164205"/>
                </a:lnTo>
                <a:lnTo>
                  <a:pt x="102387" y="211535"/>
                </a:lnTo>
                <a:lnTo>
                  <a:pt x="105285" y="231820"/>
                </a:lnTo>
                <a:lnTo>
                  <a:pt x="111080" y="237132"/>
                </a:lnTo>
                <a:lnTo>
                  <a:pt x="115427" y="219263"/>
                </a:lnTo>
                <a:lnTo>
                  <a:pt x="118808" y="159376"/>
                </a:lnTo>
                <a:lnTo>
                  <a:pt x="119290" y="109148"/>
                </a:lnTo>
                <a:lnTo>
                  <a:pt x="122188" y="65199"/>
                </a:lnTo>
                <a:lnTo>
                  <a:pt x="124120" y="41051"/>
                </a:lnTo>
                <a:lnTo>
                  <a:pt x="127984" y="76307"/>
                </a:lnTo>
                <a:lnTo>
                  <a:pt x="130881" y="29460"/>
                </a:lnTo>
                <a:lnTo>
                  <a:pt x="134745" y="52642"/>
                </a:lnTo>
                <a:lnTo>
                  <a:pt x="138126" y="130881"/>
                </a:lnTo>
                <a:lnTo>
                  <a:pt x="141989" y="169035"/>
                </a:lnTo>
                <a:lnTo>
                  <a:pt x="147302" y="155512"/>
                </a:lnTo>
                <a:lnTo>
                  <a:pt x="152615" y="168069"/>
                </a:lnTo>
                <a:lnTo>
                  <a:pt x="156961" y="226990"/>
                </a:lnTo>
                <a:lnTo>
                  <a:pt x="163240" y="238581"/>
                </a:lnTo>
                <a:lnTo>
                  <a:pt x="169035" y="221194"/>
                </a:lnTo>
                <a:lnTo>
                  <a:pt x="170967" y="157927"/>
                </a:lnTo>
                <a:lnTo>
                  <a:pt x="172899" y="112046"/>
                </a:lnTo>
                <a:lnTo>
                  <a:pt x="174831" y="70029"/>
                </a:lnTo>
                <a:lnTo>
                  <a:pt x="176762" y="36222"/>
                </a:lnTo>
                <a:lnTo>
                  <a:pt x="179177" y="59887"/>
                </a:lnTo>
                <a:lnTo>
                  <a:pt x="181592" y="71478"/>
                </a:lnTo>
                <a:lnTo>
                  <a:pt x="183524" y="42983"/>
                </a:lnTo>
                <a:lnTo>
                  <a:pt x="188353" y="81620"/>
                </a:lnTo>
                <a:lnTo>
                  <a:pt x="194632" y="176762"/>
                </a:lnTo>
                <a:lnTo>
                  <a:pt x="198979" y="154063"/>
                </a:lnTo>
                <a:lnTo>
                  <a:pt x="203808" y="174830"/>
                </a:lnTo>
                <a:lnTo>
                  <a:pt x="203808" y="189802"/>
                </a:lnTo>
                <a:lnTo>
                  <a:pt x="208155" y="220229"/>
                </a:lnTo>
                <a:lnTo>
                  <a:pt x="211052" y="236649"/>
                </a:lnTo>
                <a:lnTo>
                  <a:pt x="219263" y="233268"/>
                </a:lnTo>
                <a:lnTo>
                  <a:pt x="221195" y="214433"/>
                </a:lnTo>
                <a:lnTo>
                  <a:pt x="225058" y="122671"/>
                </a:lnTo>
                <a:lnTo>
                  <a:pt x="228922" y="43466"/>
                </a:lnTo>
                <a:lnTo>
                  <a:pt x="233269" y="55057"/>
                </a:lnTo>
                <a:lnTo>
                  <a:pt x="233269" y="96108"/>
                </a:lnTo>
                <a:lnTo>
                  <a:pt x="238098" y="88864"/>
                </a:lnTo>
                <a:lnTo>
                  <a:pt x="239547" y="138609"/>
                </a:lnTo>
                <a:lnTo>
                  <a:pt x="246791" y="183041"/>
                </a:lnTo>
                <a:lnTo>
                  <a:pt x="249206" y="169035"/>
                </a:lnTo>
                <a:lnTo>
                  <a:pt x="251138" y="183041"/>
                </a:lnTo>
                <a:lnTo>
                  <a:pt x="254036" y="170967"/>
                </a:lnTo>
                <a:lnTo>
                  <a:pt x="260314" y="208155"/>
                </a:lnTo>
                <a:lnTo>
                  <a:pt x="261763" y="226990"/>
                </a:lnTo>
                <a:lnTo>
                  <a:pt x="269007" y="237132"/>
                </a:lnTo>
                <a:lnTo>
                  <a:pt x="276252" y="223609"/>
                </a:lnTo>
                <a:lnTo>
                  <a:pt x="280598" y="178694"/>
                </a:lnTo>
                <a:lnTo>
                  <a:pt x="288809" y="162757"/>
                </a:lnTo>
                <a:lnTo>
                  <a:pt x="290258" y="184007"/>
                </a:lnTo>
                <a:lnTo>
                  <a:pt x="295570" y="172416"/>
                </a:lnTo>
                <a:lnTo>
                  <a:pt x="298468" y="189802"/>
                </a:lnTo>
                <a:lnTo>
                  <a:pt x="301366" y="198978"/>
                </a:lnTo>
                <a:lnTo>
                  <a:pt x="305229" y="185939"/>
                </a:lnTo>
                <a:lnTo>
                  <a:pt x="310059" y="198495"/>
                </a:lnTo>
                <a:lnTo>
                  <a:pt x="311991" y="221194"/>
                </a:lnTo>
                <a:lnTo>
                  <a:pt x="318269" y="236166"/>
                </a:lnTo>
                <a:lnTo>
                  <a:pt x="325996" y="236166"/>
                </a:lnTo>
                <a:lnTo>
                  <a:pt x="329377" y="215882"/>
                </a:lnTo>
                <a:lnTo>
                  <a:pt x="333241" y="166137"/>
                </a:lnTo>
                <a:lnTo>
                  <a:pt x="336621" y="148268"/>
                </a:lnTo>
                <a:lnTo>
                  <a:pt x="339519" y="160342"/>
                </a:lnTo>
                <a:lnTo>
                  <a:pt x="342900" y="172899"/>
                </a:lnTo>
                <a:lnTo>
                  <a:pt x="349178" y="159859"/>
                </a:lnTo>
                <a:lnTo>
                  <a:pt x="351593" y="173865"/>
                </a:lnTo>
                <a:lnTo>
                  <a:pt x="355940" y="161791"/>
                </a:lnTo>
                <a:lnTo>
                  <a:pt x="358355" y="171450"/>
                </a:lnTo>
                <a:lnTo>
                  <a:pt x="360769" y="178694"/>
                </a:lnTo>
                <a:lnTo>
                  <a:pt x="362701" y="198012"/>
                </a:lnTo>
              </a:path>
            </a:pathLst>
          </a:custGeom>
          <a:noFill/>
          <a:ln w="19050" cap="flat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2" name="Shape 312"/>
          <p:cNvSpPr/>
          <p:nvPr/>
        </p:nvSpPr>
        <p:spPr>
          <a:xfrm>
            <a:off x="1880795" y="2191490"/>
            <a:ext cx="4220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271283" y="2191490"/>
            <a:ext cx="4220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79916" y="2191490"/>
            <a:ext cx="4538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112602" y="2191490"/>
            <a:ext cx="4115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492533" y="2191490"/>
            <a:ext cx="4220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914710" y="2191490"/>
            <a:ext cx="3905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79750" y="2191490"/>
            <a:ext cx="432599" cy="186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319" name="Shape 319"/>
          <p:cNvCxnSpPr/>
          <p:nvPr/>
        </p:nvCxnSpPr>
        <p:spPr>
          <a:xfrm rot="10800000">
            <a:off x="1474384" y="2024806"/>
            <a:ext cx="0" cy="205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/>
          <p:nvPr/>
        </p:nvCxnSpPr>
        <p:spPr>
          <a:xfrm>
            <a:off x="1474384" y="4081605"/>
            <a:ext cx="30170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1" name="Shape 321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47357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TileHeat at a glance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240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dirty="0"/>
              <a:t>For the production service we have studied: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dirty="0"/>
              <a:t>Using </a:t>
            </a:r>
            <a:r>
              <a:rPr lang="da" b="1" dirty="0"/>
              <a:t>TileHeat</a:t>
            </a:r>
            <a:r>
              <a:rPr lang="da" dirty="0"/>
              <a:t>, we can select a subset of tiles, that </a:t>
            </a:r>
            <a:r>
              <a:rPr lang="da-DK" dirty="0" smtClean="0"/>
              <a:t>covers </a:t>
            </a:r>
            <a:r>
              <a:rPr lang="da" dirty="0" smtClean="0"/>
              <a:t>95</a:t>
            </a:r>
            <a:r>
              <a:rPr lang="da" dirty="0"/>
              <a:t>% of </a:t>
            </a:r>
            <a:r>
              <a:rPr lang="da-DK" dirty="0" err="1" smtClean="0"/>
              <a:t>requested</a:t>
            </a:r>
            <a:r>
              <a:rPr lang="da-DK" dirty="0" smtClean="0"/>
              <a:t> </a:t>
            </a:r>
            <a:r>
              <a:rPr lang="da" dirty="0" smtClean="0"/>
              <a:t>tile</a:t>
            </a:r>
            <a:r>
              <a:rPr lang="da-DK" dirty="0" smtClean="0"/>
              <a:t>s</a:t>
            </a:r>
            <a:r>
              <a:rPr lang="da" dirty="0" smtClean="0"/>
              <a:t>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" dirty="0" smtClean="0"/>
              <a:t>next </a:t>
            </a:r>
            <a:r>
              <a:rPr lang="da" dirty="0"/>
              <a:t>24 </a:t>
            </a:r>
            <a:r>
              <a:rPr lang="da" dirty="0" smtClean="0"/>
              <a:t>hours</a:t>
            </a:r>
            <a:r>
              <a:rPr lang="da-DK" dirty="0" smtClean="0"/>
              <a:t>)</a:t>
            </a:r>
            <a:endParaRPr lang="da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mtClean="0"/>
              <a:t>~7</a:t>
            </a:r>
            <a:r>
              <a:rPr lang="da" dirty="0"/>
              <a:t>% of </a:t>
            </a:r>
            <a:r>
              <a:rPr lang="da-DK" dirty="0" smtClean="0"/>
              <a:t>total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" dirty="0" smtClean="0"/>
              <a:t>tiles</a:t>
            </a:r>
            <a:endParaRPr lang="da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-DK" dirty="0" err="1" smtClean="0"/>
              <a:t>These</a:t>
            </a:r>
            <a:r>
              <a:rPr lang="da" dirty="0" smtClean="0"/>
              <a:t> </a:t>
            </a:r>
            <a:r>
              <a:rPr lang="da" dirty="0"/>
              <a:t>tiles can be </a:t>
            </a:r>
            <a:r>
              <a:rPr lang="da-DK" dirty="0" err="1" smtClean="0"/>
              <a:t>computed</a:t>
            </a:r>
            <a:r>
              <a:rPr lang="da-DK" dirty="0" smtClean="0"/>
              <a:t> </a:t>
            </a:r>
            <a:r>
              <a:rPr lang="da" dirty="0" smtClean="0"/>
              <a:t>in </a:t>
            </a:r>
            <a:r>
              <a:rPr lang="da" dirty="0"/>
              <a:t>8 </a:t>
            </a:r>
            <a:r>
              <a:rPr lang="da" dirty="0" smtClean="0"/>
              <a:t>hours</a:t>
            </a:r>
            <a:endParaRPr lang="da-DK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da-DK" dirty="0" err="1" smtClean="0"/>
              <a:t>Computation</a:t>
            </a:r>
            <a:r>
              <a:rPr lang="da-DK" dirty="0" smtClean="0"/>
              <a:t> time </a:t>
            </a:r>
            <a:r>
              <a:rPr lang="da-DK" dirty="0" err="1"/>
              <a:t>f</a:t>
            </a:r>
            <a:r>
              <a:rPr lang="da-DK" dirty="0" err="1" smtClean="0"/>
              <a:t>its</a:t>
            </a:r>
            <a:r>
              <a:rPr lang="da-DK" dirty="0" smtClean="0"/>
              <a:t> in </a:t>
            </a:r>
            <a:r>
              <a:rPr lang="da-DK" dirty="0" err="1" smtClean="0"/>
              <a:t>low</a:t>
            </a:r>
            <a:r>
              <a:rPr lang="da-DK" dirty="0" smtClean="0"/>
              <a:t> load </a:t>
            </a:r>
            <a:r>
              <a:rPr lang="da-DK" dirty="0" err="1" smtClean="0"/>
              <a:t>period</a:t>
            </a:r>
            <a:endParaRPr lang="da" dirty="0"/>
          </a:p>
        </p:txBody>
      </p:sp>
      <p:sp>
        <p:nvSpPr>
          <p:cNvPr id="328" name="Shape 328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9" name="Shape 329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31" name="Shape 331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35214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444850" y="1799025"/>
            <a:ext cx="3682499" cy="199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444850" y="4466025"/>
            <a:ext cx="3682499" cy="199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662400" y="1799025"/>
            <a:ext cx="3113100" cy="199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TileHeat at a glance</a:t>
            </a:r>
          </a:p>
        </p:txBody>
      </p:sp>
      <p:sp>
        <p:nvSpPr>
          <p:cNvPr id="340" name="Shape 340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41" name="Shape 341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42" name="Shape 342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343" name="Shape 343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7104" y="5220562"/>
            <a:ext cx="12912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b="1"/>
              <a:t>High load</a:t>
            </a:r>
          </a:p>
        </p:txBody>
      </p:sp>
      <p:sp>
        <p:nvSpPr>
          <p:cNvPr id="345" name="Shape 345"/>
          <p:cNvSpPr/>
          <p:nvPr/>
        </p:nvSpPr>
        <p:spPr>
          <a:xfrm>
            <a:off x="5871792" y="1895600"/>
            <a:ext cx="2647800" cy="4457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Invalidate stale tiles</a:t>
            </a:r>
          </a:p>
        </p:txBody>
      </p:sp>
      <p:sp>
        <p:nvSpPr>
          <p:cNvPr id="346" name="Shape 346"/>
          <p:cNvSpPr/>
          <p:nvPr/>
        </p:nvSpPr>
        <p:spPr>
          <a:xfrm>
            <a:off x="5871792" y="2554421"/>
            <a:ext cx="2647800" cy="4457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Compute ranking of tiles</a:t>
            </a:r>
          </a:p>
        </p:txBody>
      </p:sp>
      <p:sp>
        <p:nvSpPr>
          <p:cNvPr id="347" name="Shape 347"/>
          <p:cNvSpPr/>
          <p:nvPr/>
        </p:nvSpPr>
        <p:spPr>
          <a:xfrm>
            <a:off x="1604722" y="4616761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/>
              <a:t>Tile request</a:t>
            </a:r>
          </a:p>
        </p:txBody>
      </p:sp>
      <p:sp>
        <p:nvSpPr>
          <p:cNvPr id="348" name="Shape 348"/>
          <p:cNvSpPr/>
          <p:nvPr/>
        </p:nvSpPr>
        <p:spPr>
          <a:xfrm>
            <a:off x="2806818" y="5221012"/>
            <a:ext cx="20978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Compute/cache tile</a:t>
            </a:r>
          </a:p>
        </p:txBody>
      </p:sp>
      <p:sp>
        <p:nvSpPr>
          <p:cNvPr id="349" name="Shape 349"/>
          <p:cNvSpPr/>
          <p:nvPr/>
        </p:nvSpPr>
        <p:spPr>
          <a:xfrm>
            <a:off x="1604722" y="5825263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Tile response</a:t>
            </a:r>
          </a:p>
        </p:txBody>
      </p:sp>
      <p:sp>
        <p:nvSpPr>
          <p:cNvPr id="350" name="Shape 350"/>
          <p:cNvSpPr/>
          <p:nvPr/>
        </p:nvSpPr>
        <p:spPr>
          <a:xfrm>
            <a:off x="5871792" y="3214820"/>
            <a:ext cx="2647800" cy="442641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dirty="0"/>
              <a:t>Pre-compute tiles </a:t>
            </a:r>
            <a:r>
              <a:rPr lang="da-DK" dirty="0" smtClean="0"/>
              <a:t>in </a:t>
            </a:r>
            <a:r>
              <a:rPr lang="da-DK" dirty="0" err="1" smtClean="0"/>
              <a:t>order</a:t>
            </a:r>
            <a:endParaRPr lang="da" dirty="0"/>
          </a:p>
        </p:txBody>
      </p:sp>
      <p:cxnSp>
        <p:nvCxnSpPr>
          <p:cNvPr id="351" name="Shape 351"/>
          <p:cNvCxnSpPr>
            <a:stCxn id="347" idx="2"/>
            <a:endCxn id="349" idx="0"/>
          </p:cNvCxnSpPr>
          <p:nvPr/>
        </p:nvCxnSpPr>
        <p:spPr>
          <a:xfrm>
            <a:off x="2455822" y="5073061"/>
            <a:ext cx="0" cy="7522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2" name="Shape 352"/>
          <p:cNvSpPr/>
          <p:nvPr/>
        </p:nvSpPr>
        <p:spPr>
          <a:xfrm>
            <a:off x="2968436" y="4829816"/>
            <a:ext cx="703799" cy="669000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 rot="5400000">
            <a:off x="2985954" y="5325830"/>
            <a:ext cx="669000" cy="703799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3725711" y="4525016"/>
            <a:ext cx="10370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/>
              <a:t>Cache miss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623141" y="5115358"/>
            <a:ext cx="8354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/>
              <a:t>Tile in cache</a:t>
            </a:r>
          </a:p>
        </p:txBody>
      </p:sp>
      <p:cxnSp>
        <p:nvCxnSpPr>
          <p:cNvPr id="356" name="Shape 356"/>
          <p:cNvCxnSpPr>
            <a:stCxn id="345" idx="2"/>
            <a:endCxn id="346" idx="0"/>
          </p:cNvCxnSpPr>
          <p:nvPr/>
        </p:nvCxnSpPr>
        <p:spPr>
          <a:xfrm>
            <a:off x="7195692" y="2341400"/>
            <a:ext cx="0" cy="21302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>
            <a:stCxn id="346" idx="2"/>
            <a:endCxn id="350" idx="0"/>
          </p:cNvCxnSpPr>
          <p:nvPr/>
        </p:nvCxnSpPr>
        <p:spPr>
          <a:xfrm>
            <a:off x="7195692" y="3000220"/>
            <a:ext cx="0" cy="214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1623141" y="1944925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/>
              <a:t>Tile request</a:t>
            </a:r>
          </a:p>
        </p:txBody>
      </p:sp>
      <p:sp>
        <p:nvSpPr>
          <p:cNvPr id="359" name="Shape 359"/>
          <p:cNvSpPr/>
          <p:nvPr/>
        </p:nvSpPr>
        <p:spPr>
          <a:xfrm>
            <a:off x="2829519" y="2549176"/>
            <a:ext cx="20978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Compute/cache tile</a:t>
            </a:r>
          </a:p>
        </p:txBody>
      </p:sp>
      <p:sp>
        <p:nvSpPr>
          <p:cNvPr id="360" name="Shape 360"/>
          <p:cNvSpPr/>
          <p:nvPr/>
        </p:nvSpPr>
        <p:spPr>
          <a:xfrm>
            <a:off x="1623141" y="3153426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Tile response</a:t>
            </a:r>
          </a:p>
        </p:txBody>
      </p:sp>
      <p:cxnSp>
        <p:nvCxnSpPr>
          <p:cNvPr id="361" name="Shape 361"/>
          <p:cNvCxnSpPr>
            <a:stCxn id="358" idx="2"/>
            <a:endCxn id="360" idx="0"/>
          </p:cNvCxnSpPr>
          <p:nvPr/>
        </p:nvCxnSpPr>
        <p:spPr>
          <a:xfrm>
            <a:off x="2474241" y="2401225"/>
            <a:ext cx="0" cy="7522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2" name="Shape 362"/>
          <p:cNvSpPr/>
          <p:nvPr/>
        </p:nvSpPr>
        <p:spPr>
          <a:xfrm>
            <a:off x="2986856" y="2157979"/>
            <a:ext cx="703799" cy="669000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 rot="5400000">
            <a:off x="3004374" y="2653994"/>
            <a:ext cx="669000" cy="703799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3744131" y="1853179"/>
            <a:ext cx="10370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/>
              <a:t>Cache miss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641561" y="2443522"/>
            <a:ext cx="8354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/>
              <a:t>Tile in cache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332700" y="1402192"/>
            <a:ext cx="1737899" cy="3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rgbClr val="FF0000"/>
                </a:solidFill>
              </a:rPr>
              <a:t>Normal processing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17150" y="4069125"/>
            <a:ext cx="1737899" cy="3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rgbClr val="FF0000"/>
                </a:solidFill>
              </a:rPr>
              <a:t>Normal processing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350000" y="1402192"/>
            <a:ext cx="1737899" cy="3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b="1">
                <a:solidFill>
                  <a:srgbClr val="FF0000"/>
                </a:solidFill>
              </a:rPr>
              <a:t>TileHeat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57104" y="2548703"/>
            <a:ext cx="12912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b="1"/>
              <a:t>Low load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5127350" y="2548703"/>
            <a:ext cx="4581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/>
              <a:t>+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24150" y="3976075"/>
            <a:ext cx="9103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 advTm="4094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1444850" y="1799025"/>
            <a:ext cx="3682499" cy="199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1444850" y="4466025"/>
            <a:ext cx="3682499" cy="199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5662400" y="1799025"/>
            <a:ext cx="3113100" cy="1992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TileHeat at a glance</a:t>
            </a:r>
          </a:p>
        </p:txBody>
      </p:sp>
      <p:sp>
        <p:nvSpPr>
          <p:cNvPr id="380" name="Shape 380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81" name="Shape 381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82" name="Shape 382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83" name="Shape 383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7104" y="5220562"/>
            <a:ext cx="12912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b="1"/>
              <a:t>High load</a:t>
            </a:r>
          </a:p>
        </p:txBody>
      </p:sp>
      <p:sp>
        <p:nvSpPr>
          <p:cNvPr id="385" name="Shape 385"/>
          <p:cNvSpPr/>
          <p:nvPr/>
        </p:nvSpPr>
        <p:spPr>
          <a:xfrm>
            <a:off x="5871800" y="1895600"/>
            <a:ext cx="2647800" cy="4457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>
                <a:solidFill>
                  <a:schemeClr val="lt2"/>
                </a:solidFill>
              </a:rPr>
              <a:t>Invalidate stale tiles</a:t>
            </a:r>
          </a:p>
        </p:txBody>
      </p:sp>
      <p:sp>
        <p:nvSpPr>
          <p:cNvPr id="386" name="Shape 386"/>
          <p:cNvSpPr/>
          <p:nvPr/>
        </p:nvSpPr>
        <p:spPr>
          <a:xfrm>
            <a:off x="5871800" y="2554421"/>
            <a:ext cx="2647800" cy="4457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dirty="0"/>
              <a:t>Compute </a:t>
            </a:r>
            <a:r>
              <a:rPr lang="da" dirty="0" smtClean="0"/>
              <a:t>rank</a:t>
            </a:r>
            <a:r>
              <a:rPr lang="da-DK" dirty="0" err="1" smtClean="0"/>
              <a:t>ing</a:t>
            </a:r>
            <a:r>
              <a:rPr lang="da" dirty="0" smtClean="0"/>
              <a:t> </a:t>
            </a:r>
            <a:r>
              <a:rPr lang="da" dirty="0"/>
              <a:t>of tiles</a:t>
            </a:r>
          </a:p>
        </p:txBody>
      </p:sp>
      <p:sp>
        <p:nvSpPr>
          <p:cNvPr id="387" name="Shape 387"/>
          <p:cNvSpPr/>
          <p:nvPr/>
        </p:nvSpPr>
        <p:spPr>
          <a:xfrm>
            <a:off x="1604722" y="4616761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chemeClr val="lt2"/>
                </a:solidFill>
              </a:rPr>
              <a:t>Tile request</a:t>
            </a:r>
          </a:p>
        </p:txBody>
      </p:sp>
      <p:sp>
        <p:nvSpPr>
          <p:cNvPr id="388" name="Shape 388"/>
          <p:cNvSpPr/>
          <p:nvPr/>
        </p:nvSpPr>
        <p:spPr>
          <a:xfrm>
            <a:off x="2806818" y="5221012"/>
            <a:ext cx="20978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>
                <a:solidFill>
                  <a:schemeClr val="lt2"/>
                </a:solidFill>
              </a:rPr>
              <a:t>Compute/cache tile</a:t>
            </a:r>
          </a:p>
        </p:txBody>
      </p:sp>
      <p:sp>
        <p:nvSpPr>
          <p:cNvPr id="389" name="Shape 389"/>
          <p:cNvSpPr/>
          <p:nvPr/>
        </p:nvSpPr>
        <p:spPr>
          <a:xfrm>
            <a:off x="1604722" y="5825263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>
                <a:solidFill>
                  <a:schemeClr val="lt2"/>
                </a:solidFill>
              </a:rPr>
              <a:t>Tile response</a:t>
            </a:r>
          </a:p>
        </p:txBody>
      </p:sp>
      <p:sp>
        <p:nvSpPr>
          <p:cNvPr id="390" name="Shape 390"/>
          <p:cNvSpPr/>
          <p:nvPr/>
        </p:nvSpPr>
        <p:spPr>
          <a:xfrm>
            <a:off x="5871800" y="3214820"/>
            <a:ext cx="2647800" cy="442641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dirty="0">
                <a:solidFill>
                  <a:schemeClr val="lt2"/>
                </a:solidFill>
              </a:rPr>
              <a:t>Pre-compute tiles </a:t>
            </a:r>
            <a:r>
              <a:rPr lang="da-DK" dirty="0" smtClean="0">
                <a:solidFill>
                  <a:schemeClr val="lt2"/>
                </a:solidFill>
              </a:rPr>
              <a:t>in </a:t>
            </a:r>
            <a:r>
              <a:rPr lang="da-DK" dirty="0" err="1" smtClean="0">
                <a:solidFill>
                  <a:schemeClr val="lt2"/>
                </a:solidFill>
              </a:rPr>
              <a:t>order</a:t>
            </a:r>
            <a:endParaRPr lang="da" dirty="0">
              <a:solidFill>
                <a:schemeClr val="lt2"/>
              </a:solidFill>
            </a:endParaRPr>
          </a:p>
        </p:txBody>
      </p:sp>
      <p:cxnSp>
        <p:nvCxnSpPr>
          <p:cNvPr id="391" name="Shape 391"/>
          <p:cNvCxnSpPr>
            <a:stCxn id="387" idx="2"/>
            <a:endCxn id="389" idx="0"/>
          </p:cNvCxnSpPr>
          <p:nvPr/>
        </p:nvCxnSpPr>
        <p:spPr>
          <a:xfrm>
            <a:off x="2455822" y="5073061"/>
            <a:ext cx="0" cy="7522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2" name="Shape 392"/>
          <p:cNvSpPr/>
          <p:nvPr/>
        </p:nvSpPr>
        <p:spPr>
          <a:xfrm>
            <a:off x="2968436" y="4829816"/>
            <a:ext cx="703799" cy="669000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 rot="5400000">
            <a:off x="2985954" y="5325830"/>
            <a:ext cx="669000" cy="703799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3725711" y="4525016"/>
            <a:ext cx="10370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>
                <a:solidFill>
                  <a:schemeClr val="lt2"/>
                </a:solidFill>
              </a:rPr>
              <a:t>Cache miss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623141" y="5115358"/>
            <a:ext cx="8354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>
                <a:solidFill>
                  <a:schemeClr val="lt2"/>
                </a:solidFill>
              </a:rPr>
              <a:t>Tile in cache</a:t>
            </a:r>
          </a:p>
        </p:txBody>
      </p:sp>
      <p:cxnSp>
        <p:nvCxnSpPr>
          <p:cNvPr id="396" name="Shape 396"/>
          <p:cNvCxnSpPr>
            <a:stCxn id="385" idx="2"/>
            <a:endCxn id="386" idx="0"/>
          </p:cNvCxnSpPr>
          <p:nvPr/>
        </p:nvCxnSpPr>
        <p:spPr>
          <a:xfrm>
            <a:off x="7195700" y="2341400"/>
            <a:ext cx="0" cy="21302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7" name="Shape 397"/>
          <p:cNvCxnSpPr>
            <a:stCxn id="386" idx="2"/>
            <a:endCxn id="390" idx="0"/>
          </p:cNvCxnSpPr>
          <p:nvPr/>
        </p:nvCxnSpPr>
        <p:spPr>
          <a:xfrm>
            <a:off x="7195700" y="3000220"/>
            <a:ext cx="0" cy="214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8" name="Shape 398"/>
          <p:cNvSpPr/>
          <p:nvPr/>
        </p:nvSpPr>
        <p:spPr>
          <a:xfrm>
            <a:off x="1623141" y="1944925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chemeClr val="lt2"/>
                </a:solidFill>
              </a:rPr>
              <a:t>Tile request</a:t>
            </a:r>
          </a:p>
        </p:txBody>
      </p:sp>
      <p:sp>
        <p:nvSpPr>
          <p:cNvPr id="399" name="Shape 399"/>
          <p:cNvSpPr/>
          <p:nvPr/>
        </p:nvSpPr>
        <p:spPr>
          <a:xfrm>
            <a:off x="2829519" y="2549176"/>
            <a:ext cx="20978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>
                <a:solidFill>
                  <a:schemeClr val="lt2"/>
                </a:solidFill>
              </a:rPr>
              <a:t>Compute/cache tile</a:t>
            </a:r>
          </a:p>
        </p:txBody>
      </p:sp>
      <p:sp>
        <p:nvSpPr>
          <p:cNvPr id="400" name="Shape 400"/>
          <p:cNvSpPr/>
          <p:nvPr/>
        </p:nvSpPr>
        <p:spPr>
          <a:xfrm>
            <a:off x="1623141" y="3153426"/>
            <a:ext cx="1702199" cy="45629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>
                <a:solidFill>
                  <a:schemeClr val="lt2"/>
                </a:solidFill>
              </a:rPr>
              <a:t>Tile response</a:t>
            </a:r>
          </a:p>
        </p:txBody>
      </p:sp>
      <p:cxnSp>
        <p:nvCxnSpPr>
          <p:cNvPr id="401" name="Shape 401"/>
          <p:cNvCxnSpPr>
            <a:stCxn id="398" idx="2"/>
            <a:endCxn id="400" idx="0"/>
          </p:cNvCxnSpPr>
          <p:nvPr/>
        </p:nvCxnSpPr>
        <p:spPr>
          <a:xfrm>
            <a:off x="2474241" y="2401225"/>
            <a:ext cx="0" cy="75220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2986856" y="2157979"/>
            <a:ext cx="703799" cy="669000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03" name="Shape 403"/>
          <p:cNvSpPr/>
          <p:nvPr/>
        </p:nvSpPr>
        <p:spPr>
          <a:xfrm rot="5400000">
            <a:off x="3004374" y="2653994"/>
            <a:ext cx="669000" cy="703799"/>
          </a:xfrm>
          <a:prstGeom prst="arc">
            <a:avLst>
              <a:gd name="adj1" fmla="val 16200000"/>
              <a:gd name="adj2" fmla="val 31211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3744131" y="1853179"/>
            <a:ext cx="10370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>
                <a:solidFill>
                  <a:schemeClr val="lt2"/>
                </a:solidFill>
              </a:rPr>
              <a:t>Cache miss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41561" y="2443522"/>
            <a:ext cx="835499" cy="3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i="1">
                <a:solidFill>
                  <a:schemeClr val="lt2"/>
                </a:solidFill>
              </a:rPr>
              <a:t>Tile in cache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2332700" y="1402192"/>
            <a:ext cx="1737899" cy="3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rgbClr val="FF0000"/>
                </a:solidFill>
              </a:rPr>
              <a:t>Normal processing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417150" y="4069125"/>
            <a:ext cx="1737899" cy="3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rgbClr val="FF0000"/>
                </a:solidFill>
              </a:rPr>
              <a:t>Normal processing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350000" y="1402192"/>
            <a:ext cx="1737899" cy="3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b="1">
                <a:solidFill>
                  <a:srgbClr val="FF0000"/>
                </a:solidFill>
              </a:rPr>
              <a:t>TileHeat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57104" y="2548703"/>
            <a:ext cx="12912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b="1"/>
              <a:t>Low load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127350" y="2548703"/>
            <a:ext cx="4581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/>
              <a:t>+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24150" y="3976075"/>
            <a:ext cx="9103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 advTm="2150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Overview of this presentation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>
                <a:solidFill>
                  <a:srgbClr val="D9D9D9"/>
                </a:solidFill>
              </a:rPr>
              <a:t>Problem statement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>
                <a:solidFill>
                  <a:schemeClr val="lt2"/>
                </a:solidFill>
              </a:rPr>
              <a:t>Sketch of TileHeat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Algorithms in detail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Experimental results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Conclusion</a:t>
            </a:r>
          </a:p>
        </p:txBody>
      </p:sp>
      <p:sp>
        <p:nvSpPr>
          <p:cNvPr id="418" name="Shape 418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19" name="Shape 419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20" name="Shape 420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21" name="Shape 421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7177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What the algorithm computes</a:t>
            </a:r>
          </a:p>
        </p:txBody>
      </p:sp>
      <p:sp>
        <p:nvSpPr>
          <p:cNvPr id="427" name="Shape 427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28" name="Shape 428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429" name="Shape 429"/>
          <p:cNvSpPr/>
          <p:nvPr/>
        </p:nvSpPr>
        <p:spPr>
          <a:xfrm>
            <a:off x="6242137" y="229243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</a:t>
            </a:r>
          </a:p>
        </p:txBody>
      </p:sp>
      <p:sp>
        <p:nvSpPr>
          <p:cNvPr id="430" name="Shape 430"/>
          <p:cNvSpPr/>
          <p:nvPr/>
        </p:nvSpPr>
        <p:spPr>
          <a:xfrm>
            <a:off x="7089037" y="229243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5</a:t>
            </a:r>
          </a:p>
        </p:txBody>
      </p:sp>
      <p:sp>
        <p:nvSpPr>
          <p:cNvPr id="431" name="Shape 431"/>
          <p:cNvSpPr/>
          <p:nvPr/>
        </p:nvSpPr>
        <p:spPr>
          <a:xfrm>
            <a:off x="6665587" y="245793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4</a:t>
            </a:r>
          </a:p>
        </p:txBody>
      </p:sp>
      <p:sp>
        <p:nvSpPr>
          <p:cNvPr id="432" name="Shape 432"/>
          <p:cNvSpPr/>
          <p:nvPr/>
        </p:nvSpPr>
        <p:spPr>
          <a:xfrm>
            <a:off x="6665587" y="153798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</a:t>
            </a:r>
          </a:p>
        </p:txBody>
      </p:sp>
      <p:sp>
        <p:nvSpPr>
          <p:cNvPr id="433" name="Shape 433"/>
          <p:cNvSpPr/>
          <p:nvPr/>
        </p:nvSpPr>
        <p:spPr>
          <a:xfrm>
            <a:off x="6665587" y="1537987"/>
            <a:ext cx="850800" cy="327299"/>
          </a:xfrm>
          <a:prstGeom prst="diamond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965450" y="47948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25</a:t>
            </a:r>
          </a:p>
        </p:txBody>
      </p:sp>
      <p:sp>
        <p:nvSpPr>
          <p:cNvPr id="435" name="Shape 435"/>
          <p:cNvSpPr/>
          <p:nvPr/>
        </p:nvSpPr>
        <p:spPr>
          <a:xfrm>
            <a:off x="4542000" y="49603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24</a:t>
            </a:r>
          </a:p>
        </p:txBody>
      </p:sp>
      <p:sp>
        <p:nvSpPr>
          <p:cNvPr id="436" name="Shape 436"/>
          <p:cNvSpPr/>
          <p:nvPr/>
        </p:nvSpPr>
        <p:spPr>
          <a:xfrm>
            <a:off x="4114650" y="51221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23</a:t>
            </a:r>
          </a:p>
        </p:txBody>
      </p:sp>
      <p:sp>
        <p:nvSpPr>
          <p:cNvPr id="437" name="Shape 437"/>
          <p:cNvSpPr/>
          <p:nvPr/>
        </p:nvSpPr>
        <p:spPr>
          <a:xfrm>
            <a:off x="3691200" y="52876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22</a:t>
            </a:r>
          </a:p>
        </p:txBody>
      </p:sp>
      <p:sp>
        <p:nvSpPr>
          <p:cNvPr id="438" name="Shape 438"/>
          <p:cNvSpPr/>
          <p:nvPr/>
        </p:nvSpPr>
        <p:spPr>
          <a:xfrm>
            <a:off x="5388900" y="49603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965450" y="51258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...</a:t>
            </a:r>
          </a:p>
        </p:txBody>
      </p:sp>
      <p:sp>
        <p:nvSpPr>
          <p:cNvPr id="440" name="Shape 440"/>
          <p:cNvSpPr/>
          <p:nvPr/>
        </p:nvSpPr>
        <p:spPr>
          <a:xfrm>
            <a:off x="4538100" y="52876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31</a:t>
            </a:r>
          </a:p>
        </p:txBody>
      </p:sp>
      <p:sp>
        <p:nvSpPr>
          <p:cNvPr id="441" name="Shape 441"/>
          <p:cNvSpPr/>
          <p:nvPr/>
        </p:nvSpPr>
        <p:spPr>
          <a:xfrm>
            <a:off x="4114650" y="54531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30</a:t>
            </a:r>
          </a:p>
        </p:txBody>
      </p:sp>
      <p:sp>
        <p:nvSpPr>
          <p:cNvPr id="442" name="Shape 442"/>
          <p:cNvSpPr/>
          <p:nvPr/>
        </p:nvSpPr>
        <p:spPr>
          <a:xfrm>
            <a:off x="5814300" y="51239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90850" y="528945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963500" y="545125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540050" y="56167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237750" y="528945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814300" y="545495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386950" y="56167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963500" y="57822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6659250" y="4138426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29</a:t>
            </a:r>
          </a:p>
        </p:txBody>
      </p:sp>
      <p:sp>
        <p:nvSpPr>
          <p:cNvPr id="451" name="Shape 451"/>
          <p:cNvSpPr/>
          <p:nvPr/>
        </p:nvSpPr>
        <p:spPr>
          <a:xfrm>
            <a:off x="6239700" y="430570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28</a:t>
            </a:r>
          </a:p>
        </p:txBody>
      </p:sp>
      <p:sp>
        <p:nvSpPr>
          <p:cNvPr id="452" name="Shape 452"/>
          <p:cNvSpPr/>
          <p:nvPr/>
        </p:nvSpPr>
        <p:spPr>
          <a:xfrm>
            <a:off x="5808450" y="44693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27</a:t>
            </a:r>
          </a:p>
        </p:txBody>
      </p:sp>
      <p:sp>
        <p:nvSpPr>
          <p:cNvPr id="453" name="Shape 453"/>
          <p:cNvSpPr/>
          <p:nvPr/>
        </p:nvSpPr>
        <p:spPr>
          <a:xfrm>
            <a:off x="5386950" y="46330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26</a:t>
            </a:r>
          </a:p>
        </p:txBody>
      </p:sp>
      <p:sp>
        <p:nvSpPr>
          <p:cNvPr id="454" name="Shape 454"/>
          <p:cNvSpPr/>
          <p:nvPr/>
        </p:nvSpPr>
        <p:spPr>
          <a:xfrm>
            <a:off x="7082700" y="43057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6659250" y="44730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6233850" y="46330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5810400" y="479850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512000" y="44693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7086600" y="46348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659250" y="479665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235800" y="49621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7933500" y="4634850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7510050" y="48003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7082700" y="49621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6659250" y="5127650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663150" y="54503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6239700" y="56158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812350" y="57776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388900" y="59431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086600" y="56158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6663150" y="57813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6235800" y="59431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5812350" y="61086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7512000" y="57794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7088550" y="59449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6661200" y="61067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6237750" y="62722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935450" y="59449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7512000" y="61104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084650" y="62722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6661200" y="64377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8358900" y="47957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935450" y="49612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7508100" y="51230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7084650" y="52885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8782350" y="49612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8358900" y="512672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7931550" y="52885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7508100" y="545402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9207750" y="51248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8784300" y="529037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8356950" y="545217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7933500" y="56176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9631200" y="52903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3688350" y="4135750"/>
            <a:ext cx="6792599" cy="2630999"/>
          </a:xfrm>
          <a:prstGeom prst="diamond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9207750" y="54558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8780400" y="5617675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8356950" y="5783175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6658275" y="28502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9</a:t>
            </a:r>
          </a:p>
        </p:txBody>
      </p:sp>
      <p:sp>
        <p:nvSpPr>
          <p:cNvPr id="500" name="Shape 500"/>
          <p:cNvSpPr/>
          <p:nvPr/>
        </p:nvSpPr>
        <p:spPr>
          <a:xfrm>
            <a:off x="6236775" y="30120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8</a:t>
            </a:r>
          </a:p>
        </p:txBody>
      </p:sp>
      <p:sp>
        <p:nvSpPr>
          <p:cNvPr id="501" name="Shape 501"/>
          <p:cNvSpPr/>
          <p:nvPr/>
        </p:nvSpPr>
        <p:spPr>
          <a:xfrm>
            <a:off x="5809425" y="31738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7</a:t>
            </a:r>
          </a:p>
        </p:txBody>
      </p:sp>
      <p:sp>
        <p:nvSpPr>
          <p:cNvPr id="502" name="Shape 502"/>
          <p:cNvSpPr/>
          <p:nvPr/>
        </p:nvSpPr>
        <p:spPr>
          <a:xfrm>
            <a:off x="5385975" y="33393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6</a:t>
            </a:r>
          </a:p>
        </p:txBody>
      </p:sp>
      <p:sp>
        <p:nvSpPr>
          <p:cNvPr id="503" name="Shape 503"/>
          <p:cNvSpPr/>
          <p:nvPr/>
        </p:nvSpPr>
        <p:spPr>
          <a:xfrm>
            <a:off x="7083675" y="30120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13</a:t>
            </a:r>
          </a:p>
        </p:txBody>
      </p:sp>
      <p:sp>
        <p:nvSpPr>
          <p:cNvPr id="504" name="Shape 504"/>
          <p:cNvSpPr/>
          <p:nvPr/>
        </p:nvSpPr>
        <p:spPr>
          <a:xfrm>
            <a:off x="6660225" y="31775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12</a:t>
            </a:r>
          </a:p>
        </p:txBody>
      </p:sp>
      <p:sp>
        <p:nvSpPr>
          <p:cNvPr id="505" name="Shape 505"/>
          <p:cNvSpPr/>
          <p:nvPr/>
        </p:nvSpPr>
        <p:spPr>
          <a:xfrm>
            <a:off x="6232875" y="333933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11</a:t>
            </a:r>
          </a:p>
        </p:txBody>
      </p:sp>
      <p:sp>
        <p:nvSpPr>
          <p:cNvPr id="506" name="Shape 506"/>
          <p:cNvSpPr/>
          <p:nvPr/>
        </p:nvSpPr>
        <p:spPr>
          <a:xfrm>
            <a:off x="5809425" y="350483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10</a:t>
            </a:r>
          </a:p>
        </p:txBody>
      </p:sp>
      <p:sp>
        <p:nvSpPr>
          <p:cNvPr id="507" name="Shape 507"/>
          <p:cNvSpPr/>
          <p:nvPr/>
        </p:nvSpPr>
        <p:spPr>
          <a:xfrm>
            <a:off x="7509075" y="317568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17</a:t>
            </a:r>
          </a:p>
        </p:txBody>
      </p:sp>
      <p:sp>
        <p:nvSpPr>
          <p:cNvPr id="508" name="Shape 508"/>
          <p:cNvSpPr/>
          <p:nvPr/>
        </p:nvSpPr>
        <p:spPr>
          <a:xfrm>
            <a:off x="7085625" y="334118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16</a:t>
            </a:r>
          </a:p>
        </p:txBody>
      </p:sp>
      <p:sp>
        <p:nvSpPr>
          <p:cNvPr id="509" name="Shape 509"/>
          <p:cNvSpPr/>
          <p:nvPr/>
        </p:nvSpPr>
        <p:spPr>
          <a:xfrm>
            <a:off x="6658275" y="350298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15</a:t>
            </a:r>
          </a:p>
        </p:txBody>
      </p:sp>
      <p:sp>
        <p:nvSpPr>
          <p:cNvPr id="510" name="Shape 510"/>
          <p:cNvSpPr/>
          <p:nvPr/>
        </p:nvSpPr>
        <p:spPr>
          <a:xfrm>
            <a:off x="6232875" y="367508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14</a:t>
            </a:r>
          </a:p>
        </p:txBody>
      </p:sp>
      <p:sp>
        <p:nvSpPr>
          <p:cNvPr id="511" name="Shape 511"/>
          <p:cNvSpPr/>
          <p:nvPr/>
        </p:nvSpPr>
        <p:spPr>
          <a:xfrm>
            <a:off x="7932525" y="334118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21</a:t>
            </a:r>
          </a:p>
        </p:txBody>
      </p:sp>
      <p:sp>
        <p:nvSpPr>
          <p:cNvPr id="512" name="Shape 512"/>
          <p:cNvSpPr/>
          <p:nvPr/>
        </p:nvSpPr>
        <p:spPr>
          <a:xfrm>
            <a:off x="7509075" y="350668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20</a:t>
            </a:r>
          </a:p>
        </p:txBody>
      </p:sp>
      <p:sp>
        <p:nvSpPr>
          <p:cNvPr id="513" name="Shape 513"/>
          <p:cNvSpPr/>
          <p:nvPr/>
        </p:nvSpPr>
        <p:spPr>
          <a:xfrm>
            <a:off x="7085625" y="367508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19</a:t>
            </a:r>
          </a:p>
        </p:txBody>
      </p:sp>
      <p:sp>
        <p:nvSpPr>
          <p:cNvPr id="514" name="Shape 514"/>
          <p:cNvSpPr/>
          <p:nvPr/>
        </p:nvSpPr>
        <p:spPr>
          <a:xfrm>
            <a:off x="6658275" y="3836887"/>
            <a:ext cx="850800" cy="327299"/>
          </a:xfrm>
          <a:prstGeom prst="diamond">
            <a:avLst/>
          </a:prstGeom>
          <a:solidFill>
            <a:srgbClr val="FFFFFF">
              <a:alpha val="72690"/>
            </a:srgbClr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sz="1100"/>
              <a:t>18</a:t>
            </a:r>
          </a:p>
        </p:txBody>
      </p:sp>
      <p:sp>
        <p:nvSpPr>
          <p:cNvPr id="515" name="Shape 515"/>
          <p:cNvSpPr/>
          <p:nvPr/>
        </p:nvSpPr>
        <p:spPr>
          <a:xfrm>
            <a:off x="5390775" y="2841787"/>
            <a:ext cx="3389699" cy="1322400"/>
          </a:xfrm>
          <a:prstGeom prst="diamond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17" name="Shape 517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935600" cy="4493508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b="1" i="1" dirty="0"/>
              <a:t>Input:</a:t>
            </a:r>
            <a:r>
              <a:rPr lang="da" dirty="0"/>
              <a:t> Log of accesses, tile pyramid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b="1" i="1" dirty="0"/>
              <a:t>Output:</a:t>
            </a:r>
            <a:r>
              <a:rPr lang="da" dirty="0"/>
              <a:t> A ranking of </a:t>
            </a:r>
            <a:r>
              <a:rPr lang="da-DK" dirty="0" smtClean="0"/>
              <a:t>the </a:t>
            </a:r>
            <a:r>
              <a:rPr lang="da" dirty="0" smtClean="0"/>
              <a:t>tiles</a:t>
            </a:r>
            <a:r>
              <a:rPr lang="da-DK" dirty="0" smtClean="0"/>
              <a:t> (rank by </a:t>
            </a:r>
            <a:r>
              <a:rPr lang="da-DK" dirty="0" err="1" smtClean="0"/>
              <a:t>predicted</a:t>
            </a:r>
            <a:r>
              <a:rPr lang="da-DK" dirty="0" smtClean="0"/>
              <a:t> </a:t>
            </a:r>
            <a:r>
              <a:rPr lang="da-DK" dirty="0" err="1" smtClean="0"/>
              <a:t>popularity</a:t>
            </a:r>
            <a:r>
              <a:rPr lang="da-DK" dirty="0" smtClean="0"/>
              <a:t> for </a:t>
            </a:r>
            <a:r>
              <a:rPr lang="da-DK" dirty="0" err="1" smtClean="0"/>
              <a:t>next</a:t>
            </a:r>
            <a:r>
              <a:rPr lang="da-DK" dirty="0" smtClean="0"/>
              <a:t> 24 </a:t>
            </a:r>
            <a:r>
              <a:rPr lang="da-DK" dirty="0" err="1" smtClean="0"/>
              <a:t>hours</a:t>
            </a:r>
            <a:r>
              <a:rPr lang="da-DK" dirty="0" smtClean="0"/>
              <a:t>)</a:t>
            </a:r>
            <a:endParaRPr lang="da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b="1" i="1" dirty="0"/>
              <a:t>Process:</a:t>
            </a:r>
            <a:r>
              <a:rPr lang="da" dirty="0"/>
              <a:t> Order tiles by </a:t>
            </a:r>
            <a:r>
              <a:rPr lang="da-DK" dirty="0" err="1" smtClean="0"/>
              <a:t>decreasing</a:t>
            </a:r>
            <a:r>
              <a:rPr lang="da-DK" dirty="0" smtClean="0"/>
              <a:t> rank</a:t>
            </a:r>
            <a:r>
              <a:rPr lang="da" dirty="0"/>
              <a:t/>
            </a:r>
            <a:br>
              <a:rPr lang="da" dirty="0"/>
            </a:br>
            <a:endParaRPr lang="da" dirty="0"/>
          </a:p>
        </p:txBody>
      </p:sp>
      <p:sp>
        <p:nvSpPr>
          <p:cNvPr id="519" name="Shape 519"/>
          <p:cNvSpPr/>
          <p:nvPr/>
        </p:nvSpPr>
        <p:spPr>
          <a:xfrm>
            <a:off x="6665587" y="2126937"/>
            <a:ext cx="850800" cy="327299"/>
          </a:xfrm>
          <a:prstGeom prst="diamond">
            <a:avLst/>
          </a:prstGeom>
          <a:solidFill>
            <a:srgbClr val="FFFFFF"/>
          </a:solidFill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100"/>
              <a:t>3</a:t>
            </a:r>
          </a:p>
        </p:txBody>
      </p:sp>
      <p:sp>
        <p:nvSpPr>
          <p:cNvPr id="520" name="Shape 520"/>
          <p:cNvSpPr/>
          <p:nvPr/>
        </p:nvSpPr>
        <p:spPr>
          <a:xfrm>
            <a:off x="6237262" y="2135383"/>
            <a:ext cx="1688399" cy="641699"/>
          </a:xfrm>
          <a:prstGeom prst="diamond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8031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Heatmap of past tile requests</a:t>
            </a:r>
          </a:p>
        </p:txBody>
      </p:sp>
      <p:sp>
        <p:nvSpPr>
          <p:cNvPr id="526" name="Shape 526"/>
          <p:cNvSpPr/>
          <p:nvPr/>
        </p:nvSpPr>
        <p:spPr>
          <a:xfrm>
            <a:off x="4598400" y="1654351"/>
            <a:ext cx="3797851" cy="39112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41200" cy="2923847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da" sz="2400" dirty="0"/>
              <a:t>Similar idea to:</a:t>
            </a:r>
            <a:r>
              <a:rPr lang="da" sz="2400" i="1" dirty="0"/>
              <a:t>“Hotmap: Looking at Geographic </a:t>
            </a:r>
            <a:r>
              <a:rPr lang="da" sz="2400" i="1" dirty="0" smtClean="0"/>
              <a:t>Attention”, </a:t>
            </a:r>
            <a:r>
              <a:rPr lang="da" sz="2400" dirty="0" smtClean="0"/>
              <a:t>Danyel </a:t>
            </a:r>
            <a:r>
              <a:rPr lang="da" sz="2400" dirty="0"/>
              <a:t>Fisher, Microsoft Research (2007)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da" sz="2400" dirty="0"/>
              <a:t>Hot cells correspond to tiles with many requests</a:t>
            </a:r>
          </a:p>
        </p:txBody>
      </p:sp>
      <p:sp>
        <p:nvSpPr>
          <p:cNvPr id="528" name="Shape 528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29" name="Shape 529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530" name="Shape 530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31" name="Shape 531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 advTm="4855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>
            <a:off x="2978700" y="5054636"/>
            <a:ext cx="31865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b="1"/>
              <a:t>Source</a:t>
            </a:r>
            <a:r>
              <a:rPr lang="da"/>
              <a:t>: earthobservatory.nasa.gov</a:t>
            </a:r>
          </a:p>
        </p:txBody>
      </p:sp>
      <p:sp>
        <p:nvSpPr>
          <p:cNvPr id="45" name="Shape 45"/>
          <p:cNvSpPr/>
          <p:nvPr/>
        </p:nvSpPr>
        <p:spPr>
          <a:xfrm>
            <a:off x="2511437" y="2948966"/>
            <a:ext cx="4012453" cy="20080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6" name="Shape 46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Motivation by example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457200" y="1682225"/>
            <a:ext cx="8015700" cy="11079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3000" dirty="0"/>
              <a:t>Consider for a minute that you are publishing </a:t>
            </a:r>
            <a:r>
              <a:rPr lang="da-DK" sz="3000" dirty="0" smtClean="0"/>
              <a:t>a </a:t>
            </a:r>
            <a:r>
              <a:rPr lang="da-DK" sz="3000" i="1" dirty="0" err="1" smtClean="0"/>
              <a:t>tiled</a:t>
            </a:r>
            <a:r>
              <a:rPr lang="da-DK" sz="3000" dirty="0" smtClean="0"/>
              <a:t> </a:t>
            </a:r>
            <a:r>
              <a:rPr lang="da" sz="3000" dirty="0" smtClean="0"/>
              <a:t>geographical </a:t>
            </a:r>
            <a:r>
              <a:rPr lang="da" sz="3000" dirty="0"/>
              <a:t>map online</a:t>
            </a:r>
          </a:p>
        </p:txBody>
      </p:sp>
      <p:sp>
        <p:nvSpPr>
          <p:cNvPr id="49" name="Shape 49"/>
          <p:cNvSpPr/>
          <p:nvPr/>
        </p:nvSpPr>
        <p:spPr>
          <a:xfrm>
            <a:off x="6034341" y="4696161"/>
            <a:ext cx="2080001" cy="20275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6961258" y="3821995"/>
            <a:ext cx="1913042" cy="101563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800" dirty="0" smtClean="0"/>
              <a:t>Fast, </a:t>
            </a:r>
            <a:r>
              <a:rPr lang="da-DK" sz="1800" b="1" dirty="0"/>
              <a:t>c</a:t>
            </a:r>
            <a:r>
              <a:rPr lang="da" sz="1800" b="1" dirty="0" smtClean="0"/>
              <a:t>onsistent</a:t>
            </a:r>
            <a:r>
              <a:rPr lang="da-DK" sz="1800" dirty="0" smtClean="0"/>
              <a:t> </a:t>
            </a:r>
            <a:r>
              <a:rPr lang="da" sz="1800" dirty="0" smtClean="0"/>
              <a:t>and </a:t>
            </a:r>
            <a:r>
              <a:rPr lang="da" sz="1800" dirty="0"/>
              <a:t>up-to-date tiles!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3099791" y="2754344"/>
            <a:ext cx="2934550" cy="292755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57" name="Shape 57"/>
          <p:cNvSpPr/>
          <p:nvPr/>
        </p:nvSpPr>
        <p:spPr>
          <a:xfrm>
            <a:off x="505532" y="4317062"/>
            <a:ext cx="2268600" cy="65459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 sz="1800"/>
              <a:t>What would your users demand?</a:t>
            </a:r>
          </a:p>
        </p:txBody>
      </p:sp>
      <p:sp>
        <p:nvSpPr>
          <p:cNvPr id="58" name="Shape 58"/>
          <p:cNvSpPr/>
          <p:nvPr/>
        </p:nvSpPr>
        <p:spPr>
          <a:xfrm>
            <a:off x="505532" y="2819925"/>
            <a:ext cx="2268600" cy="65459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 sz="1800" dirty="0" smtClean="0"/>
              <a:t>A global temperature map...</a:t>
            </a:r>
            <a:endParaRPr lang="da" sz="1800" dirty="0"/>
          </a:p>
        </p:txBody>
      </p:sp>
      <p:sp>
        <p:nvSpPr>
          <p:cNvPr id="59" name="Shape 59"/>
          <p:cNvSpPr/>
          <p:nvPr/>
        </p:nvSpPr>
        <p:spPr>
          <a:xfrm>
            <a:off x="505532" y="3635448"/>
            <a:ext cx="2268600" cy="510745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800" dirty="0" smtClean="0"/>
              <a:t>D</a:t>
            </a:r>
            <a:r>
              <a:rPr lang="da" sz="1800" dirty="0" smtClean="0"/>
              <a:t>ata </a:t>
            </a:r>
            <a:r>
              <a:rPr lang="da-DK" sz="1800" dirty="0" err="1" smtClean="0"/>
              <a:t>updated</a:t>
            </a:r>
            <a:r>
              <a:rPr lang="da-DK" sz="1800" dirty="0" smtClean="0"/>
              <a:t> </a:t>
            </a:r>
            <a:r>
              <a:rPr lang="da" sz="1800" dirty="0" smtClean="0"/>
              <a:t>daily</a:t>
            </a:r>
            <a:endParaRPr lang="da" sz="1800" dirty="0"/>
          </a:p>
        </p:txBody>
      </p:sp>
      <p:sp>
        <p:nvSpPr>
          <p:cNvPr id="54" name="Shape 54"/>
          <p:cNvSpPr/>
          <p:nvPr/>
        </p:nvSpPr>
        <p:spPr>
          <a:xfrm>
            <a:off x="3099791" y="2754344"/>
            <a:ext cx="2948729" cy="294872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  <p:sp>
        <p:nvSpPr>
          <p:cNvPr id="55" name="Shape 55"/>
          <p:cNvSpPr txBox="1"/>
          <p:nvPr/>
        </p:nvSpPr>
        <p:spPr>
          <a:xfrm>
            <a:off x="3172361" y="3215559"/>
            <a:ext cx="1434300" cy="348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800" dirty="0">
                <a:latin typeface="Consolas"/>
                <a:ea typeface="Consolas"/>
                <a:cs typeface="Consolas"/>
                <a:sym typeface="Consolas"/>
              </a:rPr>
              <a:t>stale tile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8864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Are static heatmaps enough?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/>
              <a:t>We need ability to capture: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Local variation in space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/>
              <a:t>Predict requests for previously unrequested tiles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Local variation in time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/>
              <a:t>React to rising and falling trends in requests</a:t>
            </a:r>
          </a:p>
        </p:txBody>
      </p:sp>
      <p:sp>
        <p:nvSpPr>
          <p:cNvPr id="538" name="Shape 538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9" name="Shape 539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540" name="Shape 540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41" name="Shape 541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 advTm="29479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Local variation in space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005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" b="1" dirty="0"/>
              <a:t>Tobler's first law of geography</a:t>
            </a:r>
          </a:p>
          <a:p>
            <a:endParaRPr lang="da" b="1" dirty="0"/>
          </a:p>
          <a:p>
            <a:pPr marL="457200" lvl="0" indent="0" rtl="0">
              <a:buNone/>
            </a:pPr>
            <a:r>
              <a:rPr lang="da" sz="2400" i="1" dirty="0"/>
              <a:t>“Everything is related to everything else, but near things are more related than distant things”</a:t>
            </a:r>
          </a:p>
        </p:txBody>
      </p:sp>
      <p:sp>
        <p:nvSpPr>
          <p:cNvPr id="567" name="Shape 567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68" name="Shape 568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569" name="Shape 569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70" name="Shape 570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571" name="Shape 571"/>
          <p:cNvSpPr/>
          <p:nvPr/>
        </p:nvSpPr>
        <p:spPr>
          <a:xfrm>
            <a:off x="3457673" y="3947563"/>
            <a:ext cx="2228652" cy="22286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572" name="Shape 572"/>
          <p:cNvSpPr/>
          <p:nvPr/>
        </p:nvSpPr>
        <p:spPr>
          <a:xfrm>
            <a:off x="3457673" y="3947563"/>
            <a:ext cx="2228652" cy="222865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573" name="Shape 573"/>
          <p:cNvSpPr/>
          <p:nvPr/>
        </p:nvSpPr>
        <p:spPr>
          <a:xfrm>
            <a:off x="3469432" y="3947563"/>
            <a:ext cx="2228652" cy="222865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xmlns:p14="http://schemas.microsoft.com/office/powerpoint/2010/main" spd="slow" advTm="9752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3252475" y="4003275"/>
            <a:ext cx="580799" cy="5807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414075" y="40032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252475" y="40032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Heat dissipation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57200" y="1506136"/>
            <a:ext cx="8229600" cy="774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dirty="0"/>
              <a:t>Rank unrequested tiles near requested tiles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dirty="0"/>
              <a:t>Model likelihood of future requests</a:t>
            </a:r>
          </a:p>
        </p:txBody>
      </p:sp>
      <p:sp>
        <p:nvSpPr>
          <p:cNvPr id="583" name="Shape 583"/>
          <p:cNvSpPr/>
          <p:nvPr/>
        </p:nvSpPr>
        <p:spPr>
          <a:xfrm>
            <a:off x="2671675" y="28416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252475" y="28416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3833275" y="28416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414075" y="28416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4994875" y="28416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2671675" y="34224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3252475" y="34224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3833275" y="34224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414075" y="34224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4994875" y="34224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2671675" y="40032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833275" y="40032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4994875" y="40032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2671675" y="45840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3252475" y="45840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833275" y="45840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4414075" y="45840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4994875" y="45840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2671675" y="51648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3252475" y="51648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833275" y="51648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4414075" y="51648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4994875" y="5164875"/>
            <a:ext cx="580799" cy="58079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261571" y="3041175"/>
            <a:ext cx="2444699" cy="38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800"/>
              <a:t>Tile requested today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6004925" y="2738025"/>
            <a:ext cx="2015400" cy="98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800"/>
              <a:t>Tile requested tomorrow (but not today)</a:t>
            </a:r>
          </a:p>
        </p:txBody>
      </p:sp>
      <p:sp>
        <p:nvSpPr>
          <p:cNvPr id="608" name="Shape 608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09" name="Shape 609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610" name="Shape 610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611" name="Shape 611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612" name="Shape 612"/>
          <p:cNvSpPr txBox="1"/>
          <p:nvPr/>
        </p:nvSpPr>
        <p:spPr>
          <a:xfrm>
            <a:off x="3178975" y="5898075"/>
            <a:ext cx="18894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da" sz="1800"/>
              <a:t>Neighboring tiles</a:t>
            </a:r>
          </a:p>
        </p:txBody>
      </p:sp>
      <p:sp>
        <p:nvSpPr>
          <p:cNvPr id="613" name="Shape 613"/>
          <p:cNvSpPr/>
          <p:nvPr/>
        </p:nvSpPr>
        <p:spPr>
          <a:xfrm>
            <a:off x="3252475" y="4003275"/>
            <a:ext cx="580799" cy="580799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4414075" y="4003275"/>
            <a:ext cx="580799" cy="580799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15" name="Shape 615"/>
          <p:cNvCxnSpPr>
            <a:stCxn id="607" idx="1"/>
          </p:cNvCxnSpPr>
          <p:nvPr/>
        </p:nvCxnSpPr>
        <p:spPr>
          <a:xfrm flipH="1">
            <a:off x="4711624" y="3231824"/>
            <a:ext cx="1293300" cy="10347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6" name="Shape 616"/>
          <p:cNvSpPr/>
          <p:nvPr/>
        </p:nvSpPr>
        <p:spPr>
          <a:xfrm>
            <a:off x="3252475" y="4003275"/>
            <a:ext cx="580799" cy="580799"/>
          </a:xfrm>
          <a:prstGeom prst="rect">
            <a:avLst/>
          </a:prstGeom>
          <a:solidFill>
            <a:srgbClr val="CC0000"/>
          </a:solidFill>
          <a:ln w="381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17" name="Shape 617"/>
          <p:cNvCxnSpPr>
            <a:stCxn id="606" idx="2"/>
          </p:cNvCxnSpPr>
          <p:nvPr/>
        </p:nvCxnSpPr>
        <p:spPr>
          <a:xfrm>
            <a:off x="1483921" y="3422475"/>
            <a:ext cx="2062800" cy="857099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8" name="Shape 618"/>
          <p:cNvSpPr txBox="1"/>
          <p:nvPr/>
        </p:nvSpPr>
        <p:spPr>
          <a:xfrm>
            <a:off x="886621" y="4079475"/>
            <a:ext cx="1194600" cy="659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800"/>
              <a:t>heat in model</a:t>
            </a:r>
          </a:p>
        </p:txBody>
      </p:sp>
      <p:cxnSp>
        <p:nvCxnSpPr>
          <p:cNvPr id="619" name="Shape 619"/>
          <p:cNvCxnSpPr>
            <a:stCxn id="618" idx="3"/>
          </p:cNvCxnSpPr>
          <p:nvPr/>
        </p:nvCxnSpPr>
        <p:spPr>
          <a:xfrm rot="10800000" flipH="1">
            <a:off x="2081221" y="4307174"/>
            <a:ext cx="1442400" cy="1020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0" name="Shape 620"/>
          <p:cNvSpPr txBox="1"/>
          <p:nvPr/>
        </p:nvSpPr>
        <p:spPr>
          <a:xfrm>
            <a:off x="6343571" y="3963975"/>
            <a:ext cx="1194600" cy="659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800"/>
              <a:t>no heat in model</a:t>
            </a:r>
          </a:p>
        </p:txBody>
      </p:sp>
      <p:cxnSp>
        <p:nvCxnSpPr>
          <p:cNvPr id="621" name="Shape 621"/>
          <p:cNvCxnSpPr>
            <a:stCxn id="620" idx="1"/>
          </p:cNvCxnSpPr>
          <p:nvPr/>
        </p:nvCxnSpPr>
        <p:spPr>
          <a:xfrm rot="10800000">
            <a:off x="4824671" y="4293674"/>
            <a:ext cx="1518899" cy="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 advTm="4543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Heat dissipation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" dirty="0">
                <a:solidFill>
                  <a:srgbClr val="000000"/>
                </a:solidFill>
              </a:rPr>
              <a:t>Dissipate heat to neighbors cells</a:t>
            </a:r>
          </a:p>
        </p:txBody>
      </p:sp>
      <p:sp>
        <p:nvSpPr>
          <p:cNvPr id="628" name="Shape 628"/>
          <p:cNvSpPr/>
          <p:nvPr/>
        </p:nvSpPr>
        <p:spPr>
          <a:xfrm>
            <a:off x="2671675" y="28416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252475" y="28416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3833275" y="28416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4414075" y="28416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4994875" y="28416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4414075" y="34224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4994875" y="34224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994875" y="40032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4414075" y="45840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994875" y="45840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71675" y="51648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3252475" y="51648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833275" y="51648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4414075" y="51648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4994875" y="51648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44" name="Shape 644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645" name="Shape 645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46" name="Shape 646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647" name="Shape 647"/>
          <p:cNvSpPr txBox="1"/>
          <p:nvPr/>
        </p:nvSpPr>
        <p:spPr>
          <a:xfrm>
            <a:off x="3178975" y="5898075"/>
            <a:ext cx="18894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Neighboring tiles</a:t>
            </a:r>
          </a:p>
        </p:txBody>
      </p:sp>
      <p:sp>
        <p:nvSpPr>
          <p:cNvPr id="648" name="Shape 648"/>
          <p:cNvSpPr/>
          <p:nvPr/>
        </p:nvSpPr>
        <p:spPr>
          <a:xfrm>
            <a:off x="2671675" y="34224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3252475" y="34224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3833275" y="34224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2671675" y="40032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3833275" y="40032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671675" y="45840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252475" y="45840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833275" y="4584075"/>
            <a:ext cx="580799" cy="580799"/>
          </a:xfrm>
          <a:prstGeom prst="rect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3252475" y="4003275"/>
            <a:ext cx="580799" cy="580799"/>
          </a:xfrm>
          <a:prstGeom prst="rect">
            <a:avLst/>
          </a:prstGeom>
          <a:solidFill>
            <a:srgbClr val="CC0000"/>
          </a:solidFill>
          <a:ln w="381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414075" y="4003275"/>
            <a:ext cx="580799" cy="580799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58" name="Shape 658"/>
          <p:cNvCxnSpPr>
            <a:stCxn id="656" idx="0"/>
          </p:cNvCxnSpPr>
          <p:nvPr/>
        </p:nvCxnSpPr>
        <p:spPr>
          <a:xfrm>
            <a:off x="3542874" y="3725774"/>
            <a:ext cx="0" cy="27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9" name="Shape 659"/>
          <p:cNvCxnSpPr>
            <a:stCxn id="656" idx="1"/>
          </p:cNvCxnSpPr>
          <p:nvPr/>
        </p:nvCxnSpPr>
        <p:spPr>
          <a:xfrm rot="10800000">
            <a:off x="2980675" y="4293674"/>
            <a:ext cx="271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0" name="Shape 660"/>
          <p:cNvCxnSpPr>
            <a:stCxn id="656" idx="3"/>
          </p:cNvCxnSpPr>
          <p:nvPr/>
        </p:nvCxnSpPr>
        <p:spPr>
          <a:xfrm>
            <a:off x="3833274" y="4293674"/>
            <a:ext cx="321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1" name="Shape 661"/>
          <p:cNvCxnSpPr>
            <a:stCxn id="656" idx="2"/>
          </p:cNvCxnSpPr>
          <p:nvPr/>
        </p:nvCxnSpPr>
        <p:spPr>
          <a:xfrm>
            <a:off x="3542874" y="4584074"/>
            <a:ext cx="0" cy="30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2" name="Shape 662"/>
          <p:cNvCxnSpPr/>
          <p:nvPr/>
        </p:nvCxnSpPr>
        <p:spPr>
          <a:xfrm flipH="1">
            <a:off x="2974075" y="4584075"/>
            <a:ext cx="271799" cy="27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3" name="Shape 663"/>
          <p:cNvCxnSpPr/>
          <p:nvPr/>
        </p:nvCxnSpPr>
        <p:spPr>
          <a:xfrm rot="10800000">
            <a:off x="2993274" y="3738424"/>
            <a:ext cx="252600" cy="25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4" name="Shape 664"/>
          <p:cNvCxnSpPr/>
          <p:nvPr/>
        </p:nvCxnSpPr>
        <p:spPr>
          <a:xfrm rot="10800000" flipH="1">
            <a:off x="3852100" y="3719525"/>
            <a:ext cx="271499" cy="271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5" name="Shape 665"/>
          <p:cNvCxnSpPr/>
          <p:nvPr/>
        </p:nvCxnSpPr>
        <p:spPr>
          <a:xfrm>
            <a:off x="3852100" y="4597250"/>
            <a:ext cx="258900" cy="25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 advTm="3389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Heat dissipation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" dirty="0"/>
              <a:t>Tiles close to requested tiles get heat</a:t>
            </a:r>
          </a:p>
        </p:txBody>
      </p:sp>
      <p:sp>
        <p:nvSpPr>
          <p:cNvPr id="672" name="Shape 672"/>
          <p:cNvSpPr/>
          <p:nvPr/>
        </p:nvSpPr>
        <p:spPr>
          <a:xfrm>
            <a:off x="2671675" y="28416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3252475" y="28416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3833275" y="28416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414075" y="28416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4994875" y="28416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2671675" y="34224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3252475" y="34224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833275" y="34224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4414075" y="34224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994875" y="34224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2671675" y="40032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833275" y="40032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4994875" y="40032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671675" y="45840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3252475" y="45840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833275" y="4584075"/>
            <a:ext cx="580799" cy="5807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4414075" y="45840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4994875" y="45840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2671675" y="51648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3252475" y="51648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833275" y="51648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414075" y="5164875"/>
            <a:ext cx="580799" cy="5807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994875" y="5164875"/>
            <a:ext cx="580799" cy="580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96" name="Shape 696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697" name="Shape 69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98" name="Shape 698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699" name="Shape 699"/>
          <p:cNvSpPr txBox="1"/>
          <p:nvPr/>
        </p:nvSpPr>
        <p:spPr>
          <a:xfrm>
            <a:off x="6004925" y="2391975"/>
            <a:ext cx="2015400" cy="103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800" dirty="0"/>
              <a:t>Tile now has heat, i.e. it gets a </a:t>
            </a:r>
            <a:r>
              <a:rPr lang="da-DK" sz="1800" dirty="0" err="1" smtClean="0"/>
              <a:t>higher</a:t>
            </a:r>
            <a:r>
              <a:rPr lang="da-DK" sz="1800" dirty="0" smtClean="0"/>
              <a:t> </a:t>
            </a:r>
            <a:r>
              <a:rPr lang="da" sz="1800" dirty="0" smtClean="0"/>
              <a:t>rank</a:t>
            </a:r>
            <a:endParaRPr lang="da" sz="1800" dirty="0"/>
          </a:p>
        </p:txBody>
      </p:sp>
      <p:sp>
        <p:nvSpPr>
          <p:cNvPr id="700" name="Shape 700"/>
          <p:cNvSpPr txBox="1"/>
          <p:nvPr/>
        </p:nvSpPr>
        <p:spPr>
          <a:xfrm>
            <a:off x="3178975" y="5898075"/>
            <a:ext cx="18894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Neighboring tiles</a:t>
            </a:r>
          </a:p>
        </p:txBody>
      </p:sp>
      <p:sp>
        <p:nvSpPr>
          <p:cNvPr id="701" name="Shape 701"/>
          <p:cNvSpPr/>
          <p:nvPr/>
        </p:nvSpPr>
        <p:spPr>
          <a:xfrm>
            <a:off x="4414075" y="4003275"/>
            <a:ext cx="580799" cy="580799"/>
          </a:xfrm>
          <a:prstGeom prst="rect">
            <a:avLst/>
          </a:prstGeom>
          <a:solidFill>
            <a:srgbClr val="F4CCCC"/>
          </a:solidFill>
          <a:ln w="28575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3252475" y="4003275"/>
            <a:ext cx="580799" cy="580799"/>
          </a:xfrm>
          <a:prstGeom prst="rect">
            <a:avLst/>
          </a:prstGeom>
          <a:solidFill>
            <a:srgbClr val="CC3333"/>
          </a:solidFill>
          <a:ln w="28575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703" name="Shape 703"/>
          <p:cNvCxnSpPr>
            <a:stCxn id="699" idx="1"/>
          </p:cNvCxnSpPr>
          <p:nvPr/>
        </p:nvCxnSpPr>
        <p:spPr>
          <a:xfrm flipH="1">
            <a:off x="4711024" y="2910974"/>
            <a:ext cx="1293900" cy="1421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 advTm="19835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/>
        </p:nvSpPr>
        <p:spPr>
          <a:xfrm>
            <a:off x="471900" y="5302450"/>
            <a:ext cx="43902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After dissipation</a:t>
            </a:r>
          </a:p>
        </p:txBody>
      </p:sp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Heat dissipation: A real example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730800" y="5302450"/>
            <a:ext cx="38723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da" sz="1800"/>
              <a:t>Heatmap based on a small sample of requests (real data)</a:t>
            </a:r>
          </a:p>
        </p:txBody>
      </p:sp>
      <p:sp>
        <p:nvSpPr>
          <p:cNvPr id="711" name="Shape 711"/>
          <p:cNvSpPr/>
          <p:nvPr/>
        </p:nvSpPr>
        <p:spPr>
          <a:xfrm>
            <a:off x="1129155" y="2007273"/>
            <a:ext cx="3075690" cy="316027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12" name="Shape 712"/>
          <p:cNvSpPr/>
          <p:nvPr/>
        </p:nvSpPr>
        <p:spPr>
          <a:xfrm>
            <a:off x="1129155" y="2007273"/>
            <a:ext cx="3075690" cy="316027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13" name="Shape 71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14" name="Shape 714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715" name="Shape 715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716" name="Shape 716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717" name="Shape 717"/>
          <p:cNvSpPr txBox="1"/>
          <p:nvPr/>
        </p:nvSpPr>
        <p:spPr>
          <a:xfrm>
            <a:off x="4419298" y="5302450"/>
            <a:ext cx="43902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Real heatmap</a:t>
            </a:r>
          </a:p>
        </p:txBody>
      </p:sp>
      <p:sp>
        <p:nvSpPr>
          <p:cNvPr id="718" name="Shape 718"/>
          <p:cNvSpPr/>
          <p:nvPr/>
        </p:nvSpPr>
        <p:spPr>
          <a:xfrm>
            <a:off x="5024840" y="1997039"/>
            <a:ext cx="3179115" cy="318073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xmlns:p14="http://schemas.microsoft.com/office/powerpoint/2010/main" spd="slow" advTm="2499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Local variation in time</a:t>
            </a:r>
          </a:p>
        </p:txBody>
      </p:sp>
      <p:sp>
        <p:nvSpPr>
          <p:cNvPr id="724" name="Shape 724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25" name="Shape 725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726" name="Shape 726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27" name="Shape 727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cxnSp>
        <p:nvCxnSpPr>
          <p:cNvPr id="728" name="Shape 728"/>
          <p:cNvCxnSpPr/>
          <p:nvPr/>
        </p:nvCxnSpPr>
        <p:spPr>
          <a:xfrm rot="10800000">
            <a:off x="1689814" y="2800757"/>
            <a:ext cx="0" cy="257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9" name="Shape 729"/>
          <p:cNvCxnSpPr/>
          <p:nvPr/>
        </p:nvCxnSpPr>
        <p:spPr>
          <a:xfrm>
            <a:off x="1678200" y="5379098"/>
            <a:ext cx="5117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0" name="Shape 730"/>
          <p:cNvSpPr txBox="1"/>
          <p:nvPr/>
        </p:nvSpPr>
        <p:spPr>
          <a:xfrm>
            <a:off x="1058014" y="2396441"/>
            <a:ext cx="1328099" cy="383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/>
              <a:t>Request/sec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6959450" y="5218250"/>
            <a:ext cx="6999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/>
              <a:t>Time</a:t>
            </a:r>
          </a:p>
        </p:txBody>
      </p:sp>
      <p:cxnSp>
        <p:nvCxnSpPr>
          <p:cNvPr id="732" name="Shape 732"/>
          <p:cNvCxnSpPr/>
          <p:nvPr/>
        </p:nvCxnSpPr>
        <p:spPr>
          <a:xfrm>
            <a:off x="2445626" y="5274375"/>
            <a:ext cx="0" cy="2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3" name="Shape 733"/>
          <p:cNvCxnSpPr/>
          <p:nvPr/>
        </p:nvCxnSpPr>
        <p:spPr>
          <a:xfrm>
            <a:off x="3207626" y="5274375"/>
            <a:ext cx="0" cy="2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4" name="Shape 734"/>
          <p:cNvCxnSpPr/>
          <p:nvPr/>
        </p:nvCxnSpPr>
        <p:spPr>
          <a:xfrm>
            <a:off x="3969626" y="5274375"/>
            <a:ext cx="0" cy="2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5" name="Shape 735"/>
          <p:cNvCxnSpPr/>
          <p:nvPr/>
        </p:nvCxnSpPr>
        <p:spPr>
          <a:xfrm>
            <a:off x="4731626" y="5274375"/>
            <a:ext cx="0" cy="2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6" name="Shape 736"/>
          <p:cNvCxnSpPr/>
          <p:nvPr/>
        </p:nvCxnSpPr>
        <p:spPr>
          <a:xfrm>
            <a:off x="5493626" y="5274375"/>
            <a:ext cx="0" cy="2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7" name="Shape 737"/>
          <p:cNvCxnSpPr/>
          <p:nvPr/>
        </p:nvCxnSpPr>
        <p:spPr>
          <a:xfrm>
            <a:off x="6255626" y="5274375"/>
            <a:ext cx="0" cy="2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8" name="Shape 738"/>
          <p:cNvSpPr/>
          <p:nvPr/>
        </p:nvSpPr>
        <p:spPr>
          <a:xfrm>
            <a:off x="1693134" y="3740800"/>
            <a:ext cx="4528791" cy="157050"/>
          </a:xfrm>
          <a:custGeom>
            <a:avLst/>
            <a:gdLst/>
            <a:ahLst/>
            <a:cxnLst/>
            <a:rect l="0" t="0" r="0" b="0"/>
            <a:pathLst>
              <a:path w="186370" h="6282" extrusionOk="0">
                <a:moveTo>
                  <a:pt x="0" y="2617"/>
                </a:moveTo>
                <a:lnTo>
                  <a:pt x="29840" y="0"/>
                </a:lnTo>
                <a:lnTo>
                  <a:pt x="60204" y="3141"/>
                </a:lnTo>
                <a:lnTo>
                  <a:pt x="91615" y="3141"/>
                </a:lnTo>
                <a:lnTo>
                  <a:pt x="121978" y="6282"/>
                </a:lnTo>
                <a:lnTo>
                  <a:pt x="152342" y="5328"/>
                </a:lnTo>
                <a:lnTo>
                  <a:pt x="186370" y="4804"/>
                </a:lnTo>
              </a:path>
            </a:pathLst>
          </a:custGeom>
          <a:noFill/>
          <a:ln w="28575" cap="flat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39" name="Shape 739"/>
          <p:cNvSpPr/>
          <p:nvPr/>
        </p:nvSpPr>
        <p:spPr>
          <a:xfrm>
            <a:off x="1680425" y="3363575"/>
            <a:ext cx="4567625" cy="1688325"/>
          </a:xfrm>
          <a:custGeom>
            <a:avLst/>
            <a:gdLst/>
            <a:ahLst/>
            <a:cxnLst/>
            <a:rect l="0" t="0" r="0" b="0"/>
            <a:pathLst>
              <a:path w="182705" h="67533" extrusionOk="0">
                <a:moveTo>
                  <a:pt x="0" y="67533"/>
                </a:moveTo>
                <a:lnTo>
                  <a:pt x="29944" y="63868"/>
                </a:lnTo>
                <a:lnTo>
                  <a:pt x="60406" y="59157"/>
                </a:lnTo>
                <a:lnTo>
                  <a:pt x="89834" y="58633"/>
                </a:lnTo>
                <a:lnTo>
                  <a:pt x="119778" y="51827"/>
                </a:lnTo>
                <a:lnTo>
                  <a:pt x="149723" y="31410"/>
                </a:lnTo>
                <a:lnTo>
                  <a:pt x="182705" y="0"/>
                </a:lnTo>
              </a:path>
            </a:pathLst>
          </a:custGeom>
          <a:noFill/>
          <a:ln w="28575" cap="flat">
            <a:solidFill>
              <a:srgbClr val="B45F06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740" name="Shape 740"/>
          <p:cNvCxnSpPr/>
          <p:nvPr/>
        </p:nvCxnSpPr>
        <p:spPr>
          <a:xfrm>
            <a:off x="3968296" y="2918599"/>
            <a:ext cx="0" cy="25899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41" name="Shape 741"/>
          <p:cNvSpPr/>
          <p:nvPr/>
        </p:nvSpPr>
        <p:spPr>
          <a:xfrm>
            <a:off x="5491289" y="3036370"/>
            <a:ext cx="1727700" cy="20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42" name="Shape 742"/>
          <p:cNvSpPr txBox="1"/>
          <p:nvPr/>
        </p:nvSpPr>
        <p:spPr>
          <a:xfrm>
            <a:off x="1810426" y="3283600"/>
            <a:ext cx="1628999" cy="391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Popular area A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1755175" y="4343700"/>
            <a:ext cx="20607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Non-popular area B</a:t>
            </a:r>
          </a:p>
        </p:txBody>
      </p:sp>
      <p:sp>
        <p:nvSpPr>
          <p:cNvPr id="744" name="Shape 744"/>
          <p:cNvSpPr/>
          <p:nvPr/>
        </p:nvSpPr>
        <p:spPr>
          <a:xfrm>
            <a:off x="3978056" y="3099482"/>
            <a:ext cx="1518299" cy="20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3819176" y="4683111"/>
            <a:ext cx="300899" cy="300899"/>
          </a:xfrm>
          <a:prstGeom prst="ellipse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x="2730986" y="4199735"/>
            <a:ext cx="24533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da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B mentioned in the news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5646026" y="4157000"/>
            <a:ext cx="24798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B becomes more popular than A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2983426" y="2529298"/>
            <a:ext cx="1406400" cy="36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Current time</a:t>
            </a:r>
          </a:p>
        </p:txBody>
      </p:sp>
      <p:cxnSp>
        <p:nvCxnSpPr>
          <p:cNvPr id="749" name="Shape 749"/>
          <p:cNvCxnSpPr/>
          <p:nvPr/>
        </p:nvCxnSpPr>
        <p:spPr>
          <a:xfrm>
            <a:off x="5492296" y="2918599"/>
            <a:ext cx="0" cy="25899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50" name="Shape 750"/>
          <p:cNvSpPr txBox="1"/>
          <p:nvPr/>
        </p:nvSpPr>
        <p:spPr>
          <a:xfrm>
            <a:off x="4507426" y="2529298"/>
            <a:ext cx="1406400" cy="36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Current time</a:t>
            </a:r>
          </a:p>
        </p:txBody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a" sz="2400" dirty="0"/>
              <a:t>Hypothetical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7918" y="5749793"/>
            <a:ext cx="507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want to know </a:t>
            </a:r>
            <a:r>
              <a:rPr lang="en-US" sz="2400" i="1" dirty="0" smtClean="0"/>
              <a:t>before</a:t>
            </a:r>
            <a:r>
              <a:rPr lang="en-US" sz="2400" dirty="0" smtClean="0"/>
              <a:t> it happens!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7812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Exponential smoothing</a:t>
            </a:r>
          </a:p>
        </p:txBody>
      </p:sp>
      <p:sp>
        <p:nvSpPr>
          <p:cNvPr id="757" name="Shape 757"/>
          <p:cNvSpPr/>
          <p:nvPr/>
        </p:nvSpPr>
        <p:spPr>
          <a:xfrm>
            <a:off x="1786271" y="2898611"/>
            <a:ext cx="979330" cy="6393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58" name="Shape 758"/>
          <p:cNvSpPr/>
          <p:nvPr/>
        </p:nvSpPr>
        <p:spPr>
          <a:xfrm>
            <a:off x="3161691" y="2897059"/>
            <a:ext cx="979330" cy="6425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59" name="Shape 759"/>
          <p:cNvSpPr txBox="1"/>
          <p:nvPr/>
        </p:nvSpPr>
        <p:spPr>
          <a:xfrm>
            <a:off x="2715668" y="2816495"/>
            <a:ext cx="369299" cy="92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4800" dirty="0">
                <a:solidFill>
                  <a:schemeClr val="dk1"/>
                </a:solidFill>
              </a:rPr>
              <a:t>,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4094570" y="2816495"/>
            <a:ext cx="369299" cy="92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4800">
                <a:solidFill>
                  <a:schemeClr val="dk1"/>
                </a:solidFill>
              </a:rPr>
              <a:t>,</a:t>
            </a:r>
          </a:p>
        </p:txBody>
      </p:sp>
      <p:sp>
        <p:nvSpPr>
          <p:cNvPr id="761" name="Shape 761"/>
          <p:cNvSpPr/>
          <p:nvPr/>
        </p:nvSpPr>
        <p:spPr>
          <a:xfrm>
            <a:off x="4559798" y="2897059"/>
            <a:ext cx="979330" cy="6425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62" name="Shape 762"/>
          <p:cNvSpPr txBox="1"/>
          <p:nvPr/>
        </p:nvSpPr>
        <p:spPr>
          <a:xfrm>
            <a:off x="5492677" y="2816495"/>
            <a:ext cx="369299" cy="92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4800">
                <a:solidFill>
                  <a:schemeClr val="dk1"/>
                </a:solidFill>
              </a:rPr>
              <a:t>,</a:t>
            </a:r>
          </a:p>
        </p:txBody>
      </p:sp>
      <p:sp>
        <p:nvSpPr>
          <p:cNvPr id="763" name="Shape 763"/>
          <p:cNvSpPr/>
          <p:nvPr/>
        </p:nvSpPr>
        <p:spPr>
          <a:xfrm>
            <a:off x="5861832" y="2897053"/>
            <a:ext cx="979330" cy="6425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64" name="Shape 764"/>
          <p:cNvSpPr/>
          <p:nvPr/>
        </p:nvSpPr>
        <p:spPr>
          <a:xfrm>
            <a:off x="5837353" y="2798621"/>
            <a:ext cx="1028399" cy="839399"/>
          </a:xfrm>
          <a:prstGeom prst="rect">
            <a:avLst/>
          </a:prstGeom>
          <a:solidFill>
            <a:srgbClr val="FFFFFF">
              <a:alpha val="69230"/>
            </a:srgbClr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65" name="Shape 765"/>
          <p:cNvSpPr txBox="1"/>
          <p:nvPr/>
        </p:nvSpPr>
        <p:spPr>
          <a:xfrm>
            <a:off x="6086471" y="2743925"/>
            <a:ext cx="567599" cy="92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4800" dirty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766" name="Shape 766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67" name="Shape 767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768" name="Shape 768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769" name="Shape 769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770" name="Shape 770"/>
          <p:cNvSpPr/>
          <p:nvPr/>
        </p:nvSpPr>
        <p:spPr>
          <a:xfrm rot="-5400000">
            <a:off x="3511218" y="2003471"/>
            <a:ext cx="319499" cy="3744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944154" y="3927677"/>
            <a:ext cx="5547600" cy="330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 dirty="0"/>
              <a:t>Weighted average of past </a:t>
            </a:r>
            <a:r>
              <a:rPr lang="da" sz="1800" i="1" dirty="0"/>
              <a:t>k</a:t>
            </a:r>
            <a:r>
              <a:rPr lang="da" sz="1800" dirty="0"/>
              <a:t> heatmaps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4539181" y="1532386"/>
            <a:ext cx="3707700" cy="330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800"/>
              <a:t>Use </a:t>
            </a:r>
            <a:r>
              <a:rPr lang="da" sz="1800" i="1"/>
              <a:t>exponential smoothing</a:t>
            </a:r>
            <a:r>
              <a:rPr lang="da" sz="1800"/>
              <a:t> to predict the next heatmap</a:t>
            </a:r>
          </a:p>
        </p:txBody>
      </p:sp>
      <p:cxnSp>
        <p:nvCxnSpPr>
          <p:cNvPr id="777" name="Shape 777"/>
          <p:cNvCxnSpPr/>
          <p:nvPr/>
        </p:nvCxnSpPr>
        <p:spPr>
          <a:xfrm>
            <a:off x="6321898" y="2215297"/>
            <a:ext cx="0" cy="50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4572000"/>
            <a:ext cx="8229600" cy="16619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  <a:buSzPct val="133333"/>
              <a:buFont typeface="Arial"/>
              <a:buChar char="•"/>
            </a:pPr>
            <a:r>
              <a:rPr lang="da" sz="2400" dirty="0"/>
              <a:t>We use Holt-Winter </a:t>
            </a:r>
            <a:r>
              <a:rPr lang="da" sz="2400" i="1" dirty="0"/>
              <a:t>double</a:t>
            </a:r>
            <a:r>
              <a:rPr lang="da" sz="2400" dirty="0"/>
              <a:t> exponential smoothing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000" dirty="0"/>
              <a:t>Standard prediction technique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000" dirty="0"/>
              <a:t>Captures </a:t>
            </a:r>
            <a:r>
              <a:rPr lang="da" sz="2000" i="1" dirty="0"/>
              <a:t>trends</a:t>
            </a:r>
            <a:r>
              <a:rPr lang="da" sz="2000" dirty="0"/>
              <a:t> in the data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sz="2000" dirty="0"/>
              <a:t>Details in the paper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21529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Overview of this presentation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>
                <a:solidFill>
                  <a:srgbClr val="D9D9D9"/>
                </a:solidFill>
              </a:rPr>
              <a:t>Problem statement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>
                <a:solidFill>
                  <a:schemeClr val="lt2"/>
                </a:solidFill>
              </a:rPr>
              <a:t>Sketch of TileHeat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>
                <a:solidFill>
                  <a:schemeClr val="lt2"/>
                </a:solidFill>
              </a:rPr>
              <a:t>Algorithms in detail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Experimental results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Conclusion</a:t>
            </a:r>
          </a:p>
        </p:txBody>
      </p:sp>
      <p:sp>
        <p:nvSpPr>
          <p:cNvPr id="785" name="Shape 785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86" name="Shape 786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87" name="Shape 787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88" name="Shape 788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1334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Experimental setup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7200" y="1517364"/>
            <a:ext cx="8229600" cy="538605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95300" indent="-457200"/>
            <a:r>
              <a:rPr lang="da" i="1" dirty="0" smtClean="0"/>
              <a:t>K</a:t>
            </a:r>
            <a:r>
              <a:rPr lang="da" dirty="0" smtClean="0"/>
              <a:t> heatmaps for training, one for validation</a:t>
            </a:r>
            <a:endParaRPr lang="da-DK" dirty="0"/>
          </a:p>
          <a:p>
            <a:pPr marL="895350" lvl="1" indent="-457200"/>
            <a:r>
              <a:rPr lang="da" dirty="0" smtClean="0"/>
              <a:t>K=3, averaged over multiple days</a:t>
            </a:r>
          </a:p>
          <a:p>
            <a:pPr marL="495300" indent="-457200"/>
            <a:r>
              <a:rPr lang="da" dirty="0"/>
              <a:t>Algorithms tested with production </a:t>
            </a:r>
            <a:r>
              <a:rPr lang="da" dirty="0" smtClean="0"/>
              <a:t>data</a:t>
            </a:r>
            <a:endParaRPr lang="da-DK" dirty="0"/>
          </a:p>
          <a:p>
            <a:pPr marL="895350" lvl="1" indent="-457200"/>
            <a:r>
              <a:rPr lang="da" dirty="0" smtClean="0"/>
              <a:t>KMS</a:t>
            </a:r>
            <a:r>
              <a:rPr lang="da-DK" dirty="0" smtClean="0"/>
              <a:t> </a:t>
            </a:r>
            <a:r>
              <a:rPr lang="da-DK" dirty="0" err="1" smtClean="0"/>
              <a:t>request</a:t>
            </a:r>
            <a:r>
              <a:rPr lang="da-DK" dirty="0" smtClean="0"/>
              <a:t> log: </a:t>
            </a:r>
            <a:r>
              <a:rPr lang="da" dirty="0" smtClean="0"/>
              <a:t>1M</a:t>
            </a:r>
            <a:r>
              <a:rPr lang="da" dirty="0"/>
              <a:t>+ </a:t>
            </a:r>
            <a:r>
              <a:rPr lang="da" dirty="0" smtClean="0"/>
              <a:t>request/day</a:t>
            </a:r>
            <a:endParaRPr lang="da" dirty="0"/>
          </a:p>
          <a:p>
            <a:pPr marL="495300" indent="-457200"/>
            <a:r>
              <a:rPr lang="da" dirty="0" smtClean="0"/>
              <a:t>Measured</a:t>
            </a:r>
            <a:endParaRPr lang="da-DK" dirty="0"/>
          </a:p>
          <a:p>
            <a:pPr marL="895350" lvl="1" indent="-457200"/>
            <a:r>
              <a:rPr lang="da" dirty="0" smtClean="0"/>
              <a:t>Hit </a:t>
            </a:r>
            <a:r>
              <a:rPr lang="da" dirty="0"/>
              <a:t>ratio for </a:t>
            </a:r>
            <a:r>
              <a:rPr lang="da-DK" dirty="0" err="1" smtClean="0"/>
              <a:t>pre-computed</a:t>
            </a:r>
            <a:r>
              <a:rPr lang="da-DK" dirty="0" smtClean="0"/>
              <a:t> </a:t>
            </a:r>
            <a:r>
              <a:rPr lang="da" dirty="0" smtClean="0"/>
              <a:t>tiles</a:t>
            </a:r>
            <a:endParaRPr lang="da-DK" dirty="0" smtClean="0"/>
          </a:p>
          <a:p>
            <a:pPr marL="495300" indent="-457200"/>
            <a:r>
              <a:rPr lang="da" dirty="0" smtClean="0"/>
              <a:t>Compare </a:t>
            </a:r>
            <a:r>
              <a:rPr lang="da" dirty="0"/>
              <a:t>four </a:t>
            </a:r>
            <a:r>
              <a:rPr lang="da" dirty="0" smtClean="0"/>
              <a:t>algorithms</a:t>
            </a:r>
            <a:endParaRPr lang="da-DK" dirty="0" smtClean="0"/>
          </a:p>
          <a:p>
            <a:pPr marL="895350" lvl="1" indent="-457200"/>
            <a:r>
              <a:rPr lang="da" dirty="0" smtClean="0"/>
              <a:t>Optimal </a:t>
            </a:r>
            <a:r>
              <a:rPr lang="da" dirty="0"/>
              <a:t>algorithm (</a:t>
            </a:r>
            <a:r>
              <a:rPr lang="da" dirty="0" smtClean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da" dirty="0" smtClean="0"/>
              <a:t>)</a:t>
            </a:r>
            <a:endParaRPr lang="da-DK" dirty="0" smtClean="0"/>
          </a:p>
          <a:p>
            <a:pPr marL="895350" lvl="1" indent="-457200"/>
            <a:r>
              <a:rPr lang="da" dirty="0" smtClean="0"/>
              <a:t>KMS's </a:t>
            </a:r>
            <a:r>
              <a:rPr lang="da" dirty="0"/>
              <a:t>current algorithm (</a:t>
            </a:r>
            <a:r>
              <a:rPr lang="da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GEOM</a:t>
            </a:r>
            <a:r>
              <a:rPr lang="da" dirty="0" smtClean="0"/>
              <a:t>)</a:t>
            </a:r>
            <a:endParaRPr lang="da-DK" dirty="0" smtClean="0"/>
          </a:p>
          <a:p>
            <a:pPr marL="895350" lvl="1" indent="-457200"/>
            <a:r>
              <a:rPr lang="da" dirty="0" smtClean="0"/>
              <a:t>TileHeat </a:t>
            </a:r>
            <a:r>
              <a:rPr lang="da" dirty="0"/>
              <a:t>without heat dissipation (</a:t>
            </a:r>
            <a:r>
              <a:rPr lang="da" dirty="0" smtClean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HEAT-HW</a:t>
            </a:r>
            <a:r>
              <a:rPr lang="da" dirty="0" smtClean="0"/>
              <a:t>)</a:t>
            </a:r>
            <a:endParaRPr lang="da-DK" dirty="0" smtClean="0"/>
          </a:p>
          <a:p>
            <a:pPr marL="895350" lvl="1" indent="-457200"/>
            <a:r>
              <a:rPr lang="da" dirty="0" smtClean="0"/>
              <a:t>TileHeat </a:t>
            </a:r>
            <a:r>
              <a:rPr lang="da" dirty="0"/>
              <a:t>with heat dissipation (</a:t>
            </a:r>
            <a:r>
              <a:rPr lang="da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HEAT-D</a:t>
            </a:r>
            <a:r>
              <a:rPr lang="da" dirty="0" smtClean="0"/>
              <a:t>)</a:t>
            </a:r>
            <a:endParaRPr lang="da" dirty="0"/>
          </a:p>
        </p:txBody>
      </p:sp>
      <p:sp>
        <p:nvSpPr>
          <p:cNvPr id="795" name="Shape 795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96" name="Shape 796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97" name="Shape 797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98" name="Shape 798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53667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tiles</a:t>
            </a:r>
            <a:r>
              <a:rPr lang="da-DK" dirty="0" smtClean="0"/>
              <a:t>?</a:t>
            </a:r>
            <a:endParaRPr lang="d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data is updated daily, why not compute map images on-the-fly from the base data?</a:t>
            </a:r>
          </a:p>
          <a:p>
            <a:r>
              <a:rPr lang="en-US" dirty="0" smtClean="0"/>
              <a:t>“Fast” in “Fast, consistent and up-to-date”</a:t>
            </a:r>
          </a:p>
          <a:p>
            <a:r>
              <a:rPr lang="en-US" dirty="0" smtClean="0"/>
              <a:t>Hardware and server software is not free </a:t>
            </a:r>
            <a:br>
              <a:rPr lang="en-US" dirty="0" smtClean="0"/>
            </a:br>
            <a:r>
              <a:rPr lang="en-US" dirty="0" smtClean="0"/>
              <a:t>($$$)</a:t>
            </a:r>
          </a:p>
          <a:p>
            <a:r>
              <a:rPr lang="en-US" dirty="0" smtClean="0"/>
              <a:t>A “peaky” load would mean adding a lot of computing power to meet demand</a:t>
            </a:r>
          </a:p>
          <a:p>
            <a:r>
              <a:rPr lang="en-US" dirty="0" smtClean="0"/>
              <a:t>Serving cached tiles lets you meet demand with fewer resources</a:t>
            </a:r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7574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3" name="Shape 803"/>
          <p:cNvCxnSpPr/>
          <p:nvPr/>
        </p:nvCxnSpPr>
        <p:spPr>
          <a:xfrm rot="16200000">
            <a:off x="1092924" y="3764091"/>
            <a:ext cx="0" cy="184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4" name="Shape 804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05" name="Shape 805"/>
          <p:cNvSpPr/>
          <p:nvPr/>
        </p:nvSpPr>
        <p:spPr>
          <a:xfrm>
            <a:off x="1157612" y="2176857"/>
            <a:ext cx="5828539" cy="3530086"/>
          </a:xfrm>
          <a:custGeom>
            <a:avLst/>
            <a:gdLst/>
            <a:ahLst/>
            <a:cxnLst/>
            <a:rect l="0" t="0" r="0" b="0"/>
            <a:pathLst>
              <a:path w="314631" h="190558" extrusionOk="0">
                <a:moveTo>
                  <a:pt x="524" y="190558"/>
                </a:moveTo>
                <a:lnTo>
                  <a:pt x="0" y="121978"/>
                </a:lnTo>
                <a:lnTo>
                  <a:pt x="524" y="81667"/>
                </a:lnTo>
                <a:lnTo>
                  <a:pt x="2618" y="58633"/>
                </a:lnTo>
                <a:lnTo>
                  <a:pt x="6282" y="39263"/>
                </a:lnTo>
                <a:lnTo>
                  <a:pt x="12565" y="19370"/>
                </a:lnTo>
                <a:lnTo>
                  <a:pt x="20417" y="8376"/>
                </a:lnTo>
                <a:lnTo>
                  <a:pt x="30887" y="2094"/>
                </a:lnTo>
                <a:lnTo>
                  <a:pt x="43975" y="0"/>
                </a:lnTo>
                <a:lnTo>
                  <a:pt x="65963" y="0"/>
                </a:lnTo>
                <a:lnTo>
                  <a:pt x="314631" y="0"/>
                </a:lnTo>
              </a:path>
            </a:pathLst>
          </a:custGeom>
          <a:noFill/>
          <a:ln w="28575" cap="flat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806" name="Shape 8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Experimental results</a:t>
            </a:r>
          </a:p>
        </p:txBody>
      </p:sp>
      <p:sp>
        <p:nvSpPr>
          <p:cNvPr id="807" name="Shape 807"/>
          <p:cNvSpPr/>
          <p:nvPr/>
        </p:nvSpPr>
        <p:spPr>
          <a:xfrm>
            <a:off x="1179610" y="2574180"/>
            <a:ext cx="5828520" cy="3132466"/>
          </a:xfrm>
          <a:custGeom>
            <a:avLst/>
            <a:gdLst/>
            <a:ahLst/>
            <a:cxnLst/>
            <a:rect l="0" t="0" r="0" b="0"/>
            <a:pathLst>
              <a:path w="314630" h="169094" extrusionOk="0">
                <a:moveTo>
                  <a:pt x="0" y="169094"/>
                </a:moveTo>
                <a:lnTo>
                  <a:pt x="0" y="97896"/>
                </a:lnTo>
                <a:lnTo>
                  <a:pt x="523" y="76956"/>
                </a:lnTo>
                <a:lnTo>
                  <a:pt x="3141" y="50780"/>
                </a:lnTo>
                <a:lnTo>
                  <a:pt x="8376" y="33504"/>
                </a:lnTo>
                <a:lnTo>
                  <a:pt x="20940" y="17276"/>
                </a:lnTo>
                <a:lnTo>
                  <a:pt x="34028" y="7852"/>
                </a:lnTo>
                <a:lnTo>
                  <a:pt x="46069" y="3141"/>
                </a:lnTo>
                <a:lnTo>
                  <a:pt x="56539" y="523"/>
                </a:lnTo>
                <a:lnTo>
                  <a:pt x="314630" y="0"/>
                </a:lnTo>
              </a:path>
            </a:pathLst>
          </a:custGeom>
          <a:noFill/>
          <a:ln w="28575" cap="flat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808" name="Shape 808"/>
          <p:cNvSpPr/>
          <p:nvPr/>
        </p:nvSpPr>
        <p:spPr>
          <a:xfrm>
            <a:off x="1171636" y="2194532"/>
            <a:ext cx="5828520" cy="3510691"/>
          </a:xfrm>
          <a:custGeom>
            <a:avLst/>
            <a:gdLst/>
            <a:ahLst/>
            <a:cxnLst/>
            <a:rect l="0" t="0" r="0" b="0"/>
            <a:pathLst>
              <a:path w="314630" h="189511" extrusionOk="0">
                <a:moveTo>
                  <a:pt x="0" y="189511"/>
                </a:moveTo>
                <a:lnTo>
                  <a:pt x="0" y="145012"/>
                </a:lnTo>
                <a:lnTo>
                  <a:pt x="0" y="120931"/>
                </a:lnTo>
                <a:lnTo>
                  <a:pt x="7852" y="113078"/>
                </a:lnTo>
                <a:lnTo>
                  <a:pt x="14658" y="102084"/>
                </a:lnTo>
                <a:lnTo>
                  <a:pt x="35599" y="98420"/>
                </a:lnTo>
                <a:lnTo>
                  <a:pt x="49210" y="89520"/>
                </a:lnTo>
                <a:lnTo>
                  <a:pt x="67009" y="83238"/>
                </a:lnTo>
                <a:lnTo>
                  <a:pt x="68580" y="53398"/>
                </a:lnTo>
                <a:lnTo>
                  <a:pt x="106273" y="51827"/>
                </a:lnTo>
                <a:lnTo>
                  <a:pt x="141871" y="47639"/>
                </a:lnTo>
                <a:lnTo>
                  <a:pt x="164906" y="43975"/>
                </a:lnTo>
                <a:lnTo>
                  <a:pt x="188987" y="39263"/>
                </a:lnTo>
                <a:lnTo>
                  <a:pt x="202599" y="33504"/>
                </a:lnTo>
                <a:lnTo>
                  <a:pt x="208881" y="27746"/>
                </a:lnTo>
                <a:lnTo>
                  <a:pt x="232962" y="24081"/>
                </a:lnTo>
                <a:lnTo>
                  <a:pt x="250762" y="19893"/>
                </a:lnTo>
                <a:lnTo>
                  <a:pt x="280602" y="17276"/>
                </a:lnTo>
                <a:lnTo>
                  <a:pt x="283743" y="0"/>
                </a:lnTo>
                <a:lnTo>
                  <a:pt x="314630" y="0"/>
                </a:lnTo>
              </a:path>
            </a:pathLst>
          </a:custGeom>
          <a:noFill/>
          <a:ln w="28575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809" name="Shape 809"/>
          <p:cNvCxnSpPr/>
          <p:nvPr/>
        </p:nvCxnSpPr>
        <p:spPr>
          <a:xfrm rot="10800000" flipH="1">
            <a:off x="1100811" y="1841045"/>
            <a:ext cx="0" cy="3866099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0" name="Shape 810"/>
          <p:cNvCxnSpPr/>
          <p:nvPr/>
        </p:nvCxnSpPr>
        <p:spPr>
          <a:xfrm>
            <a:off x="1100811" y="5707145"/>
            <a:ext cx="6124799" cy="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1" name="Shape 811"/>
          <p:cNvSpPr/>
          <p:nvPr/>
        </p:nvSpPr>
        <p:spPr>
          <a:xfrm>
            <a:off x="1166023" y="2351431"/>
            <a:ext cx="5828520" cy="3355525"/>
          </a:xfrm>
          <a:custGeom>
            <a:avLst/>
            <a:gdLst/>
            <a:ahLst/>
            <a:cxnLst/>
            <a:rect l="0" t="0" r="0" b="0"/>
            <a:pathLst>
              <a:path w="314630" h="181135" extrusionOk="0">
                <a:moveTo>
                  <a:pt x="0" y="181135"/>
                </a:moveTo>
                <a:lnTo>
                  <a:pt x="523" y="105226"/>
                </a:lnTo>
                <a:lnTo>
                  <a:pt x="523" y="86903"/>
                </a:lnTo>
                <a:lnTo>
                  <a:pt x="2094" y="69104"/>
                </a:lnTo>
                <a:lnTo>
                  <a:pt x="5235" y="54446"/>
                </a:lnTo>
                <a:lnTo>
                  <a:pt x="13088" y="39264"/>
                </a:lnTo>
                <a:lnTo>
                  <a:pt x="25652" y="25652"/>
                </a:lnTo>
                <a:lnTo>
                  <a:pt x="39787" y="17276"/>
                </a:lnTo>
                <a:lnTo>
                  <a:pt x="65962" y="9947"/>
                </a:lnTo>
                <a:lnTo>
                  <a:pt x="96326" y="5235"/>
                </a:lnTo>
                <a:lnTo>
                  <a:pt x="123548" y="2618"/>
                </a:lnTo>
                <a:lnTo>
                  <a:pt x="154959" y="1047"/>
                </a:lnTo>
                <a:lnTo>
                  <a:pt x="180611" y="0"/>
                </a:lnTo>
                <a:lnTo>
                  <a:pt x="314630" y="0"/>
                </a:lnTo>
              </a:path>
            </a:pathLst>
          </a:custGeom>
          <a:noFill/>
          <a:ln w="28575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812" name="Shape 812"/>
          <p:cNvCxnSpPr/>
          <p:nvPr/>
        </p:nvCxnSpPr>
        <p:spPr>
          <a:xfrm>
            <a:off x="3084196" y="5619869"/>
            <a:ext cx="0" cy="184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3" name="Shape 813"/>
          <p:cNvCxnSpPr/>
          <p:nvPr/>
        </p:nvCxnSpPr>
        <p:spPr>
          <a:xfrm>
            <a:off x="5013791" y="5619869"/>
            <a:ext cx="0" cy="184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4" name="Shape 814"/>
          <p:cNvCxnSpPr/>
          <p:nvPr/>
        </p:nvCxnSpPr>
        <p:spPr>
          <a:xfrm>
            <a:off x="6962784" y="5619869"/>
            <a:ext cx="0" cy="184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5" name="Shape 815"/>
          <p:cNvSpPr txBox="1"/>
          <p:nvPr/>
        </p:nvSpPr>
        <p:spPr>
          <a:xfrm>
            <a:off x="2861457" y="5744503"/>
            <a:ext cx="447300" cy="381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/>
              <a:t>1M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4754432" y="5744503"/>
            <a:ext cx="447300" cy="381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/>
              <a:t>2M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6723607" y="5744503"/>
            <a:ext cx="447300" cy="381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/>
              <a:t>3M</a:t>
            </a:r>
          </a:p>
        </p:txBody>
      </p:sp>
      <p:cxnSp>
        <p:nvCxnSpPr>
          <p:cNvPr id="818" name="Shape 818"/>
          <p:cNvCxnSpPr/>
          <p:nvPr/>
        </p:nvCxnSpPr>
        <p:spPr>
          <a:xfrm>
            <a:off x="1974454" y="2056590"/>
            <a:ext cx="0" cy="398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19" name="Shape 819"/>
          <p:cNvCxnSpPr/>
          <p:nvPr/>
        </p:nvCxnSpPr>
        <p:spPr>
          <a:xfrm>
            <a:off x="4074611" y="2056590"/>
            <a:ext cx="0" cy="398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20" name="Shape 820"/>
          <p:cNvCxnSpPr/>
          <p:nvPr/>
        </p:nvCxnSpPr>
        <p:spPr>
          <a:xfrm rot="16200000">
            <a:off x="1092924" y="2087691"/>
            <a:ext cx="0" cy="184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1" name="Shape 821"/>
          <p:cNvSpPr txBox="1"/>
          <p:nvPr/>
        </p:nvSpPr>
        <p:spPr>
          <a:xfrm>
            <a:off x="394389" y="1961239"/>
            <a:ext cx="706499" cy="4370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a"/>
              <a:t>100%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2338326" y="1794921"/>
            <a:ext cx="624912" cy="400079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dirty="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OPT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2696914" y="2836288"/>
            <a:ext cx="724798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GEOM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4523476" y="2261816"/>
            <a:ext cx="1070341" cy="400079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HEAT-HW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2274412" y="2087804"/>
            <a:ext cx="1094400" cy="4370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HEAT-D</a:t>
            </a:r>
          </a:p>
        </p:txBody>
      </p:sp>
      <p:sp>
        <p:nvSpPr>
          <p:cNvPr id="826" name="Shape 826"/>
          <p:cNvSpPr/>
          <p:nvPr/>
        </p:nvSpPr>
        <p:spPr>
          <a:xfrm>
            <a:off x="6206614" y="3496043"/>
            <a:ext cx="1504991" cy="147171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827" name="Shape 827"/>
          <p:cNvSpPr/>
          <p:nvPr/>
        </p:nvSpPr>
        <p:spPr>
          <a:xfrm>
            <a:off x="6376555" y="3773340"/>
            <a:ext cx="649499" cy="1012500"/>
          </a:xfrm>
          <a:prstGeom prst="rect">
            <a:avLst/>
          </a:prstGeom>
          <a:solidFill>
            <a:srgbClr val="6AA84F">
              <a:alpha val="78850"/>
            </a:srgbClr>
          </a:solidFill>
          <a:ln w="19050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7017129" y="4223785"/>
            <a:ext cx="432299" cy="611699"/>
          </a:xfrm>
          <a:prstGeom prst="rect">
            <a:avLst/>
          </a:prstGeom>
          <a:solidFill>
            <a:srgbClr val="6AA84F">
              <a:alpha val="78850"/>
            </a:srgbClr>
          </a:solidFill>
          <a:ln w="19050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6689892" y="3541440"/>
            <a:ext cx="336299" cy="231899"/>
          </a:xfrm>
          <a:prstGeom prst="rect">
            <a:avLst/>
          </a:prstGeom>
          <a:solidFill>
            <a:srgbClr val="6AA84F">
              <a:alpha val="78850"/>
            </a:srgbClr>
          </a:solidFill>
          <a:ln w="19050" cap="flat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30" name="Shape 830"/>
          <p:cNvSpPr txBox="1"/>
          <p:nvPr/>
        </p:nvSpPr>
        <p:spPr>
          <a:xfrm>
            <a:off x="1989512" y="4660527"/>
            <a:ext cx="1432200" cy="687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 500K tiles needed for 100 % hit ratio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4148678" y="4660759"/>
            <a:ext cx="1682400" cy="437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tiles computable during low load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4225920" y="1595460"/>
            <a:ext cx="1980694" cy="615523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95</a:t>
            </a:r>
            <a:r>
              <a:rPr lang="da" dirty="0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da-DK" dirty="0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da-DK" dirty="0" err="1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requested</a:t>
            </a:r>
            <a:r>
              <a:rPr lang="da-DK" dirty="0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-DK" dirty="0" err="1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tiles</a:t>
            </a:r>
            <a:endParaRPr lang="da" dirty="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3" name="Shape 833"/>
          <p:cNvCxnSpPr/>
          <p:nvPr/>
        </p:nvCxnSpPr>
        <p:spPr>
          <a:xfrm flipH="1">
            <a:off x="4148678" y="2053860"/>
            <a:ext cx="212399" cy="237900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4" name="Shape 834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835" name="Shape 835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836" name="Shape 836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342261" y="1417637"/>
            <a:ext cx="1517253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da-DK" dirty="0" smtClean="0"/>
              <a:t>Hit ratio</a:t>
            </a:r>
            <a:endParaRPr lang="da" dirty="0"/>
          </a:p>
        </p:txBody>
      </p:sp>
      <p:sp>
        <p:nvSpPr>
          <p:cNvPr id="838" name="Shape 838"/>
          <p:cNvSpPr txBox="1"/>
          <p:nvPr/>
        </p:nvSpPr>
        <p:spPr>
          <a:xfrm>
            <a:off x="7213935" y="5559569"/>
            <a:ext cx="1406699" cy="901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/>
              <a:t># tiles cached</a:t>
            </a:r>
          </a:p>
        </p:txBody>
      </p:sp>
      <p:cxnSp>
        <p:nvCxnSpPr>
          <p:cNvPr id="839" name="Shape 839"/>
          <p:cNvCxnSpPr/>
          <p:nvPr/>
        </p:nvCxnSpPr>
        <p:spPr>
          <a:xfrm>
            <a:off x="1167437" y="5619869"/>
            <a:ext cx="0" cy="184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0" name="Shape 840"/>
          <p:cNvSpPr txBox="1"/>
          <p:nvPr/>
        </p:nvSpPr>
        <p:spPr>
          <a:xfrm>
            <a:off x="944698" y="5744503"/>
            <a:ext cx="447300" cy="381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/>
              <a:t>0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394390" y="3656149"/>
            <a:ext cx="562068" cy="400079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/>
              <a:t>50%</a:t>
            </a:r>
          </a:p>
        </p:txBody>
      </p:sp>
      <p:sp>
        <p:nvSpPr>
          <p:cNvPr id="41" name="Shape 832"/>
          <p:cNvSpPr txBox="1"/>
          <p:nvPr/>
        </p:nvSpPr>
        <p:spPr>
          <a:xfrm>
            <a:off x="4256743" y="5978983"/>
            <a:ext cx="1620690" cy="400079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da-DK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da" dirty="0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da-DK" dirty="0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da-DK" dirty="0" err="1" smtClean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tiles</a:t>
            </a:r>
            <a:endParaRPr lang="da" dirty="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" name="Shape 833"/>
          <p:cNvCxnSpPr/>
          <p:nvPr/>
        </p:nvCxnSpPr>
        <p:spPr>
          <a:xfrm flipH="1" flipV="1">
            <a:off x="4148678" y="5804069"/>
            <a:ext cx="302018" cy="321434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 advTm="12725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Conclusion</a:t>
            </a:r>
          </a:p>
        </p:txBody>
      </p:sp>
      <p:sp>
        <p:nvSpPr>
          <p:cNvPr id="847" name="Shape 84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48" name="Shape 848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849" name="Shape 849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850" name="Shape 850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457200" y="1388556"/>
            <a:ext cx="8229600" cy="463200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95300" indent="-457200"/>
            <a:r>
              <a:rPr lang="da" b="1" i="1" dirty="0"/>
              <a:t>TileHeat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dirty="0"/>
              <a:t>Method for </a:t>
            </a:r>
            <a:r>
              <a:rPr lang="da" dirty="0" smtClean="0"/>
              <a:t>ranking tiles in geospatial web service</a:t>
            </a:r>
            <a:endParaRPr lang="da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dirty="0"/>
              <a:t>Based on heatmaps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dirty="0"/>
              <a:t>Handles local variation in space and time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-DK" dirty="0" err="1" smtClean="0"/>
              <a:t>Predict</a:t>
            </a:r>
            <a:r>
              <a:rPr lang="da-DK" dirty="0" smtClean="0"/>
              <a:t> set of </a:t>
            </a:r>
            <a:r>
              <a:rPr lang="da-DK" dirty="0" err="1" smtClean="0"/>
              <a:t>tiles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accounts</a:t>
            </a:r>
            <a:r>
              <a:rPr lang="da-DK" dirty="0" smtClean="0"/>
              <a:t> for </a:t>
            </a:r>
            <a:r>
              <a:rPr lang="da" dirty="0" smtClean="0"/>
              <a:t>95</a:t>
            </a:r>
            <a:r>
              <a:rPr lang="da" dirty="0"/>
              <a:t>% </a:t>
            </a:r>
            <a:r>
              <a:rPr lang="da-DK" dirty="0" smtClean="0"/>
              <a:t>of </a:t>
            </a:r>
            <a:r>
              <a:rPr lang="da-DK" dirty="0" err="1" smtClean="0"/>
              <a:t>requests</a:t>
            </a:r>
            <a:endParaRPr lang="da-DK" dirty="0" smtClean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-DK" dirty="0" smtClean="0"/>
              <a:t>Computing 7% of total </a:t>
            </a:r>
            <a:r>
              <a:rPr lang="da-DK" dirty="0" err="1" smtClean="0"/>
              <a:t>tiles</a:t>
            </a:r>
            <a:endParaRPr lang="da-DK" dirty="0" smtClean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-DK" dirty="0" smtClean="0"/>
              <a:t>25% </a:t>
            </a:r>
            <a:r>
              <a:rPr lang="da-DK" dirty="0" err="1" smtClean="0"/>
              <a:t>improvement</a:t>
            </a:r>
            <a:r>
              <a:rPr lang="da-DK" dirty="0" smtClean="0"/>
              <a:t> over </a:t>
            </a:r>
            <a:r>
              <a:rPr lang="da-DK" dirty="0" err="1" smtClean="0"/>
              <a:t>state</a:t>
            </a:r>
            <a:r>
              <a:rPr lang="da-DK" dirty="0"/>
              <a:t>-</a:t>
            </a:r>
            <a:r>
              <a:rPr lang="da-DK" dirty="0" smtClean="0"/>
              <a:t>of-the-art</a:t>
            </a:r>
            <a:endParaRPr lang="da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b="1" i="1" dirty="0"/>
              <a:t>Future </a:t>
            </a:r>
            <a:r>
              <a:rPr lang="da" b="1" i="1" dirty="0" smtClean="0"/>
              <a:t>work</a:t>
            </a:r>
            <a:endParaRPr lang="da-DK" dirty="0" smtClean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 dirty="0" smtClean="0"/>
              <a:t>TileHeat </a:t>
            </a:r>
            <a:r>
              <a:rPr lang="da" dirty="0"/>
              <a:t>for data mining and user </a:t>
            </a:r>
            <a:r>
              <a:rPr lang="da" dirty="0" smtClean="0"/>
              <a:t>modeling</a:t>
            </a:r>
            <a:endParaRPr lang="da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-DK" dirty="0" err="1" smtClean="0"/>
              <a:t>Explore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/>
              <a:t>s</a:t>
            </a:r>
            <a:r>
              <a:rPr lang="da" dirty="0" smtClean="0"/>
              <a:t>calable geospatial </a:t>
            </a:r>
            <a:r>
              <a:rPr lang="da" dirty="0"/>
              <a:t>data </a:t>
            </a:r>
            <a:r>
              <a:rPr lang="da-DK" dirty="0" smtClean="0"/>
              <a:t>solutions</a:t>
            </a:r>
            <a:endParaRPr lang="da" dirty="0"/>
          </a:p>
        </p:txBody>
      </p:sp>
      <p:sp>
        <p:nvSpPr>
          <p:cNvPr id="852" name="Shape 852"/>
          <p:cNvSpPr txBox="1"/>
          <p:nvPr/>
        </p:nvSpPr>
        <p:spPr>
          <a:xfrm>
            <a:off x="685800" y="5941904"/>
            <a:ext cx="7518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da" sz="3000" dirty="0">
                <a:solidFill>
                  <a:srgbClr val="980000"/>
                </a:solidFill>
              </a:rPr>
              <a:t>Thank you! Questions?</a:t>
            </a:r>
          </a:p>
          <a:p>
            <a:endParaRPr lang="da" sz="3000" dirty="0">
              <a:solidFill>
                <a:srgbClr val="98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150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29575" y="2209524"/>
            <a:ext cx="4044899" cy="12075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829575" y="4317525"/>
            <a:ext cx="4044899" cy="11832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Problem: Big invalidations</a:t>
            </a:r>
          </a:p>
        </p:txBody>
      </p:sp>
      <p:sp>
        <p:nvSpPr>
          <p:cNvPr id="67" name="Shape 67"/>
          <p:cNvSpPr/>
          <p:nvPr/>
        </p:nvSpPr>
        <p:spPr>
          <a:xfrm>
            <a:off x="5010700" y="2402725"/>
            <a:ext cx="7364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68" name="Shape 68"/>
          <p:cNvSpPr/>
          <p:nvPr/>
        </p:nvSpPr>
        <p:spPr>
          <a:xfrm>
            <a:off x="6496732" y="2402725"/>
            <a:ext cx="8150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69" name="Shape 69"/>
          <p:cNvSpPr/>
          <p:nvPr/>
        </p:nvSpPr>
        <p:spPr>
          <a:xfrm>
            <a:off x="8060825" y="2402725"/>
            <a:ext cx="687900" cy="7266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70" name="Shape 70"/>
          <p:cNvSpPr/>
          <p:nvPr/>
        </p:nvSpPr>
        <p:spPr>
          <a:xfrm>
            <a:off x="4986668" y="4533750"/>
            <a:ext cx="7364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71" name="Shape 71"/>
          <p:cNvSpPr/>
          <p:nvPr/>
        </p:nvSpPr>
        <p:spPr>
          <a:xfrm>
            <a:off x="6498868" y="4533750"/>
            <a:ext cx="828300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72" name="Shape 72"/>
          <p:cNvSpPr/>
          <p:nvPr/>
        </p:nvSpPr>
        <p:spPr>
          <a:xfrm>
            <a:off x="8036793" y="4533750"/>
            <a:ext cx="687900" cy="7266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5" name="Shape 75"/>
          <p:cNvSpPr txBox="1"/>
          <p:nvPr/>
        </p:nvSpPr>
        <p:spPr>
          <a:xfrm>
            <a:off x="5935468" y="1752324"/>
            <a:ext cx="19551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 service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935468" y="3860325"/>
            <a:ext cx="19551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 service</a:t>
            </a:r>
          </a:p>
        </p:txBody>
      </p:sp>
      <p:sp>
        <p:nvSpPr>
          <p:cNvPr id="77" name="Shape 7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12075" y="3674225"/>
            <a:ext cx="9140100" cy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705528" y="2597542"/>
            <a:ext cx="334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Scenario 1</a:t>
            </a:r>
            <a:r>
              <a:rPr lang="en-US" sz="1800" dirty="0" smtClean="0"/>
              <a:t>: Small data update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5061" y="4713528"/>
            <a:ext cx="309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Scenario 2</a:t>
            </a:r>
            <a:r>
              <a:rPr lang="en-US" sz="1800" dirty="0" smtClean="0"/>
              <a:t>: Big data update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87929"/>
      </p:ext>
    </p:extLst>
  </p:cSld>
  <p:clrMapOvr>
    <a:masterClrMapping/>
  </p:clrMapOvr>
  <p:transition xmlns:p14="http://schemas.microsoft.com/office/powerpoint/2010/main" spd="slow" advTm="18926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05528" y="2597542"/>
            <a:ext cx="334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Scenario 1</a:t>
            </a:r>
            <a:r>
              <a:rPr lang="en-US" sz="1800" dirty="0" smtClean="0"/>
              <a:t>: Small data update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061" y="4713528"/>
            <a:ext cx="309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Scenario 2</a:t>
            </a:r>
            <a:r>
              <a:rPr lang="en-US" sz="1800" dirty="0" smtClean="0"/>
              <a:t>: Big data update</a:t>
            </a:r>
            <a:endParaRPr lang="en-US" sz="1800" dirty="0"/>
          </a:p>
        </p:txBody>
      </p:sp>
      <p:cxnSp>
        <p:nvCxnSpPr>
          <p:cNvPr id="85" name="Shape 85"/>
          <p:cNvCxnSpPr/>
          <p:nvPr/>
        </p:nvCxnSpPr>
        <p:spPr>
          <a:xfrm>
            <a:off x="12075" y="3674225"/>
            <a:ext cx="9140100" cy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Problem: Big invalidations</a:t>
            </a:r>
          </a:p>
        </p:txBody>
      </p:sp>
      <p:sp>
        <p:nvSpPr>
          <p:cNvPr id="87" name="Shape 87"/>
          <p:cNvSpPr/>
          <p:nvPr/>
        </p:nvSpPr>
        <p:spPr>
          <a:xfrm>
            <a:off x="5010700" y="2402725"/>
            <a:ext cx="7364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88" name="Shape 88"/>
          <p:cNvSpPr/>
          <p:nvPr/>
        </p:nvSpPr>
        <p:spPr>
          <a:xfrm>
            <a:off x="6496732" y="2402725"/>
            <a:ext cx="8150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89" name="Shape 89"/>
          <p:cNvSpPr/>
          <p:nvPr/>
        </p:nvSpPr>
        <p:spPr>
          <a:xfrm>
            <a:off x="8060825" y="2402725"/>
            <a:ext cx="687900" cy="7266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90" name="Shape 90"/>
          <p:cNvSpPr/>
          <p:nvPr/>
        </p:nvSpPr>
        <p:spPr>
          <a:xfrm>
            <a:off x="4986668" y="4533750"/>
            <a:ext cx="7364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91" name="Shape 91"/>
          <p:cNvSpPr/>
          <p:nvPr/>
        </p:nvSpPr>
        <p:spPr>
          <a:xfrm>
            <a:off x="6498868" y="4533750"/>
            <a:ext cx="828300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92" name="Shape 92"/>
          <p:cNvSpPr/>
          <p:nvPr/>
        </p:nvSpPr>
        <p:spPr>
          <a:xfrm>
            <a:off x="8036793" y="4533750"/>
            <a:ext cx="687900" cy="7266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527687" y="3827550"/>
            <a:ext cx="1387027" cy="553968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da-DK" sz="1200" i="1" dirty="0" smtClean="0">
                <a:latin typeface="Consolas"/>
                <a:ea typeface="Consolas"/>
                <a:cs typeface="Consolas"/>
                <a:sym typeface="Consolas"/>
              </a:rPr>
              <a:t>Best case: </a:t>
            </a:r>
            <a:r>
              <a:rPr lang="da" sz="1200" i="1" dirty="0" smtClean="0">
                <a:latin typeface="Consolas"/>
                <a:ea typeface="Consolas"/>
                <a:cs typeface="Consolas"/>
                <a:sym typeface="Consolas"/>
              </a:rPr>
              <a:t>Big </a:t>
            </a:r>
            <a:r>
              <a:rPr lang="da" sz="1200" i="1" dirty="0">
                <a:latin typeface="Consolas"/>
                <a:ea typeface="Consolas"/>
                <a:cs typeface="Consolas"/>
                <a:sym typeface="Consolas"/>
              </a:rPr>
              <a:t>invalidation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000643" y="3827550"/>
            <a:ext cx="760199" cy="650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200" i="1">
                <a:latin typeface="Consolas"/>
                <a:ea typeface="Consolas"/>
                <a:cs typeface="Consolas"/>
                <a:sym typeface="Consolas"/>
              </a:rPr>
              <a:t>Big update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545837" y="1693025"/>
            <a:ext cx="1557019" cy="553968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-DK" sz="1200" i="1" dirty="0" smtClean="0">
                <a:latin typeface="Consolas"/>
                <a:ea typeface="Consolas"/>
                <a:cs typeface="Consolas"/>
                <a:sym typeface="Consolas"/>
              </a:rPr>
              <a:t>Best case: </a:t>
            </a:r>
            <a:r>
              <a:rPr lang="da" sz="1200" i="1" dirty="0" smtClean="0">
                <a:latin typeface="Consolas"/>
                <a:ea typeface="Consolas"/>
                <a:cs typeface="Consolas"/>
                <a:sym typeface="Consolas"/>
              </a:rPr>
              <a:t>Small </a:t>
            </a:r>
            <a:r>
              <a:rPr lang="da" sz="1200" i="1" dirty="0">
                <a:latin typeface="Consolas"/>
                <a:ea typeface="Consolas"/>
                <a:cs typeface="Consolas"/>
                <a:sym typeface="Consolas"/>
              </a:rPr>
              <a:t>invalidation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963293" y="1693025"/>
            <a:ext cx="834899" cy="650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da" sz="1200" i="1">
                <a:latin typeface="Consolas"/>
                <a:ea typeface="Consolas"/>
                <a:cs typeface="Consolas"/>
                <a:sym typeface="Consolas"/>
              </a:rPr>
              <a:t>Small update</a:t>
            </a:r>
          </a:p>
        </p:txBody>
      </p:sp>
      <p:sp>
        <p:nvSpPr>
          <p:cNvPr id="97" name="Shape 97"/>
          <p:cNvSpPr/>
          <p:nvPr/>
        </p:nvSpPr>
        <p:spPr>
          <a:xfrm>
            <a:off x="4953700" y="3271675"/>
            <a:ext cx="850499" cy="183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979800" y="3304525"/>
            <a:ext cx="798299" cy="130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929668" y="5408175"/>
            <a:ext cx="850499" cy="183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955768" y="5441025"/>
            <a:ext cx="798299" cy="130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979800" y="3304525"/>
            <a:ext cx="562800" cy="130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955768" y="5441025"/>
            <a:ext cx="91500" cy="130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05" name="Shape 105"/>
          <p:cNvSpPr/>
          <p:nvPr/>
        </p:nvSpPr>
        <p:spPr>
          <a:xfrm>
            <a:off x="833902" y="2937938"/>
            <a:ext cx="3872346" cy="377361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/>
          <p:nvPr/>
        </p:nvSpPr>
        <p:spPr>
          <a:xfrm>
            <a:off x="2180094" y="1825359"/>
            <a:ext cx="2439599" cy="1292631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da-DK" sz="2400" dirty="0"/>
              <a:t>Fast, c</a:t>
            </a:r>
            <a:r>
              <a:rPr lang="da" sz="2400" dirty="0"/>
              <a:t>onsistent</a:t>
            </a:r>
            <a:r>
              <a:rPr lang="da-DK" sz="2400" dirty="0"/>
              <a:t> </a:t>
            </a:r>
            <a:r>
              <a:rPr lang="da" sz="2400" dirty="0"/>
              <a:t>and </a:t>
            </a:r>
            <a:r>
              <a:rPr lang="da" sz="2400" b="1" dirty="0"/>
              <a:t>up-to-date</a:t>
            </a:r>
            <a:r>
              <a:rPr lang="da" sz="2400" dirty="0"/>
              <a:t> tiles!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419775" y="3827550"/>
            <a:ext cx="2148299" cy="6155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-DK" dirty="0" err="1" smtClean="0">
                <a:latin typeface="Consolas"/>
                <a:ea typeface="Consolas"/>
                <a:cs typeface="Consolas"/>
                <a:sym typeface="Consolas"/>
              </a:rPr>
              <a:t>Initially</a:t>
            </a:r>
            <a:r>
              <a:rPr lang="da-DK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-DK" dirty="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da" dirty="0" smtClean="0">
                <a:latin typeface="Consolas"/>
                <a:ea typeface="Consolas"/>
                <a:cs typeface="Consolas"/>
                <a:sym typeface="Consolas"/>
              </a:rPr>
              <a:t>ll </a:t>
            </a:r>
            <a:r>
              <a:rPr lang="da" dirty="0">
                <a:latin typeface="Consolas"/>
                <a:ea typeface="Consolas"/>
                <a:cs typeface="Consolas"/>
                <a:sym typeface="Consolas"/>
              </a:rPr>
              <a:t>tiles stored in cache</a:t>
            </a:r>
          </a:p>
        </p:txBody>
      </p:sp>
      <p:cxnSp>
        <p:nvCxnSpPr>
          <p:cNvPr id="108" name="Shape 108"/>
          <p:cNvCxnSpPr/>
          <p:nvPr/>
        </p:nvCxnSpPr>
        <p:spPr>
          <a:xfrm rot="10800000" flipH="1">
            <a:off x="3658400" y="3513399"/>
            <a:ext cx="1110899" cy="42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3598025" y="4262100"/>
            <a:ext cx="1195200" cy="105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0" name="Shape 110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11" name="Shape 111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375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843725" y="4111165"/>
            <a:ext cx="2722572" cy="1835244"/>
          </a:xfrm>
          <a:prstGeom prst="cloud">
            <a:avLst/>
          </a:prstGeom>
          <a:solidFill>
            <a:srgbClr val="C9DAF8">
              <a:alpha val="22690"/>
            </a:srgbClr>
          </a:solidFill>
          <a:ln w="190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1854511" y="1750200"/>
            <a:ext cx="2722572" cy="1835244"/>
          </a:xfrm>
          <a:prstGeom prst="cloud">
            <a:avLst/>
          </a:prstGeom>
          <a:solidFill>
            <a:srgbClr val="C9DAF8">
              <a:alpha val="22690"/>
            </a:srgbClr>
          </a:solidFill>
          <a:ln w="190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 dirty="0"/>
              <a:t>Problem: </a:t>
            </a:r>
            <a:r>
              <a:rPr lang="da-DK" dirty="0" smtClean="0"/>
              <a:t>Here </a:t>
            </a:r>
            <a:r>
              <a:rPr lang="da-DK" dirty="0" err="1" smtClean="0"/>
              <a:t>comes</a:t>
            </a:r>
            <a:r>
              <a:rPr lang="da-DK" dirty="0" smtClean="0"/>
              <a:t> </a:t>
            </a:r>
            <a:r>
              <a:rPr lang="da-DK" dirty="0" err="1" smtClean="0"/>
              <a:t>peak</a:t>
            </a:r>
            <a:r>
              <a:rPr lang="da-DK" dirty="0" smtClean="0"/>
              <a:t> load!</a:t>
            </a:r>
            <a:endParaRPr lang="da" dirty="0"/>
          </a:p>
        </p:txBody>
      </p:sp>
      <p:sp>
        <p:nvSpPr>
          <p:cNvPr id="120" name="Shape 120"/>
          <p:cNvSpPr/>
          <p:nvPr/>
        </p:nvSpPr>
        <p:spPr>
          <a:xfrm>
            <a:off x="1290275" y="1492200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Map Client </a:t>
            </a:r>
          </a:p>
        </p:txBody>
      </p:sp>
      <p:sp>
        <p:nvSpPr>
          <p:cNvPr id="121" name="Shape 121"/>
          <p:cNvSpPr/>
          <p:nvPr/>
        </p:nvSpPr>
        <p:spPr>
          <a:xfrm>
            <a:off x="909275" y="2230050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Map Client </a:t>
            </a:r>
          </a:p>
        </p:txBody>
      </p:sp>
      <p:sp>
        <p:nvSpPr>
          <p:cNvPr id="122" name="Shape 122"/>
          <p:cNvSpPr/>
          <p:nvPr/>
        </p:nvSpPr>
        <p:spPr>
          <a:xfrm>
            <a:off x="1137875" y="3050275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Map Client </a:t>
            </a:r>
          </a:p>
        </p:txBody>
      </p:sp>
      <p:sp>
        <p:nvSpPr>
          <p:cNvPr id="123" name="Shape 123"/>
          <p:cNvSpPr/>
          <p:nvPr/>
        </p:nvSpPr>
        <p:spPr>
          <a:xfrm>
            <a:off x="1278200" y="4123350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Map Client </a:t>
            </a:r>
          </a:p>
        </p:txBody>
      </p:sp>
      <p:sp>
        <p:nvSpPr>
          <p:cNvPr id="124" name="Shape 124"/>
          <p:cNvSpPr/>
          <p:nvPr/>
        </p:nvSpPr>
        <p:spPr>
          <a:xfrm>
            <a:off x="985475" y="5027150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Map Client </a:t>
            </a:r>
          </a:p>
        </p:txBody>
      </p:sp>
      <p:sp>
        <p:nvSpPr>
          <p:cNvPr id="125" name="Shape 125"/>
          <p:cNvSpPr/>
          <p:nvPr/>
        </p:nvSpPr>
        <p:spPr>
          <a:xfrm>
            <a:off x="1366475" y="5871550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Map Client </a:t>
            </a:r>
          </a:p>
        </p:txBody>
      </p:sp>
      <p:sp>
        <p:nvSpPr>
          <p:cNvPr id="126" name="Shape 126"/>
          <p:cNvSpPr/>
          <p:nvPr/>
        </p:nvSpPr>
        <p:spPr>
          <a:xfrm>
            <a:off x="5010700" y="2402725"/>
            <a:ext cx="7364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127" name="Shape 127"/>
          <p:cNvSpPr/>
          <p:nvPr/>
        </p:nvSpPr>
        <p:spPr>
          <a:xfrm>
            <a:off x="6496732" y="2402725"/>
            <a:ext cx="8150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128" name="Shape 128"/>
          <p:cNvSpPr/>
          <p:nvPr/>
        </p:nvSpPr>
        <p:spPr>
          <a:xfrm>
            <a:off x="8060825" y="2402725"/>
            <a:ext cx="687900" cy="7266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129" name="Shape 129"/>
          <p:cNvSpPr/>
          <p:nvPr/>
        </p:nvSpPr>
        <p:spPr>
          <a:xfrm>
            <a:off x="2112949" y="1828877"/>
            <a:ext cx="2823885" cy="911859"/>
          </a:xfrm>
          <a:custGeom>
            <a:avLst/>
            <a:gdLst/>
            <a:ahLst/>
            <a:cxnLst/>
            <a:rect l="0" t="0" r="0" b="0"/>
            <a:pathLst>
              <a:path w="106251" h="33807" extrusionOk="0">
                <a:moveTo>
                  <a:pt x="0" y="0"/>
                </a:moveTo>
                <a:cubicBezTo>
                  <a:pt x="5473" y="4024"/>
                  <a:pt x="15132" y="18513"/>
                  <a:pt x="32841" y="24148"/>
                </a:cubicBezTo>
                <a:cubicBezTo>
                  <a:pt x="50549" y="29782"/>
                  <a:pt x="94016" y="32197"/>
                  <a:pt x="106251" y="33807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30" name="Shape 130"/>
          <p:cNvSpPr/>
          <p:nvPr/>
        </p:nvSpPr>
        <p:spPr>
          <a:xfrm>
            <a:off x="1750725" y="2487225"/>
            <a:ext cx="3175450" cy="374300"/>
          </a:xfrm>
          <a:custGeom>
            <a:avLst/>
            <a:gdLst/>
            <a:ahLst/>
            <a:cxnLst/>
            <a:rect l="0" t="0" r="0" b="0"/>
            <a:pathLst>
              <a:path w="127018" h="14972" extrusionOk="0">
                <a:moveTo>
                  <a:pt x="0" y="0"/>
                </a:moveTo>
                <a:cubicBezTo>
                  <a:pt x="8934" y="1851"/>
                  <a:pt x="32438" y="8612"/>
                  <a:pt x="53608" y="11108"/>
                </a:cubicBezTo>
                <a:cubicBezTo>
                  <a:pt x="74777" y="13603"/>
                  <a:pt x="114783" y="14328"/>
                  <a:pt x="127018" y="1497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31" name="Shape 131"/>
          <p:cNvSpPr/>
          <p:nvPr/>
        </p:nvSpPr>
        <p:spPr>
          <a:xfrm>
            <a:off x="1966247" y="2955710"/>
            <a:ext cx="2963971" cy="328400"/>
          </a:xfrm>
          <a:custGeom>
            <a:avLst/>
            <a:gdLst/>
            <a:ahLst/>
            <a:cxnLst/>
            <a:rect l="0" t="0" r="0" b="0"/>
            <a:pathLst>
              <a:path w="141024" h="16420" extrusionOk="0">
                <a:moveTo>
                  <a:pt x="0" y="16420"/>
                </a:moveTo>
                <a:cubicBezTo>
                  <a:pt x="12476" y="14407"/>
                  <a:pt x="51355" y="7082"/>
                  <a:pt x="74859" y="4346"/>
                </a:cubicBezTo>
                <a:cubicBezTo>
                  <a:pt x="98363" y="1609"/>
                  <a:pt x="129996" y="724"/>
                  <a:pt x="141024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32" name="Shape 132"/>
          <p:cNvSpPr/>
          <p:nvPr/>
        </p:nvSpPr>
        <p:spPr>
          <a:xfrm>
            <a:off x="1992195" y="4430437"/>
            <a:ext cx="2946598" cy="375009"/>
          </a:xfrm>
          <a:custGeom>
            <a:avLst/>
            <a:gdLst/>
            <a:ahLst/>
            <a:cxnLst/>
            <a:rect l="0" t="0" r="0" b="0"/>
            <a:pathLst>
              <a:path w="167587" h="21250" extrusionOk="0">
                <a:moveTo>
                  <a:pt x="0" y="0"/>
                </a:moveTo>
                <a:cubicBezTo>
                  <a:pt x="8773" y="2736"/>
                  <a:pt x="24711" y="12879"/>
                  <a:pt x="52643" y="16421"/>
                </a:cubicBezTo>
                <a:cubicBezTo>
                  <a:pt x="80574" y="19962"/>
                  <a:pt x="148429" y="20445"/>
                  <a:pt x="167587" y="2125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33" name="Shape 133"/>
          <p:cNvSpPr/>
          <p:nvPr/>
        </p:nvSpPr>
        <p:spPr>
          <a:xfrm>
            <a:off x="1742339" y="4926175"/>
            <a:ext cx="3185644" cy="374275"/>
          </a:xfrm>
          <a:custGeom>
            <a:avLst/>
            <a:gdLst/>
            <a:ahLst/>
            <a:cxnLst/>
            <a:rect l="0" t="0" r="0" b="0"/>
            <a:pathLst>
              <a:path w="152132" h="14971" extrusionOk="0">
                <a:moveTo>
                  <a:pt x="0" y="14971"/>
                </a:moveTo>
                <a:cubicBezTo>
                  <a:pt x="10705" y="13119"/>
                  <a:pt x="38877" y="6358"/>
                  <a:pt x="64233" y="3863"/>
                </a:cubicBezTo>
                <a:cubicBezTo>
                  <a:pt x="89588" y="1367"/>
                  <a:pt x="137482" y="643"/>
                  <a:pt x="152132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34" name="Shape 134"/>
          <p:cNvSpPr/>
          <p:nvPr/>
        </p:nvSpPr>
        <p:spPr>
          <a:xfrm>
            <a:off x="2107081" y="5045139"/>
            <a:ext cx="2811057" cy="1052248"/>
          </a:xfrm>
          <a:custGeom>
            <a:avLst/>
            <a:gdLst/>
            <a:ahLst/>
            <a:cxnLst/>
            <a:rect l="0" t="0" r="0" b="0"/>
            <a:pathLst>
              <a:path w="129916" h="42984" extrusionOk="0">
                <a:moveTo>
                  <a:pt x="0" y="42984"/>
                </a:moveTo>
                <a:cubicBezTo>
                  <a:pt x="7566" y="37188"/>
                  <a:pt x="23745" y="15375"/>
                  <a:pt x="45398" y="8211"/>
                </a:cubicBezTo>
                <a:cubicBezTo>
                  <a:pt x="67050" y="1047"/>
                  <a:pt x="115829" y="1368"/>
                  <a:pt x="129916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cxnSp>
        <p:nvCxnSpPr>
          <p:cNvPr id="135" name="Shape 135"/>
          <p:cNvCxnSpPr/>
          <p:nvPr/>
        </p:nvCxnSpPr>
        <p:spPr>
          <a:xfrm>
            <a:off x="5785825" y="459265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>
            <a:off x="5785825" y="481875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7" name="Shape 137"/>
          <p:cNvCxnSpPr/>
          <p:nvPr/>
        </p:nvCxnSpPr>
        <p:spPr>
          <a:xfrm>
            <a:off x="5785825" y="5113312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5785825" y="4736537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5785825" y="4962637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5785825" y="525720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41" name="Shape 141"/>
          <p:cNvSpPr/>
          <p:nvPr/>
        </p:nvSpPr>
        <p:spPr>
          <a:xfrm>
            <a:off x="1992195" y="4370774"/>
            <a:ext cx="2946598" cy="375009"/>
          </a:xfrm>
          <a:custGeom>
            <a:avLst/>
            <a:gdLst/>
            <a:ahLst/>
            <a:cxnLst/>
            <a:rect l="0" t="0" r="0" b="0"/>
            <a:pathLst>
              <a:path w="167587" h="21250" extrusionOk="0">
                <a:moveTo>
                  <a:pt x="0" y="0"/>
                </a:moveTo>
                <a:cubicBezTo>
                  <a:pt x="8773" y="2736"/>
                  <a:pt x="24711" y="12879"/>
                  <a:pt x="52643" y="16421"/>
                </a:cubicBezTo>
                <a:cubicBezTo>
                  <a:pt x="80574" y="19962"/>
                  <a:pt x="148429" y="20445"/>
                  <a:pt x="167587" y="2125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42" name="Shape 142"/>
          <p:cNvSpPr/>
          <p:nvPr/>
        </p:nvSpPr>
        <p:spPr>
          <a:xfrm>
            <a:off x="1742339" y="4841650"/>
            <a:ext cx="3185644" cy="374275"/>
          </a:xfrm>
          <a:custGeom>
            <a:avLst/>
            <a:gdLst/>
            <a:ahLst/>
            <a:cxnLst/>
            <a:rect l="0" t="0" r="0" b="0"/>
            <a:pathLst>
              <a:path w="152132" h="14971" extrusionOk="0">
                <a:moveTo>
                  <a:pt x="0" y="14971"/>
                </a:moveTo>
                <a:cubicBezTo>
                  <a:pt x="10705" y="13119"/>
                  <a:pt x="38877" y="6358"/>
                  <a:pt x="64233" y="3863"/>
                </a:cubicBezTo>
                <a:cubicBezTo>
                  <a:pt x="89588" y="1367"/>
                  <a:pt x="137482" y="643"/>
                  <a:pt x="152132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43" name="Shape 143"/>
          <p:cNvSpPr/>
          <p:nvPr/>
        </p:nvSpPr>
        <p:spPr>
          <a:xfrm>
            <a:off x="2107081" y="4962375"/>
            <a:ext cx="2811057" cy="1052248"/>
          </a:xfrm>
          <a:custGeom>
            <a:avLst/>
            <a:gdLst/>
            <a:ahLst/>
            <a:cxnLst/>
            <a:rect l="0" t="0" r="0" b="0"/>
            <a:pathLst>
              <a:path w="129916" h="42984" extrusionOk="0">
                <a:moveTo>
                  <a:pt x="0" y="42984"/>
                </a:moveTo>
                <a:cubicBezTo>
                  <a:pt x="7566" y="37188"/>
                  <a:pt x="23745" y="15375"/>
                  <a:pt x="45398" y="8211"/>
                </a:cubicBezTo>
                <a:cubicBezTo>
                  <a:pt x="67050" y="1047"/>
                  <a:pt x="115829" y="1368"/>
                  <a:pt x="129916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44" name="Shape 144"/>
          <p:cNvSpPr/>
          <p:nvPr/>
        </p:nvSpPr>
        <p:spPr>
          <a:xfrm>
            <a:off x="2181111" y="1746662"/>
            <a:ext cx="2785369" cy="911859"/>
          </a:xfrm>
          <a:custGeom>
            <a:avLst/>
            <a:gdLst/>
            <a:ahLst/>
            <a:cxnLst/>
            <a:rect l="0" t="0" r="0" b="0"/>
            <a:pathLst>
              <a:path w="106251" h="33807" extrusionOk="0">
                <a:moveTo>
                  <a:pt x="0" y="0"/>
                </a:moveTo>
                <a:cubicBezTo>
                  <a:pt x="5473" y="4024"/>
                  <a:pt x="15132" y="18513"/>
                  <a:pt x="32841" y="24148"/>
                </a:cubicBezTo>
                <a:cubicBezTo>
                  <a:pt x="50549" y="29782"/>
                  <a:pt x="94016" y="32197"/>
                  <a:pt x="106251" y="33807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45" name="Shape 145"/>
          <p:cNvSpPr/>
          <p:nvPr/>
        </p:nvSpPr>
        <p:spPr>
          <a:xfrm>
            <a:off x="1737579" y="2386886"/>
            <a:ext cx="3216730" cy="398442"/>
          </a:xfrm>
          <a:custGeom>
            <a:avLst/>
            <a:gdLst/>
            <a:ahLst/>
            <a:cxnLst/>
            <a:rect l="0" t="0" r="0" b="0"/>
            <a:pathLst>
              <a:path w="127018" h="14972" extrusionOk="0">
                <a:moveTo>
                  <a:pt x="0" y="0"/>
                </a:moveTo>
                <a:cubicBezTo>
                  <a:pt x="8934" y="1851"/>
                  <a:pt x="32438" y="8612"/>
                  <a:pt x="53608" y="11108"/>
                </a:cubicBezTo>
                <a:cubicBezTo>
                  <a:pt x="74777" y="13603"/>
                  <a:pt x="114783" y="14328"/>
                  <a:pt x="127018" y="1497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146" name="Shape 146"/>
          <p:cNvSpPr/>
          <p:nvPr/>
        </p:nvSpPr>
        <p:spPr>
          <a:xfrm>
            <a:off x="1941328" y="2894749"/>
            <a:ext cx="3012272" cy="328400"/>
          </a:xfrm>
          <a:custGeom>
            <a:avLst/>
            <a:gdLst/>
            <a:ahLst/>
            <a:cxnLst/>
            <a:rect l="0" t="0" r="0" b="0"/>
            <a:pathLst>
              <a:path w="141024" h="16420" extrusionOk="0">
                <a:moveTo>
                  <a:pt x="0" y="16420"/>
                </a:moveTo>
                <a:cubicBezTo>
                  <a:pt x="12476" y="14407"/>
                  <a:pt x="51355" y="7082"/>
                  <a:pt x="74859" y="4346"/>
                </a:cubicBezTo>
                <a:cubicBezTo>
                  <a:pt x="98363" y="1609"/>
                  <a:pt x="129996" y="724"/>
                  <a:pt x="141024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sp>
      <p:cxnSp>
        <p:nvCxnSpPr>
          <p:cNvPr id="147" name="Shape 147"/>
          <p:cNvCxnSpPr/>
          <p:nvPr/>
        </p:nvCxnSpPr>
        <p:spPr>
          <a:xfrm>
            <a:off x="5862025" y="268765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5862025" y="2831537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7386025" y="268765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/>
          <p:nvPr/>
        </p:nvCxnSpPr>
        <p:spPr>
          <a:xfrm>
            <a:off x="7386025" y="2831537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51" name="Shape 151"/>
          <p:cNvSpPr/>
          <p:nvPr/>
        </p:nvSpPr>
        <p:spPr>
          <a:xfrm>
            <a:off x="4986668" y="4533750"/>
            <a:ext cx="736499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152" name="Shape 152"/>
          <p:cNvSpPr/>
          <p:nvPr/>
        </p:nvSpPr>
        <p:spPr>
          <a:xfrm>
            <a:off x="6498868" y="4533750"/>
            <a:ext cx="828300" cy="7245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153" name="Shape 153"/>
          <p:cNvSpPr/>
          <p:nvPr/>
        </p:nvSpPr>
        <p:spPr>
          <a:xfrm>
            <a:off x="8036793" y="4533750"/>
            <a:ext cx="687900" cy="7266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7386025" y="459265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7386025" y="481875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7386025" y="5113312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7386025" y="4736537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7386025" y="4962637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7386025" y="5257200"/>
            <a:ext cx="579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60" name="Shape 160"/>
          <p:cNvSpPr txBox="1"/>
          <p:nvPr/>
        </p:nvSpPr>
        <p:spPr>
          <a:xfrm>
            <a:off x="4591852" y="5871482"/>
            <a:ext cx="1576499" cy="659999"/>
          </a:xfrm>
          <a:prstGeom prst="rect">
            <a:avLst/>
          </a:prstGeom>
          <a:solidFill>
            <a:srgbClr val="FFE599">
              <a:alpha val="76540"/>
            </a:srgbClr>
          </a:solidFill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High latency</a:t>
            </a:r>
          </a:p>
        </p:txBody>
      </p:sp>
      <p:sp>
        <p:nvSpPr>
          <p:cNvPr id="161" name="Shape 161"/>
          <p:cNvSpPr/>
          <p:nvPr/>
        </p:nvSpPr>
        <p:spPr>
          <a:xfrm>
            <a:off x="4953700" y="3271675"/>
            <a:ext cx="850499" cy="183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929668" y="5408175"/>
            <a:ext cx="850499" cy="183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979800" y="3304525"/>
            <a:ext cx="562800" cy="130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955768" y="5441025"/>
            <a:ext cx="91500" cy="130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2787543" y="2094431"/>
            <a:ext cx="605438" cy="605438"/>
            <a:chOff x="5258038" y="1812181"/>
            <a:chExt cx="605438" cy="605438"/>
          </a:xfrm>
        </p:grpSpPr>
        <p:sp>
          <p:nvSpPr>
            <p:cNvPr id="168" name="Shape 168"/>
            <p:cNvSpPr/>
            <p:nvPr/>
          </p:nvSpPr>
          <p:spPr>
            <a:xfrm>
              <a:off x="5258038" y="1812181"/>
              <a:ext cx="605438" cy="6054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169" name="Shape 169"/>
            <p:cNvSpPr/>
            <p:nvPr/>
          </p:nvSpPr>
          <p:spPr>
            <a:xfrm>
              <a:off x="5265257" y="1819400"/>
              <a:ext cx="590999" cy="590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2748988" y="4304955"/>
            <a:ext cx="605438" cy="605438"/>
            <a:chOff x="5849105" y="3380700"/>
            <a:chExt cx="605438" cy="605438"/>
          </a:xfrm>
        </p:grpSpPr>
        <p:sp>
          <p:nvSpPr>
            <p:cNvPr id="171" name="Shape 171"/>
            <p:cNvSpPr/>
            <p:nvPr/>
          </p:nvSpPr>
          <p:spPr>
            <a:xfrm>
              <a:off x="5849105" y="3380700"/>
              <a:ext cx="605438" cy="6054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5856257" y="3387851"/>
              <a:ext cx="590999" cy="590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2592426" y="4726068"/>
            <a:ext cx="605438" cy="605438"/>
            <a:chOff x="6822078" y="3650158"/>
            <a:chExt cx="605438" cy="605438"/>
          </a:xfrm>
        </p:grpSpPr>
        <p:sp>
          <p:nvSpPr>
            <p:cNvPr id="174" name="Shape 174"/>
            <p:cNvSpPr/>
            <p:nvPr/>
          </p:nvSpPr>
          <p:spPr>
            <a:xfrm>
              <a:off x="6822078" y="3650158"/>
              <a:ext cx="605438" cy="6054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175" name="Shape 175"/>
            <p:cNvSpPr/>
            <p:nvPr/>
          </p:nvSpPr>
          <p:spPr>
            <a:xfrm>
              <a:off x="6829229" y="3657310"/>
              <a:ext cx="590999" cy="590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512725" y="5113312"/>
            <a:ext cx="605438" cy="605438"/>
            <a:chOff x="7889425" y="3780085"/>
            <a:chExt cx="605438" cy="605438"/>
          </a:xfrm>
        </p:grpSpPr>
        <p:sp>
          <p:nvSpPr>
            <p:cNvPr id="177" name="Shape 177"/>
            <p:cNvSpPr/>
            <p:nvPr/>
          </p:nvSpPr>
          <p:spPr>
            <a:xfrm>
              <a:off x="7889425" y="3780085"/>
              <a:ext cx="605438" cy="6054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178" name="Shape 178"/>
            <p:cNvSpPr/>
            <p:nvPr/>
          </p:nvSpPr>
          <p:spPr>
            <a:xfrm>
              <a:off x="7896576" y="3787237"/>
              <a:ext cx="590999" cy="590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2656591" y="2461130"/>
            <a:ext cx="605438" cy="605438"/>
            <a:chOff x="6141528" y="1432780"/>
            <a:chExt cx="605438" cy="605438"/>
          </a:xfrm>
        </p:grpSpPr>
        <p:sp>
          <p:nvSpPr>
            <p:cNvPr id="180" name="Shape 180"/>
            <p:cNvSpPr/>
            <p:nvPr/>
          </p:nvSpPr>
          <p:spPr>
            <a:xfrm>
              <a:off x="6141528" y="1432780"/>
              <a:ext cx="605438" cy="6054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181" name="Shape 181"/>
            <p:cNvSpPr/>
            <p:nvPr/>
          </p:nvSpPr>
          <p:spPr>
            <a:xfrm>
              <a:off x="6143430" y="1440000"/>
              <a:ext cx="590999" cy="590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2" name="Shape 182"/>
          <p:cNvSpPr txBox="1"/>
          <p:nvPr/>
        </p:nvSpPr>
        <p:spPr>
          <a:xfrm>
            <a:off x="6580377" y="5871482"/>
            <a:ext cx="1939800" cy="659999"/>
          </a:xfrm>
          <a:prstGeom prst="rect">
            <a:avLst/>
          </a:prstGeom>
          <a:solidFill>
            <a:srgbClr val="FFE599">
              <a:alpha val="76540"/>
            </a:srgbClr>
          </a:solidFill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High level of concurrency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2512725" y="2894000"/>
            <a:ext cx="605438" cy="605438"/>
            <a:chOff x="6458705" y="6036975"/>
            <a:chExt cx="605438" cy="605438"/>
          </a:xfrm>
        </p:grpSpPr>
        <p:sp>
          <p:nvSpPr>
            <p:cNvPr id="184" name="Shape 184"/>
            <p:cNvSpPr/>
            <p:nvPr/>
          </p:nvSpPr>
          <p:spPr>
            <a:xfrm>
              <a:off x="6458705" y="6036975"/>
              <a:ext cx="605438" cy="60543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6465857" y="6044126"/>
              <a:ext cx="590999" cy="590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6" name="Shape 186"/>
          <p:cNvSpPr/>
          <p:nvPr/>
        </p:nvSpPr>
        <p:spPr>
          <a:xfrm>
            <a:off x="6498868" y="4533750"/>
            <a:ext cx="828300" cy="7245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187" name="Shape 187"/>
          <p:cNvSpPr/>
          <p:nvPr/>
        </p:nvSpPr>
        <p:spPr>
          <a:xfrm>
            <a:off x="8036793" y="4533750"/>
            <a:ext cx="687900" cy="726600"/>
          </a:xfrm>
          <a:prstGeom prst="can">
            <a:avLst>
              <a:gd name="adj" fmla="val 25000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188" name="Shape 188"/>
          <p:cNvSpPr/>
          <p:nvPr/>
        </p:nvSpPr>
        <p:spPr>
          <a:xfrm>
            <a:off x="4986668" y="4533750"/>
            <a:ext cx="736499" cy="7245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90" name="Shape 190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cxnSp>
        <p:nvCxnSpPr>
          <p:cNvPr id="191" name="Shape 191"/>
          <p:cNvCxnSpPr/>
          <p:nvPr/>
        </p:nvCxnSpPr>
        <p:spPr>
          <a:xfrm>
            <a:off x="12075" y="3674225"/>
            <a:ext cx="9140100" cy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  <p:sp>
        <p:nvSpPr>
          <p:cNvPr id="162" name="Shape 162"/>
          <p:cNvSpPr/>
          <p:nvPr/>
        </p:nvSpPr>
        <p:spPr>
          <a:xfrm>
            <a:off x="4979800" y="3304525"/>
            <a:ext cx="798299" cy="130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955768" y="5441025"/>
            <a:ext cx="798299" cy="130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561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da"/>
              <a:t>Problem: Big invalidations</a:t>
            </a:r>
          </a:p>
        </p:txBody>
      </p:sp>
      <p:sp>
        <p:nvSpPr>
          <p:cNvPr id="199" name="Shape 199"/>
          <p:cNvSpPr/>
          <p:nvPr/>
        </p:nvSpPr>
        <p:spPr>
          <a:xfrm>
            <a:off x="1518875" y="5871550"/>
            <a:ext cx="711600" cy="4866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/>
              <a:t>Map Client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591852" y="5871482"/>
            <a:ext cx="1576499" cy="659999"/>
          </a:xfrm>
          <a:prstGeom prst="rect">
            <a:avLst/>
          </a:prstGeom>
          <a:solidFill>
            <a:srgbClr val="FFE599">
              <a:alpha val="76540"/>
            </a:srgbClr>
          </a:solidFill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High latency</a:t>
            </a:r>
          </a:p>
        </p:txBody>
      </p:sp>
      <p:sp>
        <p:nvSpPr>
          <p:cNvPr id="201" name="Shape 201"/>
          <p:cNvSpPr/>
          <p:nvPr/>
        </p:nvSpPr>
        <p:spPr>
          <a:xfrm>
            <a:off x="4986668" y="4533750"/>
            <a:ext cx="736499" cy="7245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Tile Cache</a:t>
            </a:r>
          </a:p>
        </p:txBody>
      </p:sp>
      <p:sp>
        <p:nvSpPr>
          <p:cNvPr id="202" name="Shape 202"/>
          <p:cNvSpPr/>
          <p:nvPr/>
        </p:nvSpPr>
        <p:spPr>
          <a:xfrm>
            <a:off x="854912" y="2931940"/>
            <a:ext cx="3872346" cy="377361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05" name="Shape 205"/>
          <p:cNvSpPr/>
          <p:nvPr/>
        </p:nvSpPr>
        <p:spPr>
          <a:xfrm>
            <a:off x="2821058" y="2031650"/>
            <a:ext cx="2439599" cy="15573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 sz="2400"/>
              <a:t>I'm not happy. Some of those tiles were slow!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580377" y="5871482"/>
            <a:ext cx="1939800" cy="659999"/>
          </a:xfrm>
          <a:prstGeom prst="rect">
            <a:avLst/>
          </a:prstGeom>
          <a:solidFill>
            <a:srgbClr val="FFE599">
              <a:alpha val="76540"/>
            </a:srgbClr>
          </a:solidFill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800"/>
              <a:t>High level of concurrency</a:t>
            </a:r>
          </a:p>
        </p:txBody>
      </p:sp>
      <p:sp>
        <p:nvSpPr>
          <p:cNvPr id="207" name="Shape 207"/>
          <p:cNvSpPr/>
          <p:nvPr/>
        </p:nvSpPr>
        <p:spPr>
          <a:xfrm>
            <a:off x="6498868" y="4533750"/>
            <a:ext cx="828300" cy="7245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Render Service</a:t>
            </a:r>
          </a:p>
        </p:txBody>
      </p:sp>
      <p:sp>
        <p:nvSpPr>
          <p:cNvPr id="208" name="Shape 208"/>
          <p:cNvSpPr/>
          <p:nvPr/>
        </p:nvSpPr>
        <p:spPr>
          <a:xfrm>
            <a:off x="8036793" y="4533750"/>
            <a:ext cx="687900" cy="726600"/>
          </a:xfrm>
          <a:prstGeom prst="can">
            <a:avLst>
              <a:gd name="adj" fmla="val 25000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DB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8925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1379846"/>
            <a:ext cx="9144000" cy="8979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5" name="Shape 215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Case study: </a:t>
            </a:r>
            <a:r>
              <a:rPr lang="da" i="1"/>
              <a:t>KMS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2288415"/>
            <a:ext cx="8229600" cy="409339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 dirty="0"/>
              <a:t>National Survey and Cadastre (KMS)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" sz="1800" dirty="0"/>
              <a:t>National mapping agency of Denmark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" sz="1800" dirty="0"/>
              <a:t>Provide geospatial services to the public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 dirty="0"/>
              <a:t>Issues: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-DK" sz="1800" dirty="0" smtClean="0"/>
              <a:t>Overload </a:t>
            </a:r>
            <a:r>
              <a:rPr lang="da-DK" sz="1800" dirty="0" err="1" smtClean="0"/>
              <a:t>results</a:t>
            </a:r>
            <a:r>
              <a:rPr lang="da-DK" sz="1800" dirty="0" smtClean="0"/>
              <a:t> in </a:t>
            </a:r>
            <a:r>
              <a:rPr lang="da-DK" sz="1800" dirty="0" err="1" smtClean="0"/>
              <a:t>high</a:t>
            </a:r>
            <a:r>
              <a:rPr lang="da-DK" sz="1800" dirty="0" smtClean="0"/>
              <a:t> </a:t>
            </a:r>
            <a:r>
              <a:rPr lang="da-DK" sz="1800" dirty="0" err="1" smtClean="0"/>
              <a:t>latency</a:t>
            </a:r>
            <a:endParaRPr lang="da" sz="1800" dirty="0"/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-DK" sz="1800" dirty="0" smtClean="0"/>
              <a:t>Large data </a:t>
            </a:r>
            <a:r>
              <a:rPr lang="da-DK" sz="1800" dirty="0" err="1" smtClean="0"/>
              <a:t>updates</a:t>
            </a:r>
            <a:r>
              <a:rPr lang="da-DK" sz="1800" dirty="0" smtClean="0"/>
              <a:t> </a:t>
            </a:r>
            <a:r>
              <a:rPr lang="da-DK" sz="1800" dirty="0" err="1" smtClean="0"/>
              <a:t>cause</a:t>
            </a:r>
            <a:r>
              <a:rPr lang="da-DK" sz="1800" dirty="0" smtClean="0"/>
              <a:t> bad cache </a:t>
            </a:r>
            <a:r>
              <a:rPr lang="da-DK" sz="1800" dirty="0" err="1" smtClean="0"/>
              <a:t>utilization</a:t>
            </a:r>
            <a:r>
              <a:rPr lang="da-DK" sz="1800" dirty="0" smtClean="0"/>
              <a:t> </a:t>
            </a:r>
            <a:r>
              <a:rPr lang="da-DK" sz="1800" dirty="0" err="1" smtClean="0"/>
              <a:t>leading</a:t>
            </a:r>
            <a:r>
              <a:rPr lang="da-DK" sz="1800" dirty="0" smtClean="0"/>
              <a:t> to overload</a:t>
            </a:r>
            <a:endParaRPr lang="da" sz="18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 dirty="0"/>
              <a:t>Data we have analyzed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" sz="1800" dirty="0"/>
              <a:t>Request log last 5 years: ~1B requests </a:t>
            </a:r>
            <a:r>
              <a:rPr lang="da" sz="1800" dirty="0" smtClean="0"/>
              <a:t>total</a:t>
            </a:r>
            <a:endParaRPr lang="da-DK" sz="1800" dirty="0" smtClean="0"/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-DK" sz="1800" dirty="0" err="1" smtClean="0"/>
              <a:t>Results</a:t>
            </a:r>
            <a:r>
              <a:rPr lang="da-DK" sz="1800" dirty="0" smtClean="0"/>
              <a:t> in </a:t>
            </a:r>
            <a:r>
              <a:rPr lang="da-DK" sz="1800" dirty="0" err="1" smtClean="0"/>
              <a:t>paper</a:t>
            </a:r>
            <a:r>
              <a:rPr lang="da-DK" sz="1800" dirty="0" smtClean="0"/>
              <a:t> </a:t>
            </a:r>
            <a:r>
              <a:rPr lang="da-DK" sz="1800" dirty="0" err="1" smtClean="0"/>
              <a:t>produced</a:t>
            </a:r>
            <a:r>
              <a:rPr lang="da-DK" sz="1800" dirty="0" smtClean="0"/>
              <a:t> from Q4 2011 log</a:t>
            </a:r>
            <a:endParaRPr lang="da" sz="1800" dirty="0"/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da-DK" sz="1800" dirty="0" smtClean="0"/>
              <a:t>Patterns in </a:t>
            </a:r>
            <a:r>
              <a:rPr lang="da-DK" sz="1800" dirty="0" err="1" smtClean="0"/>
              <a:t>requests</a:t>
            </a:r>
            <a:r>
              <a:rPr lang="da-DK" sz="1800" dirty="0" smtClean="0"/>
              <a:t> for the most </a:t>
            </a:r>
            <a:r>
              <a:rPr lang="da" sz="1800" dirty="0" smtClean="0"/>
              <a:t>popular map service</a:t>
            </a:r>
            <a:r>
              <a:rPr lang="da-DK" sz="1800" dirty="0" smtClean="0"/>
              <a:t> @KMS</a:t>
            </a:r>
            <a:r>
              <a:rPr lang="da" sz="1800" dirty="0" smtClean="0"/>
              <a:t>: </a:t>
            </a:r>
            <a:r>
              <a:rPr lang="da" sz="1800" dirty="0"/>
              <a:t>~1.4M requests per day</a:t>
            </a:r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19" name="Shape 219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20" name="Shape 220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</p:cSld>
  <p:clrMapOvr>
    <a:masterClrMapping/>
  </p:clrMapOvr>
  <p:transition xmlns:p14="http://schemas.microsoft.com/office/powerpoint/2010/main" spd="slow" advTm="8641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5565648"/>
            <a:ext cx="9143999" cy="12923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a"/>
              <a:t>Ideal situation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15619" y="4634515"/>
            <a:ext cx="8169000" cy="1876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Schedule massive data updates during low load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Time to refresh cache with new tiles before peak load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 sz="2400"/>
              <a:t>Serve tiles from cache during peak load 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6711557"/>
            <a:ext cx="9143998" cy="1218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29" name="Shape 229"/>
          <p:cNvSpPr/>
          <p:nvPr/>
        </p:nvSpPr>
        <p:spPr>
          <a:xfrm>
            <a:off x="4270504" y="1823046"/>
            <a:ext cx="2350909" cy="2400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909218" y="1819547"/>
            <a:ext cx="1364400" cy="2366999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0" y="0"/>
            <a:ext cx="9143999" cy="2621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cxnSp>
        <p:nvCxnSpPr>
          <p:cNvPr id="232" name="Shape 232"/>
          <p:cNvCxnSpPr/>
          <p:nvPr/>
        </p:nvCxnSpPr>
        <p:spPr>
          <a:xfrm rot="10800000">
            <a:off x="2662317" y="1827131"/>
            <a:ext cx="0" cy="238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>
            <a:off x="2657065" y="4210164"/>
            <a:ext cx="42849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4" name="Shape 234"/>
          <p:cNvSpPr/>
          <p:nvPr/>
        </p:nvSpPr>
        <p:spPr>
          <a:xfrm>
            <a:off x="3086713" y="2104277"/>
            <a:ext cx="3534701" cy="2074602"/>
          </a:xfrm>
          <a:custGeom>
            <a:avLst/>
            <a:gdLst/>
            <a:ahLst/>
            <a:cxnLst/>
            <a:rect l="0" t="0" r="0" b="0"/>
            <a:pathLst>
              <a:path w="325030" h="190768" extrusionOk="0">
                <a:moveTo>
                  <a:pt x="0" y="163723"/>
                </a:moveTo>
                <a:lnTo>
                  <a:pt x="7727" y="172899"/>
                </a:lnTo>
                <a:lnTo>
                  <a:pt x="15937" y="181109"/>
                </a:lnTo>
                <a:lnTo>
                  <a:pt x="24630" y="183524"/>
                </a:lnTo>
                <a:lnTo>
                  <a:pt x="37187" y="186422"/>
                </a:lnTo>
                <a:lnTo>
                  <a:pt x="46847" y="190768"/>
                </a:lnTo>
                <a:lnTo>
                  <a:pt x="71477" y="185939"/>
                </a:lnTo>
                <a:lnTo>
                  <a:pt x="85966" y="176763"/>
                </a:lnTo>
                <a:lnTo>
                  <a:pt x="96108" y="153098"/>
                </a:lnTo>
                <a:lnTo>
                  <a:pt x="100938" y="137643"/>
                </a:lnTo>
                <a:lnTo>
                  <a:pt x="106250" y="114461"/>
                </a:lnTo>
                <a:lnTo>
                  <a:pt x="110114" y="92728"/>
                </a:lnTo>
                <a:lnTo>
                  <a:pt x="114461" y="63268"/>
                </a:lnTo>
                <a:lnTo>
                  <a:pt x="120739" y="44915"/>
                </a:lnTo>
                <a:lnTo>
                  <a:pt x="124120" y="37671"/>
                </a:lnTo>
                <a:lnTo>
                  <a:pt x="129915" y="26563"/>
                </a:lnTo>
                <a:lnTo>
                  <a:pt x="136194" y="10625"/>
                </a:lnTo>
                <a:lnTo>
                  <a:pt x="141506" y="2415"/>
                </a:lnTo>
                <a:lnTo>
                  <a:pt x="150200" y="0"/>
                </a:lnTo>
                <a:lnTo>
                  <a:pt x="156478" y="17387"/>
                </a:lnTo>
                <a:lnTo>
                  <a:pt x="158893" y="32358"/>
                </a:lnTo>
                <a:lnTo>
                  <a:pt x="162273" y="51677"/>
                </a:lnTo>
                <a:lnTo>
                  <a:pt x="167103" y="40086"/>
                </a:lnTo>
                <a:lnTo>
                  <a:pt x="172416" y="27529"/>
                </a:lnTo>
                <a:lnTo>
                  <a:pt x="175313" y="20767"/>
                </a:lnTo>
                <a:lnTo>
                  <a:pt x="184007" y="14972"/>
                </a:lnTo>
                <a:lnTo>
                  <a:pt x="189319" y="34290"/>
                </a:lnTo>
                <a:lnTo>
                  <a:pt x="197046" y="36222"/>
                </a:lnTo>
                <a:lnTo>
                  <a:pt x="203808" y="50711"/>
                </a:lnTo>
                <a:lnTo>
                  <a:pt x="209120" y="60853"/>
                </a:lnTo>
                <a:lnTo>
                  <a:pt x="212984" y="69063"/>
                </a:lnTo>
                <a:lnTo>
                  <a:pt x="217814" y="81620"/>
                </a:lnTo>
                <a:lnTo>
                  <a:pt x="224575" y="86450"/>
                </a:lnTo>
                <a:lnTo>
                  <a:pt x="230370" y="97075"/>
                </a:lnTo>
                <a:lnTo>
                  <a:pt x="236166" y="103353"/>
                </a:lnTo>
                <a:lnTo>
                  <a:pt x="242444" y="113012"/>
                </a:lnTo>
                <a:lnTo>
                  <a:pt x="246308" y="119291"/>
                </a:lnTo>
                <a:lnTo>
                  <a:pt x="253070" y="123154"/>
                </a:lnTo>
                <a:lnTo>
                  <a:pt x="261280" y="116393"/>
                </a:lnTo>
                <a:lnTo>
                  <a:pt x="265626" y="106734"/>
                </a:lnTo>
                <a:lnTo>
                  <a:pt x="275286" y="105285"/>
                </a:lnTo>
                <a:lnTo>
                  <a:pt x="283979" y="110598"/>
                </a:lnTo>
                <a:lnTo>
                  <a:pt x="295570" y="110598"/>
                </a:lnTo>
                <a:lnTo>
                  <a:pt x="305712" y="121706"/>
                </a:lnTo>
                <a:lnTo>
                  <a:pt x="310059" y="135228"/>
                </a:lnTo>
                <a:lnTo>
                  <a:pt x="317303" y="145370"/>
                </a:lnTo>
                <a:lnTo>
                  <a:pt x="319718" y="152615"/>
                </a:lnTo>
                <a:lnTo>
                  <a:pt x="325030" y="157444"/>
                </a:lnTo>
              </a:path>
            </a:pathLst>
          </a:custGeom>
          <a:noFill/>
          <a:ln w="28575" cap="flat">
            <a:solidFill>
              <a:srgbClr val="3C78D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5" name="Shape 235"/>
          <p:cNvSpPr txBox="1"/>
          <p:nvPr/>
        </p:nvSpPr>
        <p:spPr>
          <a:xfrm>
            <a:off x="6142076" y="4215416"/>
            <a:ext cx="917999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midnight                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45807" y="4215416"/>
            <a:ext cx="567900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noon                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622434" y="4215416"/>
            <a:ext cx="917999" cy="419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midnight                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050012" y="1463455"/>
            <a:ext cx="1378199" cy="3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a" sz="1200"/>
              <a:t>queries/second</a:t>
            </a:r>
          </a:p>
        </p:txBody>
      </p:sp>
      <p:cxnSp>
        <p:nvCxnSpPr>
          <p:cNvPr id="239" name="Shape 239"/>
          <p:cNvCxnSpPr>
            <a:stCxn id="238" idx="2"/>
            <a:endCxn id="238" idx="2"/>
          </p:cNvCxnSpPr>
          <p:nvPr/>
        </p:nvCxnSpPr>
        <p:spPr>
          <a:xfrm>
            <a:off x="2739112" y="1858255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2885055" y="1825933"/>
            <a:ext cx="0" cy="2370299"/>
          </a:xfrm>
          <a:prstGeom prst="straightConnector1">
            <a:avLst/>
          </a:prstGeom>
          <a:noFill/>
          <a:ln w="152400" cap="flat">
            <a:solidFill>
              <a:srgbClr val="A64D7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3" name="Shape 243"/>
          <p:cNvSpPr txBox="1"/>
          <p:nvPr/>
        </p:nvSpPr>
        <p:spPr>
          <a:xfrm>
            <a:off x="4834034" y="2688863"/>
            <a:ext cx="1104299" cy="523190"/>
          </a:xfrm>
          <a:prstGeom prst="rect">
            <a:avLst/>
          </a:prstGeom>
          <a:solidFill>
            <a:srgbClr val="FFFFFF">
              <a:alpha val="31370"/>
            </a:srgbClr>
          </a:solidFill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a-DK" sz="1100" dirty="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da" sz="1100" dirty="0" smtClean="0">
                <a:latin typeface="Consolas"/>
                <a:ea typeface="Consolas"/>
                <a:cs typeface="Consolas"/>
                <a:sym typeface="Consolas"/>
              </a:rPr>
              <a:t>erve </a:t>
            </a:r>
            <a:r>
              <a:rPr lang="da" sz="1100" dirty="0">
                <a:latin typeface="Consolas"/>
                <a:ea typeface="Consolas"/>
                <a:cs typeface="Consolas"/>
                <a:sym typeface="Consolas"/>
              </a:rPr>
              <a:t>tiles from cache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623064" y="6464358"/>
            <a:ext cx="3374399" cy="2472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" b="1"/>
              <a:t>Source</a:t>
            </a:r>
            <a:r>
              <a:rPr lang="da"/>
              <a:t>: National Survey and Cadastre</a:t>
            </a:r>
          </a:p>
        </p:txBody>
      </p:sp>
      <p:sp>
        <p:nvSpPr>
          <p:cNvPr id="245" name="Shape 245"/>
          <p:cNvSpPr/>
          <p:nvPr/>
        </p:nvSpPr>
        <p:spPr>
          <a:xfrm>
            <a:off x="2679793" y="3521972"/>
            <a:ext cx="410525" cy="362225"/>
          </a:xfrm>
          <a:custGeom>
            <a:avLst/>
            <a:gdLst/>
            <a:ahLst/>
            <a:cxnLst/>
            <a:rect l="0" t="0" r="0" b="0"/>
            <a:pathLst>
              <a:path w="16421" h="14489" extrusionOk="0">
                <a:moveTo>
                  <a:pt x="16421" y="14489"/>
                </a:moveTo>
                <a:lnTo>
                  <a:pt x="10626" y="8210"/>
                </a:lnTo>
                <a:lnTo>
                  <a:pt x="5313" y="3864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46" name="Shape 246"/>
          <p:cNvCxnSpPr>
            <a:stCxn id="237" idx="0"/>
            <a:endCxn id="237" idx="0"/>
          </p:cNvCxnSpPr>
          <p:nvPr/>
        </p:nvCxnSpPr>
        <p:spPr>
          <a:xfrm>
            <a:off x="3081434" y="4215416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3081434" y="4081016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4834034" y="4081016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6510434" y="4081016"/>
            <a:ext cx="0" cy="21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0" name="Shape 250"/>
          <p:cNvSpPr txBox="1"/>
          <p:nvPr/>
        </p:nvSpPr>
        <p:spPr>
          <a:xfrm>
            <a:off x="1923143" y="2592225"/>
            <a:ext cx="1303469" cy="692467"/>
          </a:xfrm>
          <a:prstGeom prst="rect">
            <a:avLst/>
          </a:prstGeom>
          <a:solidFill>
            <a:srgbClr val="FFFFFF">
              <a:alpha val="37650"/>
            </a:srgbClr>
          </a:solidFill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Massive data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da-DK" sz="11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da-DK" sz="1100" dirty="0" err="1" smtClean="0">
                <a:latin typeface="Consolas"/>
                <a:ea typeface="Consolas"/>
                <a:cs typeface="Consolas"/>
                <a:sym typeface="Consolas"/>
              </a:rPr>
              <a:t>invalidation</a:t>
            </a:r>
            <a:endParaRPr lang="da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262897" y="2592225"/>
            <a:ext cx="971700" cy="692467"/>
          </a:xfrm>
          <a:prstGeom prst="rect">
            <a:avLst/>
          </a:prstGeom>
          <a:solidFill>
            <a:srgbClr val="FFFFFF">
              <a:alpha val="31370"/>
            </a:srgbClr>
          </a:solidFill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a-DK" sz="1100" dirty="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da" sz="1100" dirty="0" smtClean="0">
                <a:latin typeface="Consolas"/>
                <a:ea typeface="Consolas"/>
                <a:cs typeface="Consolas"/>
                <a:sym typeface="Consolas"/>
              </a:rPr>
              <a:t>recompute </a:t>
            </a:r>
            <a:r>
              <a:rPr lang="da-DK" sz="1100" dirty="0" smtClean="0">
                <a:latin typeface="Consolas"/>
                <a:ea typeface="Consolas"/>
                <a:cs typeface="Consolas"/>
                <a:sym typeface="Consolas"/>
              </a:rPr>
              <a:t>missing </a:t>
            </a:r>
            <a:r>
              <a:rPr lang="da" sz="1100" dirty="0" smtClean="0">
                <a:latin typeface="Consolas"/>
                <a:ea typeface="Consolas"/>
                <a:cs typeface="Consolas"/>
                <a:sym typeface="Consolas"/>
              </a:rPr>
              <a:t>tiles</a:t>
            </a:r>
            <a:endParaRPr lang="da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971505" y="793"/>
            <a:ext cx="3162300" cy="2519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buNone/>
            </a:pPr>
            <a:r>
              <a:rPr lang="da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(DIKU)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00897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5.6|2.1|3.3|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9|9.2|3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9.7|6.4|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1.8|17.7|1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9.5|13.7|24.1|14.8|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7|3.8|10.4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3|3.2|2.3|1.7|4.4|5.1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9|14.7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|1"/>
</p:tagLst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1838</Words>
  <Application>Microsoft Macintosh PowerPoint</Application>
  <PresentationFormat>On-screen Show (4:3)</PresentationFormat>
  <Paragraphs>390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/>
      <vt:lpstr>TileHeat</vt:lpstr>
      <vt:lpstr>Motivation by example</vt:lpstr>
      <vt:lpstr>Why would you use tiles?</vt:lpstr>
      <vt:lpstr>Problem: Big invalidations</vt:lpstr>
      <vt:lpstr>Problem: Big invalidations</vt:lpstr>
      <vt:lpstr>Problem: Here comes peak load!</vt:lpstr>
      <vt:lpstr>Problem: Big invalidations</vt:lpstr>
      <vt:lpstr>Case study: KMS</vt:lpstr>
      <vt:lpstr>Ideal situation</vt:lpstr>
      <vt:lpstr>Problem</vt:lpstr>
      <vt:lpstr>Sketch of solution</vt:lpstr>
      <vt:lpstr>Overview of this presentation</vt:lpstr>
      <vt:lpstr>Exploited workload properties</vt:lpstr>
      <vt:lpstr>TileHeat at a glance</vt:lpstr>
      <vt:lpstr>TileHeat at a glance</vt:lpstr>
      <vt:lpstr>TileHeat at a glance</vt:lpstr>
      <vt:lpstr>Overview of this presentation</vt:lpstr>
      <vt:lpstr>What the algorithm computes</vt:lpstr>
      <vt:lpstr>Heatmap of past tile requests</vt:lpstr>
      <vt:lpstr>Are static heatmaps enough?</vt:lpstr>
      <vt:lpstr>Local variation in space</vt:lpstr>
      <vt:lpstr>Heat dissipation</vt:lpstr>
      <vt:lpstr>Heat dissipation</vt:lpstr>
      <vt:lpstr>Heat dissipation</vt:lpstr>
      <vt:lpstr>Heat dissipation: A real example</vt:lpstr>
      <vt:lpstr>Local variation in time</vt:lpstr>
      <vt:lpstr>Exponential smoothing</vt:lpstr>
      <vt:lpstr>Overview of this presentation</vt:lpstr>
      <vt:lpstr>Experimental setup</vt:lpstr>
      <vt:lpstr>Experimental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TileHeat</dc:title>
  <cp:lastModifiedBy>Pimin Kontantin Kefaloukos</cp:lastModifiedBy>
  <cp:revision>230</cp:revision>
  <dcterms:modified xsi:type="dcterms:W3CDTF">2012-11-09T16:45:28Z</dcterms:modified>
</cp:coreProperties>
</file>