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1"/>
  </p:notesMasterIdLst>
  <p:handoutMasterIdLst>
    <p:handoutMasterId r:id="rId32"/>
  </p:handoutMasterIdLst>
  <p:sldIdLst>
    <p:sldId id="402" r:id="rId3"/>
    <p:sldId id="544" r:id="rId4"/>
    <p:sldId id="466" r:id="rId5"/>
    <p:sldId id="521" r:id="rId6"/>
    <p:sldId id="522" r:id="rId7"/>
    <p:sldId id="523" r:id="rId8"/>
    <p:sldId id="524" r:id="rId9"/>
    <p:sldId id="525" r:id="rId10"/>
    <p:sldId id="526" r:id="rId11"/>
    <p:sldId id="528" r:id="rId12"/>
    <p:sldId id="529" r:id="rId13"/>
    <p:sldId id="530" r:id="rId14"/>
    <p:sldId id="531" r:id="rId15"/>
    <p:sldId id="532" r:id="rId16"/>
    <p:sldId id="534" r:id="rId17"/>
    <p:sldId id="535" r:id="rId18"/>
    <p:sldId id="536" r:id="rId19"/>
    <p:sldId id="537" r:id="rId20"/>
    <p:sldId id="538" r:id="rId21"/>
    <p:sldId id="539" r:id="rId22"/>
    <p:sldId id="543" r:id="rId23"/>
    <p:sldId id="542" r:id="rId24"/>
    <p:sldId id="540" r:id="rId25"/>
    <p:sldId id="541" r:id="rId26"/>
    <p:sldId id="464" r:id="rId27"/>
    <p:sldId id="416" r:id="rId28"/>
    <p:sldId id="400" r:id="rId29"/>
    <p:sldId id="399" r:id="rId3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544"/>
            <p14:sldId id="466"/>
          </p14:sldIdLst>
        </p14:section>
        <p14:section name="Integer Types" id="{0C2D342C-976F-49E7-A8CC-BE0E5C948BA0}">
          <p14:sldIdLst>
            <p14:sldId id="521"/>
            <p14:sldId id="522"/>
            <p14:sldId id="523"/>
            <p14:sldId id="524"/>
            <p14:sldId id="525"/>
            <p14:sldId id="526"/>
          </p14:sldIdLst>
        </p14:section>
        <p14:section name="Real Number Types" id="{069508F5-D1C2-4CF2-8233-7BBF6B016773}">
          <p14:sldIdLst>
            <p14:sldId id="528"/>
            <p14:sldId id="529"/>
            <p14:sldId id="530"/>
            <p14:sldId id="531"/>
            <p14:sldId id="532"/>
            <p14:sldId id="534"/>
            <p14:sldId id="535"/>
            <p14:sldId id="536"/>
            <p14:sldId id="537"/>
            <p14:sldId id="538"/>
            <p14:sldId id="539"/>
          </p14:sldIdLst>
        </p14:section>
        <p14:section name="Other Data Types" id="{1E33B904-D9FD-4D24-9252-8C4366B5287B}">
          <p14:sldIdLst>
            <p14:sldId id="543"/>
            <p14:sldId id="542"/>
            <p14:sldId id="540"/>
            <p14:sldId id="541"/>
          </p14:sldIdLst>
        </p14:section>
        <p14:section name="Conclusion" id="{10E03AB1-9AA8-4E86-9A64-D741901E50A2}">
          <p14:sldIdLst>
            <p14:sldId id="464"/>
            <p14:sldId id="416"/>
            <p14:sldId id="400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 varScale="1">
        <p:scale>
          <a:sx n="74" d="100"/>
          <a:sy n="74" d="100"/>
        </p:scale>
        <p:origin x="516" y="6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11/10/2017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11/10/2017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141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180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notes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732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 goes to notes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006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13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902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8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23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11/10/2017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9F432C-DAEA-400E-A53E-57A9FB8885F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842#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842#1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842#2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judge.softuni.bg/Contests/Practice/Index/842#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0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programming-fundamentals" TargetMode="External"/><Relationship Id="rId7" Type="http://schemas.openxmlformats.org/officeDocument/2006/relationships/image" Target="../media/image27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9.png"/><Relationship Id="rId5" Type="http://schemas.openxmlformats.org/officeDocument/2006/relationships/image" Target="../media/image26.png"/><Relationship Id="rId15" Type="http://schemas.openxmlformats.org/officeDocument/2006/relationships/image" Target="../media/image31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3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8.png"/><Relationship Id="rId14" Type="http://schemas.openxmlformats.org/officeDocument/2006/relationships/hyperlink" Target="http://www.telenor.bg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4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6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842#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842#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540997"/>
            <a:ext cx="7910299" cy="1404218"/>
          </a:xfrm>
        </p:spPr>
        <p:txBody>
          <a:bodyPr>
            <a:normAutofit fontScale="90000"/>
          </a:bodyPr>
          <a:lstStyle/>
          <a:p>
            <a:r>
              <a:rPr lang="en-US" dirty="0"/>
              <a:t>Data Types, Variables and Methods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2060007"/>
            <a:ext cx="7910298" cy="12927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Types and Type Conversion</a:t>
            </a:r>
          </a:p>
          <a:p>
            <a:r>
              <a:rPr lang="en-US" dirty="0"/>
              <a:t>Using different methods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27412" y="3940552"/>
            <a:ext cx="2253081" cy="2438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765953" y="3616869"/>
            <a:ext cx="2182817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Programming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Fundamentals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FAC41F0-16FC-4251-BF43-511B8140C015}"/>
              </a:ext>
            </a:extLst>
          </p:cNvPr>
          <p:cNvGrpSpPr/>
          <p:nvPr/>
        </p:nvGrpSpPr>
        <p:grpSpPr>
          <a:xfrm>
            <a:off x="7197383" y="3489325"/>
            <a:ext cx="4285960" cy="2342296"/>
            <a:chOff x="6418337" y="3489294"/>
            <a:chExt cx="5148188" cy="2890492"/>
          </a:xfrm>
        </p:grpSpPr>
        <p:pic>
          <p:nvPicPr>
            <p:cNvPr id="16" name="Picture Placeholder 9">
              <a:extLst>
                <a:ext uri="{FF2B5EF4-FFF2-40B4-BE49-F238E27FC236}">
                  <a16:creationId xmlns:a16="http://schemas.microsoft.com/office/drawing/2014/main" id="{9F5DC408-7A7C-476A-8E82-0DB860472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rcRect t="2654" b="2654"/>
            <a:stretch>
              <a:fillRect/>
            </a:stretch>
          </p:blipFill>
          <p:spPr>
            <a:xfrm>
              <a:off x="6418337" y="4155279"/>
              <a:ext cx="5148188" cy="1940721"/>
            </a:xfrm>
            <a:prstGeom prst="rect">
              <a:avLst/>
            </a:prstGeom>
          </p:spPr>
        </p:pic>
        <p:pic>
          <p:nvPicPr>
            <p:cNvPr id="17" name="Picture 2" descr="Резултат с изображение за function">
              <a:extLst>
                <a:ext uri="{FF2B5EF4-FFF2-40B4-BE49-F238E27FC236}">
                  <a16:creationId xmlns:a16="http://schemas.microsoft.com/office/drawing/2014/main" id="{74234D2D-F7DC-44AD-884A-A6FB17D5E9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9669" y="3489294"/>
              <a:ext cx="2921943" cy="2890492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3886200"/>
            <a:ext cx="8938472" cy="820600"/>
          </a:xfrm>
        </p:spPr>
        <p:txBody>
          <a:bodyPr/>
          <a:lstStyle/>
          <a:p>
            <a:r>
              <a:rPr lang="en-US" dirty="0"/>
              <a:t>Real Number Types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2" y="4959235"/>
            <a:ext cx="8938472" cy="1365365"/>
          </a:xfrm>
        </p:spPr>
        <p:txBody>
          <a:bodyPr/>
          <a:lstStyle/>
          <a:p>
            <a:r>
              <a:rPr lang="en-US"/>
              <a:t>Floating-Point and</a:t>
            </a:r>
            <a:br>
              <a:rPr lang="en-US"/>
            </a:br>
            <a:r>
              <a:rPr lang="en-US"/>
              <a:t>Decimal </a:t>
            </a:r>
            <a:r>
              <a:rPr lang="en-US" dirty="0"/>
              <a:t>Floating-Point Type</a:t>
            </a:r>
          </a:p>
        </p:txBody>
      </p:sp>
      <p:sp>
        <p:nvSpPr>
          <p:cNvPr id="7" name="TextBox 6"/>
          <p:cNvSpPr txBox="1"/>
          <p:nvPr/>
        </p:nvSpPr>
        <p:spPr>
          <a:xfrm rot="509281">
            <a:off x="1025840" y="1377462"/>
            <a:ext cx="24160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double</a:t>
            </a:r>
            <a:endParaRPr lang="en-US" sz="48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 rot="20875553">
            <a:off x="1301460" y="2763564"/>
            <a:ext cx="12726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float</a:t>
            </a:r>
            <a:endParaRPr lang="en-US" sz="36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9" name="Picture 2" descr="http://dual.tuhh.de/voigt/images/projects/teaser_ieee_754-200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77" r="-5477"/>
          <a:stretch/>
        </p:blipFill>
        <p:spPr bwMode="auto">
          <a:xfrm>
            <a:off x="4594397" y="1592437"/>
            <a:ext cx="2642102" cy="1600200"/>
          </a:xfrm>
          <a:prstGeom prst="roundRect">
            <a:avLst>
              <a:gd name="adj" fmla="val 5783"/>
            </a:avLst>
          </a:prstGeom>
          <a:solidFill>
            <a:schemeClr val="tx1"/>
          </a:solidFill>
          <a:effectLst>
            <a:softEdge rad="63500"/>
          </a:effectLst>
        </p:spPr>
      </p:pic>
      <p:sp>
        <p:nvSpPr>
          <p:cNvPr id="12" name="TextBox 11"/>
          <p:cNvSpPr txBox="1"/>
          <p:nvPr/>
        </p:nvSpPr>
        <p:spPr>
          <a:xfrm rot="21053104">
            <a:off x="8304284" y="1758063"/>
            <a:ext cx="26917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decimal</a:t>
            </a:r>
            <a:endParaRPr lang="en-US" sz="48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3745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Floating-point types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Represent real numbers, e.g.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1.25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-0.38</a:t>
            </a:r>
          </a:p>
          <a:p>
            <a:pPr lvl="1"/>
            <a:r>
              <a:rPr lang="en-US" dirty="0"/>
              <a:t>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range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precision</a:t>
            </a:r>
            <a:r>
              <a:rPr lang="en-US" dirty="0"/>
              <a:t> depending on the memory used</a:t>
            </a:r>
          </a:p>
          <a:p>
            <a:pPr lvl="1"/>
            <a:r>
              <a:rPr lang="en-US" dirty="0"/>
              <a:t>Sometimes behave abnormally in the calculations</a:t>
            </a:r>
          </a:p>
          <a:p>
            <a:pPr lvl="1"/>
            <a:r>
              <a:rPr lang="en-US" dirty="0"/>
              <a:t>May hold very small and very big values like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0.00000000000001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10000000000000000000000000000000000.0</a:t>
            </a:r>
            <a:endParaRPr lang="en-US" dirty="0"/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Floating-Point Types?</a:t>
            </a:r>
            <a:endParaRPr lang="bg-BG" dirty="0"/>
          </a:p>
        </p:txBody>
      </p:sp>
      <p:pic>
        <p:nvPicPr>
          <p:cNvPr id="66562" name="Picture 2" descr="Numbers by inconspicuous_bostonian.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5105401"/>
            <a:ext cx="6781800" cy="13855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 rot="21132275">
            <a:off x="7219693" y="676269"/>
            <a:ext cx="1965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double</a:t>
            </a:r>
            <a:endParaRPr lang="en-US" sz="40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705665">
            <a:off x="9433522" y="1453454"/>
            <a:ext cx="1076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float</a:t>
            </a:r>
            <a:endParaRPr lang="en-US" sz="28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39215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Numbers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Floating-point types are: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(±1.5 × 10</a:t>
            </a:r>
            <a:r>
              <a:rPr lang="en-US" baseline="30000" dirty="0"/>
              <a:t>−45</a:t>
            </a:r>
            <a:r>
              <a:rPr lang="en-US" dirty="0"/>
              <a:t> to ±3.4 × 10</a:t>
            </a:r>
            <a:r>
              <a:rPr lang="en-US" baseline="30000" dirty="0"/>
              <a:t>38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32-bits, precision of 7 digits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(±5.0 × 10</a:t>
            </a:r>
            <a:r>
              <a:rPr lang="en-US" baseline="30000" dirty="0"/>
              <a:t>−324</a:t>
            </a:r>
            <a:r>
              <a:rPr lang="en-US" dirty="0"/>
              <a:t> to ±1.7 × 10</a:t>
            </a:r>
            <a:r>
              <a:rPr lang="en-US" baseline="30000" dirty="0"/>
              <a:t>308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64-bits, precision of 15-16 digits</a:t>
            </a:r>
          </a:p>
          <a:p>
            <a:r>
              <a:rPr lang="en-US" dirty="0"/>
              <a:t>The default value of floating-point types:</a:t>
            </a:r>
          </a:p>
          <a:p>
            <a:pPr lvl="1"/>
            <a:r>
              <a:rPr lang="en-US" dirty="0"/>
              <a:t>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0.0F</a:t>
            </a:r>
            <a:r>
              <a:rPr lang="en-US" dirty="0"/>
              <a:t> for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type</a:t>
            </a:r>
          </a:p>
          <a:p>
            <a:pPr lvl="1"/>
            <a:r>
              <a:rPr lang="en-US" dirty="0"/>
              <a:t>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0.0D</a:t>
            </a:r>
            <a:r>
              <a:rPr lang="en-US" dirty="0"/>
              <a:t> for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type</a:t>
            </a:r>
          </a:p>
        </p:txBody>
      </p:sp>
      <p:sp>
        <p:nvSpPr>
          <p:cNvPr id="6" name="TextBox 5"/>
          <p:cNvSpPr txBox="1"/>
          <p:nvPr/>
        </p:nvSpPr>
        <p:spPr>
          <a:xfrm rot="509281">
            <a:off x="8594538" y="1599376"/>
            <a:ext cx="24160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double</a:t>
            </a:r>
            <a:endParaRPr lang="en-US" sz="48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0875553">
            <a:off x="9132610" y="3039243"/>
            <a:ext cx="12726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float</a:t>
            </a:r>
            <a:endParaRPr lang="en-US" sz="36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8" name="Picture 2" descr="http://dual.tuhh.de/voigt/images/projects/teaser_ieee_754-200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77" r="-5477"/>
          <a:stretch/>
        </p:blipFill>
        <p:spPr bwMode="auto">
          <a:xfrm>
            <a:off x="8609012" y="4572000"/>
            <a:ext cx="2642102" cy="1600200"/>
          </a:xfrm>
          <a:prstGeom prst="roundRect">
            <a:avLst>
              <a:gd name="adj" fmla="val 5783"/>
            </a:avLst>
          </a:prstGeom>
          <a:solidFill>
            <a:schemeClr val="tx1"/>
          </a:solidFill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12421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331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Difference in precision when 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The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/>
              <a:t>" suffix in the first statement!</a:t>
            </a:r>
          </a:p>
          <a:p>
            <a:pPr lvl="1"/>
            <a:r>
              <a:rPr lang="en-US" dirty="0"/>
              <a:t>Real numbers are by default interpreted as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One should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explicitly </a:t>
            </a:r>
            <a:r>
              <a:rPr lang="en-US" dirty="0"/>
              <a:t>convert them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 Precision – Example</a:t>
            </a:r>
            <a:endParaRPr lang="bg-BG"/>
          </a:p>
        </p:txBody>
      </p:sp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760412" y="2473607"/>
            <a:ext cx="10668000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floatPI = 3.141592653589793238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doublePI = 3.141592653589793238;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Console.WriteLine("Float PI is: {0}", floatPI);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Console.WriteLine("Double PI is: {0}", doublePI);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887" y="1952112"/>
            <a:ext cx="412432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9285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02" y="1151121"/>
            <a:ext cx="11804822" cy="54598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noProof="1">
                <a:latin typeface="Consolas" panose="020B0609020204030204" pitchFamily="49" charset="0"/>
              </a:rPr>
              <a:t>Math.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Round</a:t>
            </a:r>
            <a:r>
              <a:rPr lang="en-US" sz="3200" b="1" noProof="1">
                <a:latin typeface="Consolas" panose="020B0609020204030204" pitchFamily="49" charset="0"/>
              </a:rPr>
              <a:t>(3.45)</a:t>
            </a:r>
            <a:r>
              <a:rPr lang="en-US" sz="3200" dirty="0"/>
              <a:t> –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round</a:t>
            </a:r>
            <a:r>
              <a:rPr lang="en-US" sz="3200" dirty="0"/>
              <a:t> to integer number (mathematically)</a:t>
            </a:r>
          </a:p>
          <a:p>
            <a:pPr>
              <a:lnSpc>
                <a:spcPct val="100000"/>
              </a:lnSpc>
            </a:pPr>
            <a:r>
              <a:rPr lang="en-US" sz="3200" b="1" dirty="0">
                <a:latin typeface="Consolas" panose="020B0609020204030204" pitchFamily="49" charset="0"/>
              </a:rPr>
              <a:t>Math.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Round</a:t>
            </a:r>
            <a:r>
              <a:rPr lang="en-US" sz="3200" b="1" dirty="0">
                <a:latin typeface="Consolas" panose="020B0609020204030204" pitchFamily="49" charset="0"/>
              </a:rPr>
              <a:t>(2.3455, 3)</a:t>
            </a:r>
            <a:r>
              <a:rPr lang="en-US" sz="3200" dirty="0"/>
              <a:t> – round with precision</a:t>
            </a:r>
          </a:p>
          <a:p>
            <a:pPr>
              <a:lnSpc>
                <a:spcPct val="100000"/>
              </a:lnSpc>
            </a:pPr>
            <a:r>
              <a:rPr lang="en-US" sz="3200" b="1" dirty="0">
                <a:latin typeface="Consolas" panose="020B0609020204030204" pitchFamily="49" charset="0"/>
              </a:rPr>
              <a:t>Math.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Ceiling</a:t>
            </a:r>
            <a:r>
              <a:rPr lang="en-US" sz="3200" b="1" dirty="0">
                <a:latin typeface="Consolas" panose="020B0609020204030204" pitchFamily="49" charset="0"/>
              </a:rPr>
              <a:t>()</a:t>
            </a:r>
            <a:r>
              <a:rPr lang="en-US" sz="3200" dirty="0"/>
              <a:t> –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round up </a:t>
            </a:r>
            <a:r>
              <a:rPr lang="en-US" sz="3200" dirty="0"/>
              <a:t>to the nearest integer</a:t>
            </a:r>
          </a:p>
          <a:p>
            <a:pPr>
              <a:lnSpc>
                <a:spcPct val="100000"/>
              </a:lnSpc>
            </a:pPr>
            <a:r>
              <a:rPr lang="en-US" sz="3200" b="1" dirty="0">
                <a:latin typeface="Consolas" panose="020B0609020204030204" pitchFamily="49" charset="0"/>
              </a:rPr>
              <a:t>Math.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Floor</a:t>
            </a:r>
            <a:r>
              <a:rPr lang="en-US" sz="3200" b="1" dirty="0">
                <a:latin typeface="Consolas" panose="020B0609020204030204" pitchFamily="49" charset="0"/>
              </a:rPr>
              <a:t>()</a:t>
            </a:r>
            <a:r>
              <a:rPr lang="en-US" sz="3200" dirty="0"/>
              <a:t> –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round down </a:t>
            </a:r>
            <a:r>
              <a:rPr lang="en-US" sz="3200" dirty="0"/>
              <a:t>to the nearest integer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Rounding Floating-Point Numbers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4" y="3970109"/>
            <a:ext cx="10667998" cy="23544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 = 2.3455;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Console.WriteLine(Math.Round(a));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result: 2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Console.WriteLine(Math.Round(a, 3));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result: 2.346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Console.WriteLine(Math.Ceiling(a));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result: 3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Console.WriteLine(Math.Floor(a));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result: 2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9675812" y="1815994"/>
            <a:ext cx="1905000" cy="2222606"/>
          </a:xfrm>
          <a:prstGeom prst="wedgeRoundRectCallout">
            <a:avLst>
              <a:gd name="adj1" fmla="val -72049"/>
              <a:gd name="adj2" fmla="val -5197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Banker's rounding:</a:t>
            </a:r>
          </a:p>
          <a:p>
            <a:pPr algn="ctr"/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2.5</a:t>
            </a:r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3</a:t>
            </a:r>
          </a:p>
          <a:p>
            <a:pPr algn="ctr"/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3.5</a:t>
            </a:r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4</a:t>
            </a:r>
          </a:p>
          <a:p>
            <a:pPr algn="ctr"/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3.45</a:t>
            </a:r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5421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Floating-point numbers can 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scientific notation</a:t>
            </a:r>
            <a:r>
              <a:rPr lang="en-US" dirty="0"/>
              <a:t>, e.g.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1e+34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1E34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20e-3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1e-12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-6.02e28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Notation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2795587"/>
            <a:ext cx="10363200" cy="3397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d = 10000000000000000000000000000000000.0;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1E+34</a:t>
            </a:r>
          </a:p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d2 = 20e-3;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Console.WriteLine(d2);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0.02</a:t>
            </a:r>
          </a:p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d3 = double.MaxValue;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Console.WriteLine(d3);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1.79769313486232E+308</a:t>
            </a:r>
          </a:p>
        </p:txBody>
      </p:sp>
    </p:spTree>
    <p:extLst>
      <p:ext uri="{BB962C8B-B14F-4D97-AF65-F5344CB8AC3E}">
        <p14:creationId xmlns:p14="http://schemas.microsoft.com/office/powerpoint/2010/main" val="2226024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Integral division and floating-point division are different: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Division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2133600"/>
            <a:ext cx="10363200" cy="41149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Console.WriteLine(10 / 4);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(integral division)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Console.WriteLine(10 / 4.0);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2.5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(real division)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Console.WriteLine(10 / 0.0);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Infinity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Console.WriteLine(-10 / 0.0);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-Infinity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Console.WriteLine(0 / 0.0);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NaN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(not a number)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Console.WriteLine(8 % 2.5);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// 0.5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(3 * 2.5 + 0.5 = 8)</a:t>
            </a:r>
          </a:p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d = 0;</a:t>
            </a: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Integral division works differently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Console.WriteLine(10 / d);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DivideByZeroException</a:t>
            </a:r>
          </a:p>
        </p:txBody>
      </p:sp>
    </p:spTree>
    <p:extLst>
      <p:ext uri="{BB962C8B-B14F-4D97-AF65-F5344CB8AC3E}">
        <p14:creationId xmlns:p14="http://schemas.microsoft.com/office/powerpoint/2010/main" val="2410823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75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floating-point numbers </a:t>
            </a:r>
            <a:r>
              <a:rPr lang="en-US"/>
              <a:t>work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incorrectly</a:t>
            </a:r>
            <a:r>
              <a:rPr lang="en-US"/>
              <a:t>!</a:t>
            </a:r>
            <a:endParaRPr lang="bg-BG" dirty="0"/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Floating-Point Calculations – Abnormalities</a:t>
            </a:r>
            <a:endParaRPr lang="bg-BG" dirty="0"/>
          </a:p>
        </p:txBody>
      </p:sp>
      <p:sp>
        <p:nvSpPr>
          <p:cNvPr id="575492" name="Rectangle 4"/>
          <p:cNvSpPr>
            <a:spLocks noChangeArrowheads="1"/>
          </p:cNvSpPr>
          <p:nvPr/>
        </p:nvSpPr>
        <p:spPr bwMode="auto">
          <a:xfrm>
            <a:off x="760414" y="2076448"/>
            <a:ext cx="10667998" cy="41618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Console.WriteLine(100000000000000.0 + 0.3);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Result: 100000000000000 (loss of precision)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 = 1.0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b = 0.33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sum = 1.33;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Console.WriteLine("a+b={0} sum={1} equal={2}",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a+b, sum, (a+b == sum));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a+b=1.33000001311302 sum=1.33 equal=False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one = 0;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10000; i++) one += 0.0001;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Console.WriteLine(one);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0.999999999999906</a:t>
            </a:r>
          </a:p>
        </p:txBody>
      </p:sp>
      <p:pic>
        <p:nvPicPr>
          <p:cNvPr id="2050" name="Picture 2" descr="http://www.rw-designer.com/icon-image/8387-256x256x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986" y="3197357"/>
            <a:ext cx="1920026" cy="192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45370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is a special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decimal floating-point</a:t>
            </a:r>
            <a:r>
              <a:rPr lang="en-US" dirty="0"/>
              <a:t> real number type in C#: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decimal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(±1,0 × 10</a:t>
            </a:r>
            <a:r>
              <a:rPr lang="en-US" baseline="30000" dirty="0"/>
              <a:t>-28</a:t>
            </a:r>
            <a:r>
              <a:rPr lang="en-US" dirty="0"/>
              <a:t> to ±7,9 × 10</a:t>
            </a:r>
            <a:r>
              <a:rPr lang="en-US" baseline="30000" dirty="0"/>
              <a:t>28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128-bits, precision of 28-29 digits</a:t>
            </a:r>
          </a:p>
          <a:p>
            <a:pPr lvl="1"/>
            <a:r>
              <a:rPr lang="en-US" dirty="0"/>
              <a:t>Used for financial calculations</a:t>
            </a:r>
          </a:p>
          <a:p>
            <a:pPr lvl="1"/>
            <a:r>
              <a:rPr lang="en-US" dirty="0"/>
              <a:t>Almost no round-off errors</a:t>
            </a:r>
          </a:p>
          <a:p>
            <a:pPr lvl="1"/>
            <a:r>
              <a:rPr lang="en-US" dirty="0"/>
              <a:t>Almost no loss of precision</a:t>
            </a:r>
          </a:p>
          <a:p>
            <a:r>
              <a:rPr lang="en-US" dirty="0"/>
              <a:t>The default value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decimal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type is:</a:t>
            </a:r>
          </a:p>
          <a:p>
            <a:pPr lvl="1"/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0.0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/>
              <a:t>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/>
              <a:t> is the suffix for decimal numbers)</a:t>
            </a:r>
            <a:endParaRPr lang="bg-BG" dirty="0"/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Floating-Point Type</a:t>
            </a:r>
            <a:endParaRPr lang="bg-BG" dirty="0"/>
          </a:p>
        </p:txBody>
      </p:sp>
      <p:pic>
        <p:nvPicPr>
          <p:cNvPr id="65540" name="Picture 4" descr="http://support2.dundas.com/OnlineDocumentation/WinChart2003/images/Formulas_Willia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11"/>
          <a:stretch>
            <a:fillRect/>
          </a:stretch>
        </p:blipFill>
        <p:spPr bwMode="auto">
          <a:xfrm>
            <a:off x="7369764" y="2910220"/>
            <a:ext cx="2991848" cy="1814180"/>
          </a:xfrm>
          <a:prstGeom prst="roundRect">
            <a:avLst>
              <a:gd name="adj" fmla="val 5770"/>
            </a:avLst>
          </a:prstGeom>
          <a:noFill/>
        </p:spPr>
      </p:pic>
      <p:pic>
        <p:nvPicPr>
          <p:cNvPr id="65538" name="Picture 2" descr="http://www.techno-archery.com/Archery%20copy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612" y="2361293"/>
            <a:ext cx="1097848" cy="1097848"/>
          </a:xfrm>
          <a:prstGeom prst="ellipse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 rot="21146390">
            <a:off x="8887754" y="5016270"/>
            <a:ext cx="2438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decimal</a:t>
            </a:r>
            <a:endParaRPr lang="en-US" sz="44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66542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1" cy="5570355"/>
          </a:xfrm>
        </p:spPr>
        <p:txBody>
          <a:bodyPr/>
          <a:lstStyle/>
          <a:p>
            <a:r>
              <a:rPr lang="en-US" dirty="0"/>
              <a:t>Write program that receives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 lines</a:t>
            </a:r>
            <a:r>
              <a:rPr lang="en-US" dirty="0"/>
              <a:t>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input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On the 1</a:t>
            </a:r>
            <a:r>
              <a:rPr lang="en-US" baseline="30000" dirty="0"/>
              <a:t>st</a:t>
            </a:r>
            <a:r>
              <a:rPr lang="en-US" dirty="0"/>
              <a:t> line you will receive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–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count</a:t>
            </a:r>
            <a:r>
              <a:rPr lang="en-US" dirty="0"/>
              <a:t>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digits</a:t>
            </a:r>
            <a:r>
              <a:rPr lang="en-US" dirty="0"/>
              <a:t> after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decimal point</a:t>
            </a:r>
            <a:r>
              <a:rPr lang="en-US"/>
              <a:t>. </a:t>
            </a:r>
            <a:endParaRPr lang="en-US" dirty="0"/>
          </a:p>
          <a:p>
            <a:pPr lvl="1"/>
            <a:r>
              <a:rPr lang="en-US" dirty="0"/>
              <a:t>On the 2</a:t>
            </a:r>
            <a:r>
              <a:rPr lang="en-US" baseline="30000" dirty="0"/>
              <a:t>nd</a:t>
            </a:r>
            <a:r>
              <a:rPr lang="en-US" dirty="0"/>
              <a:t> line you will receive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Make sure you use the appropriate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type </a:t>
            </a:r>
            <a:r>
              <a:rPr lang="en-US" dirty="0"/>
              <a:t>to hold that number.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will be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range [0, 28]</a:t>
            </a:r>
            <a:r>
              <a:rPr lang="en-US" dirty="0"/>
              <a:t>. 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</a:t>
            </a:r>
            <a:r>
              <a:rPr lang="en-US" dirty="0"/>
              <a:t> will be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range [-2</a:t>
            </a:r>
            <a:r>
              <a:rPr lang="en-US" baseline="30000" dirty="0">
                <a:solidFill>
                  <a:schemeClr val="tx2">
                    <a:lumMod val="75000"/>
                  </a:schemeClr>
                </a:solidFill>
              </a:rPr>
              <a:t>64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2</a:t>
            </a:r>
            <a:r>
              <a:rPr lang="en-US" baseline="30000" dirty="0">
                <a:solidFill>
                  <a:schemeClr val="tx2">
                    <a:lumMod val="75000"/>
                  </a:schemeClr>
                </a:solidFill>
              </a:rPr>
              <a:t>64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Print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 </a:t>
            </a:r>
            <a:r>
              <a:rPr lang="en-US" dirty="0"/>
              <a:t>after you read it.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Real Number Types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96923" y="6158616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https://judge.softuni.bg/Contests/Practice/Index/842#1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942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Integer Types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Real Number Types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Other Data Types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  <p:pic>
        <p:nvPicPr>
          <p:cNvPr id="7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74211" y="1354975"/>
            <a:ext cx="1845425" cy="184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Резултат с изображение за content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758" y="3583564"/>
            <a:ext cx="1906254" cy="1999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Real Number Types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https://judge.softuni.bg/Contests/Practice/Index/842#1</a:t>
            </a:r>
            <a:endParaRPr lang="en-US" dirty="0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836611" y="1295400"/>
            <a:ext cx="10591801" cy="36805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Console.WriteLine(</a:t>
            </a:r>
          </a:p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.Parse(Console.ReadLine()));</a:t>
            </a:r>
          </a:p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Console.WriteLine(</a:t>
            </a:r>
          </a:p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.Parse(Console.ReadLine()));</a:t>
            </a:r>
          </a:p>
        </p:txBody>
      </p:sp>
    </p:spTree>
    <p:extLst>
      <p:ext uri="{BB962C8B-B14F-4D97-AF65-F5344CB8AC3E}">
        <p14:creationId xmlns:p14="http://schemas.microsoft.com/office/powerpoint/2010/main" val="286297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189682"/>
            <a:ext cx="8938472" cy="820600"/>
          </a:xfrm>
        </p:spPr>
        <p:txBody>
          <a:bodyPr/>
          <a:lstStyle/>
          <a:p>
            <a:r>
              <a:rPr lang="en-US" dirty="0"/>
              <a:t>Other Number Data Types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2" y="5219762"/>
            <a:ext cx="8938472" cy="692873"/>
          </a:xfrm>
        </p:spPr>
        <p:txBody>
          <a:bodyPr/>
          <a:lstStyle/>
          <a:p>
            <a:r>
              <a:rPr lang="en-US" noProof="1"/>
              <a:t>BigInteger Structure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CDE9CC-496C-4ED1-817D-7EB17CCAB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218" y="914181"/>
            <a:ext cx="3862388" cy="27195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93413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03F1DF-F4D1-47E2-9DA4-2836B2B68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2D5F4-CCBB-4228-82E9-0B6270C41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6894599" cy="3327098"/>
          </a:xfrm>
        </p:spPr>
        <p:txBody>
          <a:bodyPr/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BigInteger</a:t>
            </a:r>
            <a:r>
              <a:rPr lang="en-US" noProof="1"/>
              <a:t> represents an arbitrarily large signed integer.</a:t>
            </a:r>
          </a:p>
          <a:p>
            <a:pPr lvl="1"/>
            <a:r>
              <a:rPr lang="en-US" noProof="1"/>
              <a:t>From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System.Numerics</a:t>
            </a:r>
            <a:r>
              <a:rPr lang="en-US" noProof="1"/>
              <a:t> namespace.</a:t>
            </a:r>
            <a:endParaRPr lang="bg-BG" noProof="1"/>
          </a:p>
          <a:p>
            <a:pPr lvl="1"/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Reference</a:t>
            </a:r>
            <a:r>
              <a:rPr lang="en-US" noProof="1"/>
              <a:t> needs to be added.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677EAB-EE34-4DCB-A4C3-53AAF23BE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BigInteger</a:t>
            </a:r>
            <a:r>
              <a:rPr lang="en-US" dirty="0"/>
              <a:t> Structure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E00C67-3AD8-451C-8B3A-55B7EB1D0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12" y="1383335"/>
            <a:ext cx="4620142" cy="278515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F59B3D1-720C-4562-8472-495181F47AAF}"/>
              </a:ext>
            </a:extLst>
          </p:cNvPr>
          <p:cNvSpPr txBox="1">
            <a:spLocks/>
          </p:cNvSpPr>
          <p:nvPr/>
        </p:nvSpPr>
        <p:spPr>
          <a:xfrm>
            <a:off x="455612" y="4478219"/>
            <a:ext cx="11110800" cy="17526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/>
              <a:t>Needs special methods for simple actions like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adding</a:t>
            </a:r>
            <a:r>
              <a:rPr lang="en-US" noProof="1"/>
              <a:t>,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subtracting</a:t>
            </a:r>
            <a:r>
              <a:rPr lang="en-US" noProof="1"/>
              <a:t>,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multiplying</a:t>
            </a:r>
            <a:r>
              <a:rPr lang="en-US" noProof="1"/>
              <a:t>,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powering</a:t>
            </a:r>
            <a:r>
              <a:rPr lang="en-US" noProof="1"/>
              <a:t> etc.</a:t>
            </a:r>
          </a:p>
          <a:p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84214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n^n</a:t>
            </a:r>
            <a:r>
              <a:rPr lang="en-US" noProof="1"/>
              <a:t> </a:t>
            </a:r>
            <a:r>
              <a:rPr lang="en-US" dirty="0"/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powered by itself) for very big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(e.g. 1000)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Big Power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65358" y="2023494"/>
            <a:ext cx="80453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147249" y="2023494"/>
            <a:ext cx="975363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3125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1595549" y="2126080"/>
            <a:ext cx="444897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597546" y="2023494"/>
            <a:ext cx="80453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060583" y="2023494"/>
            <a:ext cx="2396573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10000000000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8527737" y="2148138"/>
            <a:ext cx="444897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78980" y="4055517"/>
            <a:ext cx="80453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69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175993" y="3560006"/>
            <a:ext cx="9281163" cy="15473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7596040312163297274222442578208043236112279041839441308045514203595638030283176823539793587591372230230103933110810192201741429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609170" y="4158103"/>
            <a:ext cx="444897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https://judge.softuni.bg/Contests/Practice/Index/842#2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177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Big Power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39434" y="4602952"/>
            <a:ext cx="10084178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dirty="0"/>
              <a:t> n =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dirty="0" err="1"/>
              <a:t>.Parse</a:t>
            </a:r>
            <a:r>
              <a:rPr lang="en-US" dirty="0"/>
              <a:t>(</a:t>
            </a:r>
            <a:r>
              <a:rPr lang="en-US" dirty="0" err="1"/>
              <a:t>Console.ReadLine</a:t>
            </a:r>
            <a:r>
              <a:rPr lang="en-US" dirty="0"/>
              <a:t>());</a:t>
            </a:r>
          </a:p>
          <a:p>
            <a:endParaRPr lang="en-US" dirty="0"/>
          </a:p>
          <a:p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BigInteger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Pow</a:t>
            </a:r>
            <a:r>
              <a:rPr lang="en-US" dirty="0"/>
              <a:t>(new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BigInteger</a:t>
            </a:r>
            <a:r>
              <a:rPr lang="en-US" dirty="0"/>
              <a:t>(n), n));</a:t>
            </a:r>
            <a:endParaRPr lang="en-US" sz="2600" dirty="0"/>
          </a:p>
        </p:txBody>
      </p:sp>
      <p:sp>
        <p:nvSpPr>
          <p:cNvPr id="7" name="TextBox 6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https://judge.softuni.bg/Contests/Practice/Index/842#2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434" y="1143001"/>
            <a:ext cx="3058794" cy="28774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3164" y="1143000"/>
            <a:ext cx="6350448" cy="2877442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4239764" y="2429321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8837612" y="3529783"/>
            <a:ext cx="3581400" cy="1478752"/>
          </a:xfrm>
          <a:prstGeom prst="wedgeRoundRectCallout">
            <a:avLst>
              <a:gd name="adj1" fmla="val -55337"/>
              <a:gd name="adj2" fmla="val 752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Use the .NET API class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System.Numerics</a:t>
            </a:r>
            <a:b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.BigInteger</a:t>
            </a:r>
          </a:p>
        </p:txBody>
      </p:sp>
    </p:spTree>
    <p:extLst>
      <p:ext uri="{BB962C8B-B14F-4D97-AF65-F5344CB8AC3E}">
        <p14:creationId xmlns:p14="http://schemas.microsoft.com/office/powerpoint/2010/main" val="347587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/>
          </a:bodyPr>
          <a:lstStyle/>
          <a:p>
            <a:pPr marL="452438" indent="-452438">
              <a:lnSpc>
                <a:spcPct val="100000"/>
              </a:lnSpc>
            </a:pPr>
            <a:r>
              <a:rPr lang="en-US" dirty="0"/>
              <a:t>Number Types and Their Ranges</a:t>
            </a:r>
          </a:p>
          <a:p>
            <a:pPr marL="452438" indent="-452438"/>
            <a:r>
              <a:rPr lang="en-US" dirty="0"/>
              <a:t>How to use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Math </a:t>
            </a:r>
            <a:r>
              <a:rPr lang="en-US" dirty="0"/>
              <a:t>class methods.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452438" indent="-452438"/>
            <a:r>
              <a:rPr lang="en-US" dirty="0"/>
              <a:t>How to 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Real numbers</a:t>
            </a:r>
            <a:r>
              <a:rPr lang="en-US" dirty="0"/>
              <a:t>.</a:t>
            </a:r>
          </a:p>
          <a:p>
            <a:pPr marL="757184" lvl="1" indent="-452438"/>
            <a:r>
              <a:rPr lang="en-US" dirty="0"/>
              <a:t>What is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precision</a:t>
            </a:r>
            <a:r>
              <a:rPr lang="en-US" dirty="0"/>
              <a:t> of the different Real Number Data Types.</a:t>
            </a:r>
          </a:p>
          <a:p>
            <a:pPr marL="452438" indent="-452438"/>
            <a:r>
              <a:rPr lang="en-US" dirty="0"/>
              <a:t>How to work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very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big</a:t>
            </a:r>
            <a:r>
              <a:rPr lang="en-US" dirty="0"/>
              <a:t> numbers, which exceed normal number types.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078" y="1911344"/>
            <a:ext cx="2457330" cy="15701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650277" y="2415369"/>
            <a:ext cx="2344957" cy="253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125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 Fundamentals – Methods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92001" y="1794761"/>
            <a:ext cx="11804822" cy="32684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fund-softuni</a:t>
            </a:r>
            <a:endParaRPr lang="en-US" sz="6000" b="1" noProof="1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747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5351600"/>
            <a:ext cx="8938472" cy="820600"/>
          </a:xfrm>
        </p:spPr>
        <p:txBody>
          <a:bodyPr/>
          <a:lstStyle/>
          <a:p>
            <a:r>
              <a:rPr lang="en-US" dirty="0"/>
              <a:t>Integer Types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90538" y="1570758"/>
            <a:ext cx="5648955" cy="3218155"/>
            <a:chOff x="8551624" y="1141196"/>
            <a:chExt cx="2306448" cy="2111663"/>
          </a:xfrm>
          <a:effectLst>
            <a:glow rad="101600">
              <a:schemeClr val="tx1">
                <a:lumMod val="95000"/>
                <a:alpha val="20000"/>
              </a:schemeClr>
            </a:glow>
          </a:effectLst>
        </p:grpSpPr>
        <p:sp>
          <p:nvSpPr>
            <p:cNvPr id="8" name="TextBox 7"/>
            <p:cNvSpPr txBox="1"/>
            <p:nvPr/>
          </p:nvSpPr>
          <p:spPr>
            <a:xfrm rot="21521100">
              <a:off x="9298519" y="1982735"/>
              <a:ext cx="639504" cy="715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int</a:t>
              </a:r>
              <a:endParaRPr lang="en-US" sz="3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20751016">
              <a:off x="8754310" y="2660816"/>
              <a:ext cx="721535" cy="5437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long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 rot="843522">
              <a:off x="8907642" y="1141196"/>
              <a:ext cx="738825" cy="5437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byte</a:t>
              </a:r>
              <a:endParaRPr lang="en-US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443506">
              <a:off x="9724556" y="1674352"/>
              <a:ext cx="756720" cy="486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short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445021">
              <a:off x="8551624" y="1674396"/>
              <a:ext cx="610854" cy="486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uint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21351847">
              <a:off x="9877907" y="1149183"/>
              <a:ext cx="688260" cy="4292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sbyte</a:t>
              </a:r>
              <a:endParaRPr lang="en-US" sz="1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 rot="21216099">
              <a:off x="10167952" y="2270302"/>
              <a:ext cx="690120" cy="3720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ushort</a:t>
              </a:r>
              <a:endParaRPr lang="en-US" sz="1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347577">
              <a:off x="9909996" y="2766349"/>
              <a:ext cx="799444" cy="486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ulong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8744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6217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1"/>
            <a:ext cx="11804822" cy="5654676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sbyte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[-128 …127]: signed 8-bit [-2</a:t>
            </a:r>
            <a:r>
              <a:rPr lang="en-US" sz="3000" baseline="30000" dirty="0"/>
              <a:t>7</a:t>
            </a:r>
            <a:r>
              <a:rPr lang="en-US" sz="3000" dirty="0"/>
              <a:t> … 2</a:t>
            </a:r>
            <a:r>
              <a:rPr lang="en-US" sz="3000" baseline="30000" dirty="0"/>
              <a:t>7</a:t>
            </a:r>
            <a:r>
              <a:rPr lang="en-US" sz="3000" dirty="0"/>
              <a:t>-1]</a:t>
            </a:r>
          </a:p>
          <a:p>
            <a:pPr>
              <a:lnSpc>
                <a:spcPct val="107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[0 … 255]: unsigned 8-bit [0 … 2</a:t>
            </a:r>
            <a:r>
              <a:rPr lang="en-US" sz="3000" baseline="30000" dirty="0"/>
              <a:t>8</a:t>
            </a:r>
            <a:r>
              <a:rPr lang="en-US" sz="3000" dirty="0"/>
              <a:t>-1]</a:t>
            </a:r>
          </a:p>
          <a:p>
            <a:pPr>
              <a:lnSpc>
                <a:spcPct val="107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short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[-32 768 … 32 767]: signed 16-bit [-2</a:t>
            </a:r>
            <a:r>
              <a:rPr lang="en-US" sz="3000" baseline="30000" dirty="0"/>
              <a:t>15</a:t>
            </a:r>
            <a:r>
              <a:rPr lang="en-US" sz="3000" dirty="0"/>
              <a:t> … 2</a:t>
            </a:r>
            <a:r>
              <a:rPr lang="en-US" sz="3000" baseline="30000" dirty="0"/>
              <a:t>15</a:t>
            </a:r>
            <a:r>
              <a:rPr lang="en-US" sz="3000" dirty="0"/>
              <a:t>-1]</a:t>
            </a:r>
          </a:p>
          <a:p>
            <a:pPr>
              <a:lnSpc>
                <a:spcPct val="107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ushort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[0 … 65 535]: unsigned 16-bit [0 … 2</a:t>
            </a:r>
            <a:r>
              <a:rPr lang="en-US" sz="3000" baseline="30000" dirty="0"/>
              <a:t>16</a:t>
            </a:r>
            <a:r>
              <a:rPr lang="en-US" sz="3000" dirty="0"/>
              <a:t>-1]</a:t>
            </a:r>
          </a:p>
          <a:p>
            <a:pPr>
              <a:lnSpc>
                <a:spcPct val="107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[-2 147 483 648 … 2 147 483 647]: signed 32-bit [-2</a:t>
            </a:r>
            <a:r>
              <a:rPr lang="en-US" sz="3000" baseline="30000" dirty="0"/>
              <a:t>31</a:t>
            </a:r>
            <a:r>
              <a:rPr lang="en-US" sz="3000" dirty="0"/>
              <a:t> … 2</a:t>
            </a:r>
            <a:r>
              <a:rPr lang="en-US" sz="3000" baseline="30000" dirty="0"/>
              <a:t>31</a:t>
            </a:r>
            <a:r>
              <a:rPr lang="en-US" sz="3000" dirty="0"/>
              <a:t>-1]</a:t>
            </a:r>
            <a:endParaRPr lang="en-US" sz="3000" u="sng" dirty="0"/>
          </a:p>
          <a:p>
            <a:pPr>
              <a:lnSpc>
                <a:spcPct val="107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[0 … 4 294 967 295]: unsigned 32-bit [0 … 2</a:t>
            </a:r>
            <a:r>
              <a:rPr lang="en-US" sz="3000" baseline="30000" dirty="0"/>
              <a:t>32</a:t>
            </a:r>
            <a:r>
              <a:rPr lang="en-US" sz="3000" dirty="0"/>
              <a:t>-1]</a:t>
            </a:r>
          </a:p>
          <a:p>
            <a:pPr>
              <a:lnSpc>
                <a:spcPct val="107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[-9 223 372 036 854 775 808 … 9 223 372 036 854 775 807]: signed 64-bit [-2</a:t>
            </a:r>
            <a:r>
              <a:rPr lang="en-US" sz="3000" baseline="30000" dirty="0"/>
              <a:t>63</a:t>
            </a:r>
            <a:r>
              <a:rPr lang="en-US" sz="3000" dirty="0"/>
              <a:t> … 2</a:t>
            </a:r>
            <a:r>
              <a:rPr lang="en-US" sz="3000" baseline="30000" dirty="0"/>
              <a:t>63</a:t>
            </a:r>
            <a:r>
              <a:rPr lang="en-US" sz="3000" dirty="0"/>
              <a:t>-1]</a:t>
            </a:r>
          </a:p>
          <a:p>
            <a:pPr>
              <a:lnSpc>
                <a:spcPct val="107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[0 … 18 446 744 073 709 551 615]: unsigned 64-bit [0 … 2</a:t>
            </a:r>
            <a:r>
              <a:rPr lang="en-US" sz="3000" baseline="30000" dirty="0"/>
              <a:t>64</a:t>
            </a:r>
            <a:r>
              <a:rPr lang="en-US" sz="3000" dirty="0"/>
              <a:t>-1]</a:t>
            </a: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Types</a:t>
            </a:r>
            <a:endParaRPr lang="bg-BG" dirty="0"/>
          </a:p>
        </p:txBody>
      </p:sp>
      <p:grpSp>
        <p:nvGrpSpPr>
          <p:cNvPr id="3" name="Group 2"/>
          <p:cNvGrpSpPr/>
          <p:nvPr/>
        </p:nvGrpSpPr>
        <p:grpSpPr>
          <a:xfrm>
            <a:off x="8885239" y="1134979"/>
            <a:ext cx="2898807" cy="2417847"/>
            <a:chOff x="8551624" y="1141196"/>
            <a:chExt cx="2306448" cy="2111663"/>
          </a:xfrm>
          <a:effectLst>
            <a:glow rad="101600">
              <a:schemeClr val="tx1">
                <a:lumMod val="95000"/>
                <a:alpha val="20000"/>
              </a:schemeClr>
            </a:glow>
          </a:effectLst>
        </p:grpSpPr>
        <p:sp>
          <p:nvSpPr>
            <p:cNvPr id="5" name="TextBox 4"/>
            <p:cNvSpPr txBox="1"/>
            <p:nvPr/>
          </p:nvSpPr>
          <p:spPr>
            <a:xfrm rot="21521100">
              <a:off x="9298519" y="1982735"/>
              <a:ext cx="639504" cy="715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int</a:t>
              </a:r>
              <a:endParaRPr lang="en-US" sz="3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 rot="20751016">
              <a:off x="8754310" y="2660816"/>
              <a:ext cx="721535" cy="5437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long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 rot="843522">
              <a:off x="8907642" y="1141196"/>
              <a:ext cx="738825" cy="5437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byte</a:t>
              </a:r>
              <a:endParaRPr lang="en-US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443506">
              <a:off x="9724556" y="1674352"/>
              <a:ext cx="756720" cy="486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short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445021">
              <a:off x="8551624" y="1674396"/>
              <a:ext cx="610854" cy="486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uint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21351847">
              <a:off x="9877907" y="1149183"/>
              <a:ext cx="688260" cy="4292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sbyte</a:t>
              </a:r>
              <a:endParaRPr lang="en-US" sz="1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21216099">
              <a:off x="10167952" y="2270302"/>
              <a:ext cx="690120" cy="3720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ushort</a:t>
              </a:r>
              <a:endParaRPr lang="en-US" sz="1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347577">
              <a:off x="9909996" y="2766349"/>
              <a:ext cx="799444" cy="486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ulong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92056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38224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Depending on the unit of measure we can use different data types:</a:t>
            </a:r>
            <a:endParaRPr lang="bg-BG" sz="3200" dirty="0"/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Centuries – Example</a:t>
            </a:r>
            <a:endParaRPr lang="bg-BG" dirty="0"/>
          </a:p>
        </p:txBody>
      </p:sp>
      <p:sp>
        <p:nvSpPr>
          <p:cNvPr id="512004" name="Rectangle 4"/>
          <p:cNvSpPr>
            <a:spLocks noChangeArrowheads="1"/>
          </p:cNvSpPr>
          <p:nvPr/>
        </p:nvSpPr>
        <p:spPr bwMode="auto">
          <a:xfrm>
            <a:off x="760413" y="3214568"/>
            <a:ext cx="10668000" cy="32624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byte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centuries = 20;    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small number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(up to 255)</a:t>
            </a:r>
            <a:endParaRPr lang="bg-BG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ushort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years = 2000;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A small number (up to 32767)</a:t>
            </a:r>
            <a:endParaRPr lang="bg-BG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days = 730484;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A large number (up to 4.3 billions)</a:t>
            </a:r>
            <a:endParaRPr lang="bg-BG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ulong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hours = 17531616; 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very big number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(up to 18.4*10^18)</a:t>
            </a:r>
            <a:endParaRPr lang="bg-BG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b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"{0} centuries 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{1} years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{2} days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{3} hours.",</a:t>
            </a:r>
            <a:b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centuries, years, days, hours);</a:t>
            </a:r>
            <a:endParaRPr lang="en-US" sz="27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212" y="1794390"/>
            <a:ext cx="8610600" cy="108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21101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Integers 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range </a:t>
            </a:r>
            <a:r>
              <a:rPr lang="en-US" dirty="0"/>
              <a:t>(minimal and maximal value)</a:t>
            </a:r>
          </a:p>
          <a:p>
            <a:r>
              <a:rPr lang="en-US" dirty="0"/>
              <a:t>Integers could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overflow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this leads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incorrect values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Beware of Integer Overflow!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7612" y="2881635"/>
            <a:ext cx="6143624" cy="30619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byte counter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0; i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260; i++)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counter++;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Console.WriteLine(counter);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888411" y="2881635"/>
            <a:ext cx="2006601" cy="30619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37D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37D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897811" y="4222117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9860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program that receives 4 integers and prints them, on a single line, separated by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spaces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1</a:t>
            </a:r>
            <a:r>
              <a:rPr lang="en-US" baseline="30000" dirty="0"/>
              <a:t>st</a:t>
            </a:r>
            <a:r>
              <a:rPr lang="en-US" dirty="0"/>
              <a:t> one will be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range [0, 255]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2</a:t>
            </a:r>
            <a:r>
              <a:rPr lang="en-US" baseline="30000" dirty="0"/>
              <a:t>nd</a:t>
            </a:r>
            <a:r>
              <a:rPr lang="en-US" dirty="0"/>
              <a:t> one will be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range [0, 2</a:t>
            </a:r>
            <a:r>
              <a:rPr lang="en-US" baseline="30000" dirty="0">
                <a:solidFill>
                  <a:schemeClr val="tx2">
                    <a:lumMod val="75000"/>
                  </a:schemeClr>
                </a:solidFill>
              </a:rPr>
              <a:t>31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3</a:t>
            </a:r>
            <a:r>
              <a:rPr lang="en-US" baseline="30000" dirty="0"/>
              <a:t>rd</a:t>
            </a:r>
            <a:r>
              <a:rPr lang="en-US" dirty="0"/>
              <a:t> one will be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range [-2</a:t>
            </a:r>
            <a:r>
              <a:rPr lang="en-US" baseline="30000" dirty="0">
                <a:solidFill>
                  <a:schemeClr val="tx2">
                    <a:lumMod val="75000"/>
                  </a:schemeClr>
                </a:solidFill>
              </a:rPr>
              <a:t>31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2</a:t>
            </a:r>
            <a:r>
              <a:rPr lang="en-US" baseline="30000" dirty="0">
                <a:solidFill>
                  <a:schemeClr val="tx2">
                    <a:lumMod val="75000"/>
                  </a:schemeClr>
                </a:solidFill>
              </a:rPr>
              <a:t>31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- 1]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4</a:t>
            </a:r>
            <a:r>
              <a:rPr lang="en-US" baseline="30000" dirty="0"/>
              <a:t>th</a:t>
            </a:r>
            <a:r>
              <a:rPr lang="en-US" dirty="0"/>
              <a:t> one will be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range [-2</a:t>
            </a:r>
            <a:r>
              <a:rPr lang="en-US" baseline="30000" dirty="0">
                <a:solidFill>
                  <a:schemeClr val="tx2">
                    <a:lumMod val="75000"/>
                  </a:schemeClr>
                </a:solidFill>
              </a:rPr>
              <a:t>64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2</a:t>
            </a:r>
            <a:r>
              <a:rPr lang="en-US" baseline="30000" dirty="0">
                <a:solidFill>
                  <a:schemeClr val="tx2">
                    <a:lumMod val="75000"/>
                  </a:schemeClr>
                </a:solidFill>
              </a:rPr>
              <a:t>64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– 1]</a:t>
            </a:r>
            <a:r>
              <a:rPr lang="en-US" dirty="0"/>
              <a:t>.</a:t>
            </a:r>
          </a:p>
          <a:p>
            <a:r>
              <a:rPr lang="en-US" dirty="0"/>
              <a:t>Use the appropriate integer data types for this problem.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Integer Types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6924" y="602898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https://judge.softuni.bg/Contests/Practice/Index/842#0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966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Integer Types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266824"/>
            <a:ext cx="10591800" cy="35359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byte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first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byte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second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third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fourth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"{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{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second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{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third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{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fourth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0412" y="6102124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https://judge.softuni.bg/Contests/Practice/Index/842#0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97125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427</TotalTime>
  <Words>1770</Words>
  <Application>Microsoft Office PowerPoint</Application>
  <PresentationFormat>Custom</PresentationFormat>
  <Paragraphs>274</Paragraphs>
  <Slides>28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Wingdings</vt:lpstr>
      <vt:lpstr>Wingdings 2</vt:lpstr>
      <vt:lpstr>SoftUni 16x9</vt:lpstr>
      <vt:lpstr>Data Types, Variables and Methods</vt:lpstr>
      <vt:lpstr>Table of Contents</vt:lpstr>
      <vt:lpstr>Have a Question?</vt:lpstr>
      <vt:lpstr>Integer Types</vt:lpstr>
      <vt:lpstr>Integer Types</vt:lpstr>
      <vt:lpstr>Centuries – Example</vt:lpstr>
      <vt:lpstr>Beware of Integer Overflow!</vt:lpstr>
      <vt:lpstr>Problem: Integer Types</vt:lpstr>
      <vt:lpstr>Solution: Integer Types</vt:lpstr>
      <vt:lpstr>Real Number Types</vt:lpstr>
      <vt:lpstr>What are Floating-Point Types?</vt:lpstr>
      <vt:lpstr>Floating-Point Numbers</vt:lpstr>
      <vt:lpstr>PI Precision – Example</vt:lpstr>
      <vt:lpstr>Rounding Floating-Point Numbers</vt:lpstr>
      <vt:lpstr>Scientific Notation</vt:lpstr>
      <vt:lpstr>Floating-Point Division</vt:lpstr>
      <vt:lpstr>Floating-Point Calculations – Abnormalities</vt:lpstr>
      <vt:lpstr>Decimal Floating-Point Type</vt:lpstr>
      <vt:lpstr>Problem: Real Number Types</vt:lpstr>
      <vt:lpstr>Solution: Real Number Types</vt:lpstr>
      <vt:lpstr>Other Number Data Types</vt:lpstr>
      <vt:lpstr>BigInteger Structure</vt:lpstr>
      <vt:lpstr>Problem: Big Power</vt:lpstr>
      <vt:lpstr>Solution: Big Power</vt:lpstr>
      <vt:lpstr>Summary</vt:lpstr>
      <vt:lpstr>Programming Fundamentals – Methods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Viktor Kostadinov</cp:lastModifiedBy>
  <cp:revision>195</cp:revision>
  <dcterms:created xsi:type="dcterms:W3CDTF">2014-01-02T17:00:34Z</dcterms:created>
  <dcterms:modified xsi:type="dcterms:W3CDTF">2017-11-10T10:51:45Z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