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544" r:id="rId4"/>
    <p:sldId id="466" r:id="rId5"/>
    <p:sldId id="545" r:id="rId6"/>
    <p:sldId id="546" r:id="rId7"/>
    <p:sldId id="547" r:id="rId8"/>
    <p:sldId id="548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74" r:id="rId19"/>
    <p:sldId id="575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464" r:id="rId35"/>
    <p:sldId id="416" r:id="rId36"/>
    <p:sldId id="400" r:id="rId37"/>
    <p:sldId id="399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4"/>
            <p14:sldId id="466"/>
          </p14:sldIdLst>
        </p14:section>
        <p14:section name="Arrays" id="{92F5140D-DC85-48B5-AE23-5DE6DAE7146E}">
          <p14:sldIdLst>
            <p14:sldId id="545"/>
            <p14:sldId id="546"/>
            <p14:sldId id="547"/>
            <p14:sldId id="548"/>
          </p14:sldIdLst>
        </p14:section>
        <p14:section name="Reading and Printing Arrays" id="{B11AF4EE-680A-4EAF-B4DD-13087567C506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74"/>
            <p14:sldId id="575"/>
            <p14:sldId id="560"/>
          </p14:sldIdLst>
        </p14:section>
        <p14:section name="Lists" id="{A59B4608-2E50-4715-AF76-A13FA9C414AA}">
          <p14:sldIdLst>
            <p14:sldId id="561"/>
            <p14:sldId id="562"/>
            <p14:sldId id="563"/>
          </p14:sldIdLst>
        </p14:section>
        <p14:section name="Reading Lists from the Console" id="{7C59C031-F07F-4D7A-9C7C-087167D3F671}">
          <p14:sldIdLst>
            <p14:sldId id="564"/>
            <p14:sldId id="565"/>
            <p14:sldId id="566"/>
          </p14:sldIdLst>
        </p14:section>
        <p14:section name="Sorting Lists and Arrays" id="{ABF7273C-CD0D-441E-95EA-F94CDC35B52B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59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0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043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070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7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7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26/" TargetMode="External"/><Relationship Id="rId2" Type="http://schemas.openxmlformats.org/officeDocument/2006/relationships/hyperlink" Target="https://judge.softuni.bg/Contests/Practice/Index/847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7#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7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7#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7#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Arrays and 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1881624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Array and List methods.</a:t>
            </a:r>
            <a:br>
              <a:rPr lang="en-US" dirty="0"/>
            </a:br>
            <a:r>
              <a:rPr lang="en-US" dirty="0"/>
              <a:t>Array and List Algorithms.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097" y="3773528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47638" y="3449845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128A76-9D62-45AE-AC4C-CB915DC32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4" y="3784401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17560" y="2667000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862107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2211657"/>
            <a:ext cx="3933811" cy="1598343"/>
          </a:xfrm>
          <a:prstGeom prst="wedgeRoundRectCallout">
            <a:avLst>
              <a:gd name="adj1" fmla="val -81725"/>
              <a:gd name="adj2" fmla="val 36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34705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34120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98244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to the right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rotated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Rotating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https://judge.softuni.bg/Contests/Practice/Index/847#0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a b c 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8212" y="2609538"/>
            <a:ext cx="248831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 uni hi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40471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soft uni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6" y="4873501"/>
            <a:ext cx="4827398" cy="589457"/>
            <a:chOff x="3629214" y="5201743"/>
            <a:chExt cx="4827398" cy="5894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</p:grpSp>
      <p:cxnSp>
        <p:nvCxnSpPr>
          <p:cNvPr id="29" name="Curved Connector 28"/>
          <p:cNvCxnSpPr>
            <a:stCxn id="14" idx="0"/>
            <a:endCxn id="15" idx="0"/>
          </p:cNvCxnSpPr>
          <p:nvPr/>
        </p:nvCxnSpPr>
        <p:spPr>
          <a:xfrm rot="5400000" flipH="1" flipV="1">
            <a:off x="5574455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0"/>
            <a:endCxn id="16" idx="0"/>
          </p:cNvCxnSpPr>
          <p:nvPr/>
        </p:nvCxnSpPr>
        <p:spPr>
          <a:xfrm rot="5400000" flipH="1" flipV="1">
            <a:off x="6611194" y="4355132"/>
            <a:ext cx="12700" cy="1036739"/>
          </a:xfrm>
          <a:prstGeom prst="curvedConnector3">
            <a:avLst>
              <a:gd name="adj1" fmla="val 6853843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0"/>
            <a:endCxn id="17" idx="0"/>
          </p:cNvCxnSpPr>
          <p:nvPr/>
        </p:nvCxnSpPr>
        <p:spPr>
          <a:xfrm rot="5400000" flipH="1" flipV="1">
            <a:off x="7647933" y="4355132"/>
            <a:ext cx="12700" cy="1036739"/>
          </a:xfrm>
          <a:prstGeom prst="curvedConnector3">
            <a:avLst>
              <a:gd name="adj1" fmla="val 6715394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7" idx="2"/>
            <a:endCxn id="13" idx="2"/>
          </p:cNvCxnSpPr>
          <p:nvPr/>
        </p:nvCxnSpPr>
        <p:spPr>
          <a:xfrm rot="5400000">
            <a:off x="6092825" y="3389480"/>
            <a:ext cx="12700" cy="4146956"/>
          </a:xfrm>
          <a:prstGeom prst="curvedConnector3">
            <a:avLst>
              <a:gd name="adj1" fmla="val 546922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531366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Console.ReadLine().Split().ToArray();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rotatedArray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string[array.Length]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 - 1;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rotatedArray[i + 1] = array[i]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lastElement =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[rotatedArray.Length - 1]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rotatedArray[0] = lastElement;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rotatedArray));</a:t>
            </a:r>
          </a:p>
        </p:txBody>
      </p:sp>
    </p:spTree>
    <p:extLst>
      <p:ext uri="{BB962C8B-B14F-4D97-AF65-F5344CB8AC3E}">
        <p14:creationId xmlns:p14="http://schemas.microsoft.com/office/powerpoint/2010/main" val="199156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numbers</a:t>
            </a:r>
            <a:r>
              <a:rPr lang="en-US" dirty="0"/>
              <a:t>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positions </a:t>
            </a:r>
            <a:r>
              <a:rPr lang="en-US" dirty="0"/>
              <a:t>(indexes).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Numbers at Odd Positions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47992" y="2571613"/>
            <a:ext cx="3599927" cy="2747112"/>
            <a:chOff x="894284" y="2571613"/>
            <a:chExt cx="3599927" cy="2747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94284" y="2571613"/>
              <a:ext cx="3599927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 2 7 9 -1 -7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4285" y="3771378"/>
              <a:ext cx="3599926" cy="15473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9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7 -&gt; -7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541847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6652" y="2571613"/>
            <a:ext cx="2824180" cy="2283139"/>
            <a:chOff x="7613632" y="2571613"/>
            <a:chExt cx="2824180" cy="22831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13632" y="2571613"/>
              <a:ext cx="282398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2 3 55 2 4 1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8964" y="3771378"/>
              <a:ext cx="2808848" cy="1083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1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80988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1817" y="2571613"/>
            <a:ext cx="2589981" cy="1756071"/>
            <a:chOff x="4708109" y="2571613"/>
            <a:chExt cx="2589981" cy="175607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8109" y="2571613"/>
              <a:ext cx="258916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5 0 1 2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22812" y="3771378"/>
              <a:ext cx="257527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i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(no output)</a:t>
              </a:r>
              <a:endParaRPr lang="it-IT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50289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Numbers at Odd Positions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stringArray = Console.ReadLine().Split().ToArray();</a:t>
            </a:r>
          </a:p>
          <a:p>
            <a:r>
              <a:rPr lang="en-US" dirty="0"/>
              <a:t>var array = new string[stringArray.Length];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Convert string array to int array</a:t>
            </a:r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  array[i] = int.Parse(stringArray[i]);</a:t>
            </a:r>
          </a:p>
          <a:p>
            <a:endParaRPr lang="en-US" dirty="0"/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% 2 == 1 </a:t>
            </a:r>
            <a:r>
              <a:rPr lang="en-US" dirty="0"/>
              <a:t>&amp;&amp;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Math.Abs(array[i] % 2) == 1</a:t>
            </a:r>
            <a:r>
              <a:rPr lang="en-US" dirty="0"/>
              <a:t>)</a:t>
            </a:r>
          </a:p>
          <a:p>
            <a:r>
              <a:rPr lang="en-US" dirty="0"/>
              <a:t>    Console.WriteLine($"Index {i} -&gt; {array[i]}");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438400"/>
            <a:ext cx="3581400" cy="686964"/>
          </a:xfrm>
          <a:prstGeom prst="wedgeRoundRectCallout">
            <a:avLst>
              <a:gd name="adj1" fmla="val -167040"/>
              <a:gd name="adj2" fmla="val 279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 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75712" y="3418496"/>
            <a:ext cx="3581400" cy="700522"/>
          </a:xfrm>
          <a:prstGeom prst="wedgeRoundRectCallout">
            <a:avLst>
              <a:gd name="adj1" fmla="val -36838"/>
              <a:gd name="adj2" fmla="val 141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element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Write a program which checks if element is contained</a:t>
            </a:r>
            <a:r>
              <a:rPr lang="bg-BG" dirty="0"/>
              <a:t> </a:t>
            </a:r>
            <a:r>
              <a:rPr lang="en-US" dirty="0"/>
              <a:t>in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Contains Element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52322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649313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77054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760" y="1837028"/>
            <a:ext cx="1043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427144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8 7 7 9 6 2 2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6927" y="426843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07343" y="43896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02760" y="3456151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60612" y="5890568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99 7 8 6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06927" y="5887559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07343" y="600878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02760" y="5075274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1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Array Contains Element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96879"/>
            <a:ext cx="112900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element = int.Parse(Console.ReadLine());</a:t>
            </a:r>
          </a:p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containsElement = false;</a:t>
            </a:r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== element</a:t>
            </a:r>
            <a:r>
              <a:rPr lang="en-US" dirty="0"/>
              <a:t>)</a:t>
            </a:r>
          </a:p>
          <a:p>
            <a:r>
              <a:rPr lang="en-US" dirty="0"/>
              <a:t>    containsElement = true; break;</a:t>
            </a:r>
          </a:p>
          <a:p>
            <a:endParaRPr lang="en-US" dirty="0"/>
          </a:p>
          <a:p>
            <a:r>
              <a:rPr lang="en-US" dirty="0"/>
              <a:t>if (containsElement)</a:t>
            </a:r>
          </a:p>
          <a:p>
            <a:r>
              <a:rPr lang="en-US" dirty="0"/>
              <a:t>  Console.WriteLine("yes");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Console.WriteLine("no");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https://judge.softuni.bg/Contests/Practice/Index/847#2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Defining and Using Arrays and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Arrays and Lists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Reading Input Collections from Console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Using the Collections’ methods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Basic algorithms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Searching in Arrays and Lists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Sorting Arrays and Lists</a:t>
            </a:r>
          </a:p>
          <a:p>
            <a:pPr marL="761946" lvl="1" indent="-457200">
              <a:lnSpc>
                <a:spcPts val="4000"/>
              </a:lnSpc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1" y="1657395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88925"/>
            <a:ext cx="1466589" cy="146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52" y="4073741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698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for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https://judge.softuni.bg/Contests/Practice/Index/847#3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162" y="25146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12450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589" y="25146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3162" y="39079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12450" y="40130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4589" y="39079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95832" y="39079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08746" y="40287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42116" y="39079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95832" y="25139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08746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42116" y="25139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59BE0-DC91-4D24-A6F0-AD7DAB1AF7C6}"/>
              </a:ext>
            </a:extLst>
          </p:cNvPr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1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print the 3 largest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 Elements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https://judge.softuni.bg/Contests/Practice/Index/847#4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0017" y="2874693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71684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30994" y="29925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0017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872 673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30994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0017" y="4993571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52 43 12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30994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14089" y="2860139"/>
            <a:ext cx="5270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14089" y="3942060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4089" y="4989425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6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Largest N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https://judge.softuni.bg/Contests/Practice/Index/847#4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55" y="1151121"/>
            <a:ext cx="11734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.Split().Select(int.Parse).ToList();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sort list (in descending order)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initialize a list for the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largestNElements.Add(arr[i]);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largestNElements)); </a:t>
            </a:r>
          </a:p>
        </p:txBody>
      </p:sp>
    </p:spTree>
    <p:extLst>
      <p:ext uri="{BB962C8B-B14F-4D97-AF65-F5344CB8AC3E}">
        <p14:creationId xmlns:p14="http://schemas.microsoft.com/office/powerpoint/2010/main" val="923645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3573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28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Elements are numbered from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28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800" dirty="0"/>
              <a:t>Can add / remove / insert elements at runtime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80" y="1477175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3679" y="1981200"/>
            <a:ext cx="2344957" cy="2537833"/>
          </a:xfrm>
          <a:prstGeom prst="rect">
            <a:avLst/>
          </a:prstGeom>
        </p:spPr>
      </p:pic>
      <p:pic>
        <p:nvPicPr>
          <p:cNvPr id="7" name="Picture 1" descr="C:\Trash\array.png">
            <a:extLst>
              <a:ext uri="{FF2B5EF4-FFF2-40B4-BE49-F238E27FC236}">
                <a16:creationId xmlns:a16="http://schemas.microsoft.com/office/drawing/2014/main" id="{17DA6AD2-1D06-47A0-A4D6-63FA343D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7826782" y="4667379"/>
            <a:ext cx="3882323" cy="1352698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CA939E-C898-4576-A04F-D83E88C7FC33}"/>
              </a:ext>
            </a:extLst>
          </p:cNvPr>
          <p:cNvSpPr txBox="1">
            <a:spLocks/>
          </p:cNvSpPr>
          <p:nvPr/>
        </p:nvSpPr>
        <p:spPr>
          <a:xfrm>
            <a:off x="758466" y="2362200"/>
            <a:ext cx="7010398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dirty="0"/>
              <a:t>numbers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dirty="0">
                <a:solidFill>
                  <a:schemeClr val="tx2"/>
                </a:solidFill>
              </a:rPr>
              <a:t>nums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1DEFC-1EB7-418A-9E1D-07E30F0B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66" y="4724400"/>
            <a:ext cx="547200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 // {5}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(3); // {5, 3}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 // {3}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Progr. Fund. Extended – Arrays and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49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382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Days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896879"/>
          <a:ext cx="4492727" cy="448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47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56177" y="394832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and Printing 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  <a:r>
              <a:rPr lang="en-US" b="1" noProof="1">
                <a:latin typeface="+mj-lt"/>
              </a:rPr>
              <a:t> and </a:t>
            </a:r>
            <a:r>
              <a:rPr lang="en-US" b="1" noProof="1">
                <a:latin typeface="Consolas" panose="020B0609020204030204" pitchFamily="49" charset="0"/>
              </a:rPr>
              <a:t>for</a:t>
            </a:r>
            <a:r>
              <a:rPr lang="en-US" b="1" noProof="1">
                <a:latin typeface="+mj-lt"/>
              </a:rPr>
              <a:t> loops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from 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438</TotalTime>
  <Words>2549</Words>
  <Application>Microsoft Office PowerPoint</Application>
  <PresentationFormat>Custom</PresentationFormat>
  <Paragraphs>409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Arrays and Lists</vt:lpstr>
      <vt:lpstr>Table of Contents</vt:lpstr>
      <vt:lpstr>Have a Question?</vt:lpstr>
      <vt:lpstr>Arrays</vt:lpstr>
      <vt:lpstr>What are Arrays?</vt:lpstr>
      <vt:lpstr>Working with Arrays</vt:lpstr>
      <vt:lpstr>Example: Days of Week</vt:lpstr>
      <vt:lpstr>Reading and Printing Arrays</vt:lpstr>
      <vt:lpstr>Reading Arrays From the Console</vt:lpstr>
      <vt:lpstr>Reading Array Values From a Single Line</vt:lpstr>
      <vt:lpstr>Printing Arrays on the Console</vt:lpstr>
      <vt:lpstr>Printing Arrays with foreach / String.Join(…)</vt:lpstr>
      <vt:lpstr>Problem: Rotate Array of Strings</vt:lpstr>
      <vt:lpstr>Solution: Rotate Array of Strings</vt:lpstr>
      <vt:lpstr>Problem: Odd Numbers at Odd Positions </vt:lpstr>
      <vt:lpstr>Solution: Odd Numbers at Odd Positions </vt:lpstr>
      <vt:lpstr>Problem: Array Contains Element</vt:lpstr>
      <vt:lpstr>Solution: Array Contains Element</vt:lpstr>
      <vt:lpstr>Arrays</vt:lpstr>
      <vt:lpstr>Lists</vt:lpstr>
      <vt:lpstr>List&lt;T&gt; – Overview</vt:lpstr>
      <vt:lpstr>List&lt;T&gt; – Data Structure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Largest N Elements</vt:lpstr>
      <vt:lpstr>Solution: Largest N Elements</vt:lpstr>
      <vt:lpstr>Lists – Exercises</vt:lpstr>
      <vt:lpstr>Summary</vt:lpstr>
      <vt:lpstr>Progr. Fund. Extended – Arrays and Lists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210</cp:revision>
  <dcterms:created xsi:type="dcterms:W3CDTF">2014-01-02T17:00:34Z</dcterms:created>
  <dcterms:modified xsi:type="dcterms:W3CDTF">2017-11-17T11:29:35Z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