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464" r:id="rId49"/>
    <p:sldId id="416" r:id="rId50"/>
    <p:sldId id="400" r:id="rId51"/>
    <p:sldId id="399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ssociative Arrays" id="{012AE789-A5BB-4E68-801D-6E4F68291B4F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Multi-Dictionaries" id="{06E4017D-DC5C-44DF-8675-91C3E4C7A658}">
          <p14:sldIdLst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Nested Dictionaries" id="{112B301E-25AC-4D92-82AA-AD2D798CF6CF}">
          <p14:sldIdLst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LINQ" id="{2B845F22-4D4C-4DE4-9696-DDC8AB9198D7}">
          <p14:sldIdLst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86" d="100"/>
          <a:sy n="86" d="100"/>
        </p:scale>
        <p:origin x="45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2001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4483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5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1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9759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3911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6464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65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65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29.xml"/><Relationship Id="rId3" Type="http://schemas.openxmlformats.org/officeDocument/2006/relationships/image" Target="../media/image12.png"/><Relationship Id="rId7" Type="http://schemas.openxmlformats.org/officeDocument/2006/relationships/slide" Target="slide16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65#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65#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Dictionaries, Nested Dictionaries, Lambda &amp;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1712316"/>
            <a:ext cx="8443698" cy="10071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Using Dictionaries &amp;Nested Dictionaries, Manipulating Collections with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5013" y="3730101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3554" y="3406418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F7CDE659-C25D-452F-B73F-F51234F9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514653"/>
            <a:ext cx="4310874" cy="2836186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874CBA-51AD-4B14-9621-4ECB9C4A3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7552" y="3524677"/>
            <a:ext cx="2459568" cy="22384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22F677-3BA9-4D35-B78A-8F714E9196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0413" y="4434941"/>
            <a:ext cx="1922511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https://judge.softuni.bg/Contests/Practice/Index/865#0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37544"/>
            <a:ext cx="8938472" cy="820600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715712"/>
            <a:ext cx="8938472" cy="719034"/>
          </a:xfrm>
        </p:spPr>
        <p:txBody>
          <a:bodyPr/>
          <a:lstStyle/>
          <a:p>
            <a:r>
              <a:rPr lang="en-US" dirty="0"/>
              <a:t>Dictionaries Holding a List of Values</a:t>
            </a:r>
          </a:p>
        </p:txBody>
      </p:sp>
      <p:pic>
        <p:nvPicPr>
          <p:cNvPr id="1026" name="Picture 2" descr="Image result for dictionary with list as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49" y="953654"/>
            <a:ext cx="6407727" cy="34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dictionary could hold a set of values by given key</a:t>
            </a:r>
          </a:p>
          <a:p>
            <a:pPr lvl="1"/>
            <a:r>
              <a:rPr lang="en-US" dirty="0"/>
              <a:t>Example: students may have multiple grades: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Peter  [5, 5, 6]</a:t>
            </a:r>
          </a:p>
          <a:p>
            <a:pPr lvl="2"/>
            <a:r>
              <a:rPr lang="en-US" noProof="1">
                <a:sym typeface="Wingdings" panose="05000000000000000000" pitchFamily="2" charset="2"/>
              </a:rPr>
              <a:t>Kiril</a:t>
            </a:r>
            <a:r>
              <a:rPr lang="en-US" dirty="0">
                <a:sym typeface="Wingdings" panose="05000000000000000000" pitchFamily="2" charset="2"/>
              </a:rPr>
              <a:t>  [6, 6, 3, 4, 6]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List&lt;int&gt;&gt;</a:t>
            </a:r>
            <a:r>
              <a:rPr lang="en-US" noProof="1"/>
              <a:t> </a:t>
            </a:r>
            <a:r>
              <a:rPr lang="en-US" dirty="0"/>
              <a:t>grades;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62712" y="2472901"/>
          <a:ext cx="5334000" cy="331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3" imgW="6552360" imgH="4075920" progId="Photoshop.Image.15">
                  <p:embed/>
                </p:oleObj>
              </mc:Choice>
              <mc:Fallback>
                <p:oleObj name="Image" r:id="rId3" imgW="6552360" imgH="4075920" progId="Photoshop.Image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2712" y="2472901"/>
                        <a:ext cx="5334000" cy="331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7529712" y="2536857"/>
            <a:ext cx="3441500" cy="571906"/>
          </a:xfrm>
          <a:prstGeom prst="wedgeRoundRectCallout">
            <a:avLst>
              <a:gd name="adj1" fmla="val -68083"/>
              <a:gd name="adj2" fmla="val 301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529712" y="3352800"/>
            <a:ext cx="3441500" cy="583498"/>
          </a:xfrm>
          <a:prstGeom prst="wedgeRoundRectCallout">
            <a:avLst>
              <a:gd name="adj1" fmla="val -70184"/>
              <a:gd name="adj2" fmla="val -40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7709" y="3075709"/>
            <a:ext cx="1960906" cy="96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87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student has a list of grades</a:t>
            </a:r>
          </a:p>
          <a:p>
            <a:r>
              <a:rPr lang="en-US" dirty="0"/>
              <a:t>We can access the student’s grades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name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Grades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974" y="2449043"/>
            <a:ext cx="11376876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700"/>
              </a:lnSpc>
            </a:pPr>
            <a:r>
              <a:rPr lang="en-US" dirty="0"/>
              <a:t>var grades = new Dictionary&lt;string,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dirty="0"/>
              <a:t>&gt;();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grades[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"Peter"</a:t>
            </a:r>
            <a:r>
              <a:rPr lang="en-US" dirty="0"/>
              <a:t>]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dirty="0"/>
              <a:t>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grades["Peter"].Add(6);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var kirilGrades = new List&lt;int&gt;() { 6, 6, 3, 4, 6 };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grades["Kiril"] = kirilGrades;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Console.WriteLine(string.Join(" ", grades["Kiril"]); // 6 6 3 4 6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852514" y="2961218"/>
            <a:ext cx="2800928" cy="661229"/>
          </a:xfrm>
          <a:prstGeom prst="wedgeRoundRectCallout">
            <a:avLst>
              <a:gd name="adj1" fmla="val -66207"/>
              <a:gd name="adj2" fmla="val 18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609012" y="1935713"/>
            <a:ext cx="3078586" cy="571906"/>
          </a:xfrm>
          <a:prstGeom prst="wedgeRoundRectCallout">
            <a:avLst>
              <a:gd name="adj1" fmla="val -68383"/>
              <a:gd name="adj2" fmla="val 60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040680" y="3724564"/>
            <a:ext cx="2590800" cy="1032188"/>
          </a:xfrm>
          <a:prstGeom prst="wedgeRoundRectCallout">
            <a:avLst>
              <a:gd name="adj1" fmla="val -67356"/>
              <a:gd name="adj2" fmla="val -40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Accessing list by key (Peter)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6308370" y="5428673"/>
            <a:ext cx="3367442" cy="478705"/>
          </a:xfrm>
          <a:prstGeom prst="wedgeRoundRectCallout">
            <a:avLst>
              <a:gd name="adj1" fmla="val -65107"/>
              <a:gd name="adj2" fmla="val -314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Assigning list to key</a:t>
            </a:r>
          </a:p>
        </p:txBody>
      </p:sp>
    </p:spTree>
    <p:extLst>
      <p:ext uri="{BB962C8B-B14F-4D97-AF65-F5344CB8AC3E}">
        <p14:creationId xmlns:p14="http://schemas.microsoft.com/office/powerpoint/2010/main" val="39602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pPr lvl="1"/>
            <a:r>
              <a:rPr lang="en-US" dirty="0"/>
              <a:t>Print the grades + average grade for each student as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4212" y="2743200"/>
            <a:ext cx="10972800" cy="3539430"/>
            <a:chOff x="1075422" y="3016052"/>
            <a:chExt cx="10972800" cy="353943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75422" y="3016052"/>
              <a:ext cx="2651322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5.20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5.50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3.20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2.50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2.00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3.46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3.00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965706" y="461267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85668" y="3996320"/>
              <a:ext cx="7462554" cy="15788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-&gt; 5.20 3.20 (avg: 4.20)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-&gt; 5.50 2.50 3.46 (avg: 3.82)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-&gt; 2.00 3.00 (avg: 2.50)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4EF3F36-621A-4103-BACF-FABCF87A63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2135109"/>
                  </p:ext>
                </p:extLst>
              </p:nvPr>
            </p:nvGraphicFramePr>
            <p:xfrm>
              <a:off x="836612" y="1371600"/>
              <a:ext cx="3961368" cy="2228850"/>
            </p:xfrm>
            <a:graphic>
              <a:graphicData uri="http://schemas.microsoft.com/office/powerpoint/2016/slidezoom">
                <pslz:sldZm>
                  <pslz:sldZmObj sldId="467" cId="1806847456">
                    <pslz:zmPr id="{A909ECC4-267F-40FA-833D-8FEA634496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EF3F36-621A-4103-BACF-FABCF87A63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12" y="13716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019236E-5C3A-4061-AFF2-8EBAB28454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6929349"/>
                  </p:ext>
                </p:extLst>
              </p:nvPr>
            </p:nvGraphicFramePr>
            <p:xfrm>
              <a:off x="7313612" y="1371600"/>
              <a:ext cx="3961368" cy="2228850"/>
            </p:xfrm>
            <a:graphic>
              <a:graphicData uri="http://schemas.microsoft.com/office/powerpoint/2016/slidezoom">
                <pslz:sldZm>
                  <pslz:sldZmObj sldId="479" cId="753097131">
                    <pslz:zmPr id="{62F66684-543C-4F0D-9DCB-43F7EAB13C5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019236E-5C3A-4061-AFF2-8EBAB28454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3612" y="13716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85DD6019-B7E2-46D5-A556-44FA9745D5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246274"/>
                  </p:ext>
                </p:extLst>
              </p:nvPr>
            </p:nvGraphicFramePr>
            <p:xfrm>
              <a:off x="836612" y="3962400"/>
              <a:ext cx="3961368" cy="2228850"/>
            </p:xfrm>
            <a:graphic>
              <a:graphicData uri="http://schemas.microsoft.com/office/powerpoint/2016/slidezoom">
                <pslz:sldZm>
                  <pslz:sldZmObj sldId="485" cId="127418338">
                    <pslz:zmPr id="{571B80CC-8122-4865-B2AD-3F3C4519A292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5DD6019-B7E2-46D5-A556-44FA9745D5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612" y="39624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7123BF0-47A1-487F-8639-F5D3F2A441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98360"/>
                  </p:ext>
                </p:extLst>
              </p:nvPr>
            </p:nvGraphicFramePr>
            <p:xfrm>
              <a:off x="7313612" y="3962400"/>
              <a:ext cx="3961368" cy="2228850"/>
            </p:xfrm>
            <a:graphic>
              <a:graphicData uri="http://schemas.microsoft.com/office/powerpoint/2016/slidezoom">
                <pslz:sldZm>
                  <pslz:sldZmObj sldId="492" cId="239098255">
                    <pslz:zmPr id="{DAED4D2B-B668-46E6-93A0-A077E3111D19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7123BF0-47A1-487F-8639-F5D3F2A441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13612" y="39624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151121"/>
            <a:ext cx="11376876" cy="5561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sz="2800" dirty="0"/>
              <a:t>var grades = new Dictionary&lt;string, List&lt;double&gt;&gt;();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var n = int.Parse(Console.ReadLine());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for (int i = 0; i &lt; n; i++)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{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tokens = Console.ReadLine().Split();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</a:t>
            </a:r>
            <a:r>
              <a:rPr lang="en-US" sz="2800" dirty="0" err="1"/>
              <a:t>var</a:t>
            </a:r>
            <a:r>
              <a:rPr lang="en-US" sz="2800" dirty="0"/>
              <a:t> name = tokens[0];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grade = </a:t>
            </a:r>
            <a:r>
              <a:rPr lang="en-US" sz="2800" dirty="0" err="1"/>
              <a:t>double.Parse</a:t>
            </a:r>
            <a:r>
              <a:rPr lang="en-US" sz="2800" dirty="0"/>
              <a:t>(tokens[1]);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!grades.ContainsKey(name)</a:t>
            </a:r>
            <a:r>
              <a:rPr lang="en-US" sz="2800" dirty="0"/>
              <a:t>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List&lt;double&gt;()</a:t>
            </a:r>
            <a:r>
              <a:rPr lang="en-US" sz="2800" dirty="0"/>
              <a:t>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].Add(grade);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}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i="1" dirty="0"/>
              <a:t>// continued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28012" y="3409448"/>
            <a:ext cx="2788638" cy="1045226"/>
          </a:xfrm>
          <a:prstGeom prst="wedgeRoundRectCallout">
            <a:avLst>
              <a:gd name="adj1" fmla="val -69588"/>
              <a:gd name="adj2" fmla="val 373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Make sure the list is initialized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246812" y="5257800"/>
            <a:ext cx="2420895" cy="946620"/>
          </a:xfrm>
          <a:prstGeom prst="wedgeRoundRectCallout">
            <a:avLst>
              <a:gd name="adj1" fmla="val -66761"/>
              <a:gd name="adj2" fmla="val -34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grade into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597911"/>
            <a:ext cx="11376876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studentGrades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var average = studentGrades.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Average()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Console.Write($"{name} -&gt; ");</a:t>
            </a:r>
          </a:p>
          <a:p>
            <a:endParaRPr lang="en-US" sz="1400" dirty="0"/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endParaRPr lang="en-US" dirty="0"/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198156" y="3828472"/>
            <a:ext cx="2514599" cy="1024995"/>
          </a:xfrm>
          <a:prstGeom prst="wedgeRoundRectCallout">
            <a:avLst>
              <a:gd name="adj1" fmla="val -70288"/>
              <a:gd name="adj2" fmla="val -5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Average value of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12970" y="2110617"/>
            <a:ext cx="2605442" cy="569913"/>
          </a:xfrm>
          <a:prstGeom prst="wedgeRoundRectCallout">
            <a:avLst>
              <a:gd name="adj1" fmla="val -77694"/>
              <a:gd name="adj2" fmla="val 35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Key: string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932612" y="2764804"/>
            <a:ext cx="3953608" cy="579934"/>
          </a:xfrm>
          <a:prstGeom prst="wedgeRoundRectCallout">
            <a:avLst>
              <a:gd name="adj1" fmla="val -68365"/>
              <a:gd name="adj2" fmla="val 36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List&lt;string&gt;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3503612" y="1122960"/>
            <a:ext cx="5820074" cy="474951"/>
          </a:xfrm>
          <a:prstGeom prst="wedgeRoundRectCallout">
            <a:avLst>
              <a:gd name="adj1" fmla="val -56357"/>
              <a:gd name="adj2" fmla="val 557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KeyValuePair&lt;string, List&lt;double&gt;</a:t>
            </a:r>
          </a:p>
        </p:txBody>
      </p:sp>
    </p:spTree>
    <p:extLst>
      <p:ext uri="{BB962C8B-B14F-4D97-AF65-F5344CB8AC3E}">
        <p14:creationId xmlns:p14="http://schemas.microsoft.com/office/powerpoint/2010/main" val="33432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23" y="5032319"/>
            <a:ext cx="8938472" cy="820600"/>
          </a:xfrm>
        </p:spPr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821220"/>
            <a:ext cx="8938472" cy="688256"/>
          </a:xfrm>
        </p:spPr>
        <p:txBody>
          <a:bodyPr/>
          <a:lstStyle/>
          <a:p>
            <a:r>
              <a:rPr lang="en-US" dirty="0"/>
              <a:t>Dictionary Holding Dictionary Inside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84462" y="848647"/>
            <a:ext cx="6819900" cy="3886200"/>
            <a:chOff x="2665412" y="685800"/>
            <a:chExt cx="6858431" cy="3886200"/>
          </a:xfrm>
        </p:grpSpPr>
        <p:sp>
          <p:nvSpPr>
            <p:cNvPr id="3" name="Rectangle 2"/>
            <p:cNvSpPr/>
            <p:nvPr/>
          </p:nvSpPr>
          <p:spPr>
            <a:xfrm>
              <a:off x="2665412" y="685800"/>
              <a:ext cx="6858431" cy="388620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8012" y="931070"/>
              <a:ext cx="4838700" cy="1077218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8012" y="2192003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8012" y="3403762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may hold another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Dictionary&lt;K,V&gt;</a:t>
            </a:r>
            <a:r>
              <a:rPr lang="en-US" dirty="0"/>
              <a:t> 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52162" y="2908640"/>
            <a:ext cx="6453187" cy="3492160"/>
            <a:chOff x="1803319" y="685800"/>
            <a:chExt cx="7308635" cy="3492160"/>
          </a:xfrm>
        </p:grpSpPr>
        <p:sp>
          <p:nvSpPr>
            <p:cNvPr id="11" name="Rectangle 10"/>
            <p:cNvSpPr/>
            <p:nvPr/>
          </p:nvSpPr>
          <p:spPr>
            <a:xfrm>
              <a:off x="1803319" y="685800"/>
              <a:ext cx="7308635" cy="349216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41296" y="866128"/>
              <a:ext cx="5429789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5109" y="2117283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41296" y="3158258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670829" y="3721409"/>
            <a:ext cx="1600917" cy="1054486"/>
          </a:xfrm>
          <a:prstGeom prst="wedgeRoundRectCallout">
            <a:avLst>
              <a:gd name="adj1" fmla="val 85669"/>
              <a:gd name="adj2" fmla="val 405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Key: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09729" y="2740584"/>
            <a:ext cx="3047283" cy="1430108"/>
          </a:xfrm>
          <a:prstGeom prst="wedgeRoundRectCallout">
            <a:avLst>
              <a:gd name="adj1" fmla="val -67727"/>
              <a:gd name="adj2" fmla="val 51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Dictionary</a:t>
            </a:r>
            <a:b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&lt;string,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3494" y="4493076"/>
            <a:ext cx="65515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4104651" y="4267406"/>
            <a:ext cx="4998303" cy="101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8884" y="2514600"/>
            <a:ext cx="11168128" cy="3811300"/>
            <a:chOff x="827185" y="3016052"/>
            <a:chExt cx="11168128" cy="38113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7185" y="3016052"/>
              <a:ext cx="4767328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Japan Tokyo</a:t>
              </a:r>
            </a:p>
            <a:p>
              <a:pPr>
                <a:lnSpc>
                  <a:spcPts val="29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Plovdiv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 Nigeria Abuja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66341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94713" y="3016052"/>
              <a:ext cx="5700600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Sofia, Plovdiv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Warsaw, Poznan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Nigeria -&gt; Abuja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Dictionary&lt;string, List&lt;string&gt;&gt;</a:t>
            </a:r>
            <a:r>
              <a:rPr lang="en-US" sz="2800" dirty="0"/>
              <a:t>&gt;();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61412" y="1974843"/>
            <a:ext cx="2362200" cy="1066800"/>
          </a:xfrm>
          <a:prstGeom prst="wedgeRoundRectCallout">
            <a:avLst>
              <a:gd name="adj1" fmla="val -74694"/>
              <a:gd name="adj2" fmla="val -5012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1600200"/>
            <a:ext cx="11178324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  if 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continentsData.ContainsKey(continent))</a:t>
            </a:r>
          </a:p>
          <a:p>
            <a:r>
              <a:rPr lang="en-US" sz="2600" dirty="0"/>
              <a:t>    continentsData[continent] = 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    new Dictionary&lt;string, List&lt;string&gt;&gt;()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  if (!continentsData[continent].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600" dirty="0"/>
              <a:t>)</a:t>
            </a:r>
          </a:p>
          <a:p>
            <a:r>
              <a:rPr lang="en-US" sz="2600" dirty="0"/>
              <a:t>  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List&lt;string&gt;();</a:t>
            </a:r>
          </a:p>
          <a:p>
            <a:endParaRPr lang="en-US" sz="2600" dirty="0"/>
          </a:p>
          <a:p>
            <a:r>
              <a:rPr lang="en-US" sz="2600" dirty="0"/>
              <a:t>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.Add(city);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400903" y="540176"/>
            <a:ext cx="2293053" cy="1329485"/>
          </a:xfrm>
          <a:prstGeom prst="wedgeRoundRectCallout">
            <a:avLst>
              <a:gd name="adj1" fmla="val -72788"/>
              <a:gd name="adj2" fmla="val 4328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051812" y="2177164"/>
            <a:ext cx="2514600" cy="990600"/>
          </a:xfrm>
          <a:prstGeom prst="wedgeRoundRectCallout">
            <a:avLst>
              <a:gd name="adj1" fmla="val -65782"/>
              <a:gd name="adj2" fmla="val 5498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doesn’t exist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87665" y="5140019"/>
            <a:ext cx="2605200" cy="958273"/>
          </a:xfrm>
          <a:prstGeom prst="wedgeRoundRectCallout">
            <a:avLst>
              <a:gd name="adj1" fmla="val -68166"/>
              <a:gd name="adj2" fmla="val -6736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Append a city to the country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9333291" y="4193076"/>
            <a:ext cx="2519147" cy="641455"/>
          </a:xfrm>
          <a:prstGeom prst="wedgeRoundRectCallout">
            <a:avLst>
              <a:gd name="adj1" fmla="val -63237"/>
              <a:gd name="adj2" fmla="val -6040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cities</a:t>
            </a:r>
          </a:p>
        </p:txBody>
      </p:sp>
    </p:spTree>
    <p:extLst>
      <p:ext uri="{BB962C8B-B14F-4D97-AF65-F5344CB8AC3E}">
        <p14:creationId xmlns:p14="http://schemas.microsoft.com/office/powerpoint/2010/main" val="29915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countryName,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990012" y="1752933"/>
            <a:ext cx="2743200" cy="576249"/>
          </a:xfrm>
          <a:prstGeom prst="wedgeRoundRectCallout">
            <a:avLst>
              <a:gd name="adj1" fmla="val -65965"/>
              <a:gd name="adj2" fmla="val 2575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609012" y="2606097"/>
            <a:ext cx="2448126" cy="935403"/>
          </a:xfrm>
          <a:prstGeom prst="wedgeRoundRectCallout">
            <a:avLst>
              <a:gd name="adj1" fmla="val -66677"/>
              <a:gd name="adj2" fmla="val -46605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the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3832922"/>
            <a:ext cx="2438400" cy="591798"/>
          </a:xfrm>
          <a:prstGeom prst="wedgeRoundRectCallout">
            <a:avLst>
              <a:gd name="adj1" fmla="val -66766"/>
              <a:gd name="adj2" fmla="val 3553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773840" y="4605555"/>
            <a:ext cx="3444443" cy="576045"/>
          </a:xfrm>
          <a:prstGeom prst="wedgeRoundRectCallout">
            <a:avLst>
              <a:gd name="adj1" fmla="val -66207"/>
              <a:gd name="adj2" fmla="val -2499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34796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5680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Multi and Nested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noProof="1"/>
              <a:t>anguage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noProof="1"/>
              <a:t>tegrated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noProof="1"/>
              <a:t>uery</a:t>
            </a:r>
          </a:p>
          <a:p>
            <a:r>
              <a:rPr lang="en-US" sz="3600" dirty="0">
                <a:sym typeface="Wingdings" panose="05000000000000000000" pitchFamily="2" charset="2"/>
              </a:rPr>
              <a:t>Dramatically simplifies collection processing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0838" y="3030538"/>
            <a:ext cx="11487148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2, 4, 3, 1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avg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bigNums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Where(a =&gt; a &gt; 2).ToList()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{4, 3}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reversed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Reverse().ToList()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1, 3, 4, 2 }</a:t>
            </a:r>
          </a:p>
        </p:txBody>
      </p:sp>
    </p:spTree>
    <p:extLst>
      <p:ext uri="{BB962C8B-B14F-4D97-AF65-F5344CB8AC3E}">
        <p14:creationId xmlns:p14="http://schemas.microsoft.com/office/powerpoint/2010/main" val="27470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https://judge.softuni.bg/Contests/Practice/Index/434#0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307627-B54A-4405-9AB7-D548AD8E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3436" y="1990932"/>
            <a:ext cx="1051877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.Split()</a:t>
            </a:r>
          </a:p>
          <a:p>
            <a:r>
              <a:rPr lang="en-US" noProof="1"/>
              <a:t>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3436" y="4267200"/>
            <a:ext cx="1051877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.Split()</a:t>
            </a:r>
          </a:p>
          <a:p>
            <a:r>
              <a:rPr lang="en-US" noProof="1"/>
              <a:t>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47077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		.Split()</a:t>
            </a:r>
          </a:p>
          <a:p>
            <a:r>
              <a:rPr lang="en-US" sz="3200" noProof="1"/>
              <a:t>		.Select(number =&gt; int.Parse(number))</a:t>
            </a:r>
          </a:p>
          <a:p>
            <a:r>
              <a:rPr lang="en-US" sz="3200" noProof="1"/>
              <a:t>	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89405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		.Split()</a:t>
            </a:r>
          </a:p>
          <a:p>
            <a:r>
              <a:rPr lang="en-US" sz="3200" noProof="1"/>
              <a:t>		.Select(double.Parse)</a:t>
            </a:r>
          </a:p>
          <a:p>
            <a:r>
              <a:rPr lang="en-US" sz="3200" noProof="1"/>
              <a:t>	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Skip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https://judge.softuni.bg/Contests/Practice/Index/865#4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9212" y="2261900"/>
            <a:ext cx="6297304" cy="2888153"/>
            <a:chOff x="2665412" y="2261900"/>
            <a:chExt cx="6297304" cy="288815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65412" y="2261901"/>
              <a:ext cx="3554104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10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15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5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981516" y="2261900"/>
              <a:ext cx="19812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50 30 20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385564" y="2365326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63068" y="3443597"/>
              <a:ext cx="14478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20 30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008372" y="3443596"/>
              <a:ext cx="1322696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30 20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385564" y="3531249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65412" y="4593747"/>
              <a:ext cx="3554104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0 -5 -1 -3 -2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981516" y="4593746"/>
              <a:ext cx="198120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0 -1 -2</a:t>
              </a:r>
            </a:p>
          </p:txBody>
        </p:sp>
        <p:sp>
          <p:nvSpPr>
            <p:cNvPr id="14" name="Right Arrow 15"/>
            <p:cNvSpPr/>
            <p:nvPr/>
          </p:nvSpPr>
          <p:spPr>
            <a:xfrm>
              <a:off x="6385564" y="4697172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https://judge.softuni.bg/Contests/Practice/Index/865#4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8C33D2-BBC1-4C79-8363-4D56EB1D496C}"/>
              </a:ext>
            </a:extLst>
          </p:cNvPr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200" noProof="1"/>
              <a:t>(num =&gt; num % 2 == 0)</a:t>
            </a:r>
          </a:p>
          <a:p>
            <a:r>
              <a:rPr lang="en-US" sz="3200" noProof="1"/>
              <a:t>	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89036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int count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200" noProof="1"/>
              <a:t>(num =&gt; num % 2 == 0);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D8644A-A651-4C98-A436-E67256F652F5}"/>
              </a:ext>
            </a:extLst>
          </p:cNvPr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to get the unique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4" y="2590800"/>
            <a:ext cx="114839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</a:t>
            </a:r>
          </a:p>
          <a:p>
            <a:r>
              <a:rPr lang="en-US" sz="3200" noProof="1"/>
              <a:t>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	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234D06-0401-4E1E-A7C0-D95A3702D4CF}"/>
              </a:ext>
            </a:extLst>
          </p:cNvPr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860" y="1151124"/>
            <a:ext cx="9866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Arrays indexed by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Are working with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Hash Table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Nested Dictionaries</a:t>
            </a: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Lambda Expressions</a:t>
            </a: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LINQ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Ordering collections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Filtering collections</a:t>
            </a:r>
          </a:p>
          <a:p>
            <a:pPr lvl="1">
              <a:lnSpc>
                <a:spcPct val="110000"/>
              </a:lnSpc>
            </a:pP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62" y="1457176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90661" y="1961201"/>
            <a:ext cx="2106858" cy="2280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1947B1-B8EA-4CA9-9479-3DF75472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80" y="3624979"/>
            <a:ext cx="1987392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45E0A-AB13-4192-A527-17657C28E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859" y="4342992"/>
            <a:ext cx="2374660" cy="2374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34525C-5A47-4C24-8F46-A4EBE03C76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19" y="1788080"/>
            <a:ext cx="3019768" cy="1884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56146A-8A16-48B8-9DA2-EDF410240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7356" y="4356239"/>
            <a:ext cx="2042337" cy="182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</a:t>
            </a:r>
            <a:r>
              <a:rPr lang="en-US" dirty="0"/>
              <a:t>. Fund. Extended – Dictionaries &amp;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183AF-2D49-4D0F-945D-129685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99" y="3733800"/>
            <a:ext cx="3864213" cy="2411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9EF0A-EDBE-4F34-AD64-FD1A3E68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92" y="4474281"/>
            <a:ext cx="63491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424</TotalTime>
  <Words>3505</Words>
  <Application>Microsoft Office PowerPoint</Application>
  <PresentationFormat>Custom</PresentationFormat>
  <Paragraphs>632</Paragraphs>
  <Slides>50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Image</vt:lpstr>
      <vt:lpstr>Dictionaries, Nested Dictionaries, Lambda &amp; LINQ</vt:lpstr>
      <vt:lpstr>Table of Contents</vt:lpstr>
      <vt:lpstr>Have a Question?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Iterating through Dictionaries</vt:lpstr>
      <vt:lpstr>Problem: Odd Occurrences</vt:lpstr>
      <vt:lpstr>Solution: Odd Occurrences</vt:lpstr>
      <vt:lpstr>Associative Arrays</vt:lpstr>
      <vt:lpstr>Multi-Dictionaries</vt:lpstr>
      <vt:lpstr>Multi-Dictionaries</vt:lpstr>
      <vt:lpstr>Example: Student Grades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Multi and Nested Dictionaries</vt:lpstr>
      <vt:lpstr>Lambda Functions and LINQ</vt:lpstr>
      <vt:lpstr>What is LINQ?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Filter Collections</vt:lpstr>
      <vt:lpstr>Filtering and Sorting with Lambda Functions</vt:lpstr>
      <vt:lpstr>Getting Unique Elements from Collection</vt:lpstr>
      <vt:lpstr>Take Single Element from Collection</vt:lpstr>
      <vt:lpstr>Other Operations over Collections</vt:lpstr>
      <vt:lpstr>Summary</vt:lpstr>
      <vt:lpstr>Progr. Fund. Extended – Dictionaries &amp; LINQ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167</cp:revision>
  <dcterms:created xsi:type="dcterms:W3CDTF">2014-01-02T17:00:34Z</dcterms:created>
  <dcterms:modified xsi:type="dcterms:W3CDTF">2017-11-30T20:14:29Z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