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63" r:id="rId5"/>
    <p:sldId id="259" r:id="rId6"/>
    <p:sldId id="260" r:id="rId7"/>
    <p:sldId id="264"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7433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82547-C430-4595-95A0-64B2EAB9074B}"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32810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2825594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036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396232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197424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85473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70890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15457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386766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399102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82547-C430-4595-95A0-64B2EAB9074B}"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55914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82547-C430-4595-95A0-64B2EAB9074B}"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126194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87237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2396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C82547-C430-4595-95A0-64B2EAB9074B}" type="datetimeFigureOut">
              <a:rPr lang="en-IN" smtClean="0"/>
              <a:t>14-06-2022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423389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82547-C430-4595-95A0-64B2EAB9074B}"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B80CD-4D0D-4CEF-8F7B-9180DF4761C9}" type="slidenum">
              <a:rPr lang="en-IN" smtClean="0"/>
              <a:t>‹#›</a:t>
            </a:fld>
            <a:endParaRPr lang="en-IN"/>
          </a:p>
        </p:txBody>
      </p:sp>
    </p:spTree>
    <p:extLst>
      <p:ext uri="{BB962C8B-B14F-4D97-AF65-F5344CB8AC3E}">
        <p14:creationId xmlns:p14="http://schemas.microsoft.com/office/powerpoint/2010/main" val="286840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C82547-C430-4595-95A0-64B2EAB9074B}" type="datetimeFigureOut">
              <a:rPr lang="en-IN" smtClean="0"/>
              <a:t>14-06-2022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5B80CD-4D0D-4CEF-8F7B-9180DF4761C9}" type="slidenum">
              <a:rPr lang="en-IN" smtClean="0"/>
              <a:t>‹#›</a:t>
            </a:fld>
            <a:endParaRPr lang="en-IN"/>
          </a:p>
        </p:txBody>
      </p:sp>
    </p:spTree>
    <p:extLst>
      <p:ext uri="{BB962C8B-B14F-4D97-AF65-F5344CB8AC3E}">
        <p14:creationId xmlns:p14="http://schemas.microsoft.com/office/powerpoint/2010/main" val="4359794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351C-F4F4-3A4B-B50F-178261C1CBDA}"/>
              </a:ext>
            </a:extLst>
          </p:cNvPr>
          <p:cNvSpPr>
            <a:spLocks noGrp="1"/>
          </p:cNvSpPr>
          <p:nvPr>
            <p:ph type="ctrTitle"/>
          </p:nvPr>
        </p:nvSpPr>
        <p:spPr>
          <a:xfrm>
            <a:off x="335491" y="3095624"/>
            <a:ext cx="11532659" cy="993311"/>
          </a:xfrm>
        </p:spPr>
        <p:txBody>
          <a:bodyPr/>
          <a:lstStyle/>
          <a:p>
            <a:r>
              <a:rPr lang="en-IN" dirty="0"/>
              <a:t>Amazon Sales Data Analysis</a:t>
            </a:r>
          </a:p>
        </p:txBody>
      </p:sp>
      <p:sp>
        <p:nvSpPr>
          <p:cNvPr id="5" name="Title 1">
            <a:extLst>
              <a:ext uri="{FF2B5EF4-FFF2-40B4-BE49-F238E27FC236}">
                <a16:creationId xmlns:a16="http://schemas.microsoft.com/office/drawing/2014/main" id="{A91ED50A-3DBB-9818-63BA-E11E5AEFED30}"/>
              </a:ext>
            </a:extLst>
          </p:cNvPr>
          <p:cNvSpPr txBox="1">
            <a:spLocks/>
          </p:cNvSpPr>
          <p:nvPr/>
        </p:nvSpPr>
        <p:spPr>
          <a:xfrm>
            <a:off x="7044796" y="4400550"/>
            <a:ext cx="2203980" cy="46943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latin typeface="Times New Roman" panose="02020603050405020304" pitchFamily="18" charset="0"/>
                <a:cs typeface="Times New Roman" panose="02020603050405020304" pitchFamily="18" charset="0"/>
              </a:rPr>
              <a:t>R Shashikiran</a:t>
            </a:r>
          </a:p>
        </p:txBody>
      </p:sp>
    </p:spTree>
    <p:extLst>
      <p:ext uri="{BB962C8B-B14F-4D97-AF65-F5344CB8AC3E}">
        <p14:creationId xmlns:p14="http://schemas.microsoft.com/office/powerpoint/2010/main" val="216554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570-74D0-E707-1869-7F940951A550}"/>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23677A4-F9D7-38B5-A56F-70DCAAD790C0}"/>
              </a:ext>
            </a:extLst>
          </p:cNvPr>
          <p:cNvSpPr>
            <a:spLocks noGrp="1"/>
          </p:cNvSpPr>
          <p:nvPr>
            <p:ph idx="1"/>
          </p:nvPr>
        </p:nvSpPr>
        <p:spPr>
          <a:xfrm>
            <a:off x="808037" y="1853248"/>
            <a:ext cx="10288588" cy="4195481"/>
          </a:xfrm>
        </p:spPr>
        <p:txBody>
          <a:bodyPr/>
          <a:lstStyle/>
          <a:p>
            <a:r>
              <a:rPr lang="en-IN" dirty="0"/>
              <a:t>Can you show sales forecast using the existing data?</a:t>
            </a:r>
          </a:p>
          <a:p>
            <a:pPr>
              <a:buFont typeface="Wingdings" panose="05000000000000000000" pitchFamily="2" charset="2"/>
              <a:buChar char="v"/>
            </a:pPr>
            <a:r>
              <a:rPr lang="en-IN" dirty="0"/>
              <a:t>Yes upto next 3-5 years with good accuracy</a:t>
            </a:r>
            <a:br>
              <a:rPr lang="en-IN" dirty="0"/>
            </a:br>
            <a:endParaRPr lang="en-IN" dirty="0"/>
          </a:p>
          <a:p>
            <a:r>
              <a:rPr lang="en-IN" dirty="0"/>
              <a:t>What is the flow of this project?</a:t>
            </a:r>
          </a:p>
          <a:p>
            <a:pPr>
              <a:buFont typeface="Wingdings" panose="05000000000000000000" pitchFamily="2" charset="2"/>
              <a:buChar char="v"/>
            </a:pPr>
            <a:r>
              <a:rPr lang="en-IN" dirty="0"/>
              <a:t>First we have extracted the data from data base, performed EDA and data cleansing in Python and then built the final dashboard </a:t>
            </a:r>
            <a:r>
              <a:rPr lang="en-IN"/>
              <a:t>in PowerBi.</a:t>
            </a: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36751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D302E-3542-7B7F-3B88-7A95B9E7E496}"/>
              </a:ext>
            </a:extLst>
          </p:cNvPr>
          <p:cNvSpPr>
            <a:spLocks noGrp="1"/>
          </p:cNvSpPr>
          <p:nvPr>
            <p:ph idx="1"/>
          </p:nvPr>
        </p:nvSpPr>
        <p:spPr>
          <a:xfrm>
            <a:off x="646110" y="1195668"/>
            <a:ext cx="11202989" cy="4195481"/>
          </a:xfrm>
        </p:spPr>
        <p:txBody>
          <a:bodyPr>
            <a:normAutofit/>
          </a:bodyPr>
          <a:lstStyle/>
          <a:p>
            <a:pPr marL="0" indent="0" algn="l">
              <a:buNone/>
            </a:pPr>
            <a:r>
              <a:rPr lang="en-GB" dirty="0"/>
              <a:t>Objective:</a:t>
            </a:r>
            <a:br>
              <a:rPr lang="en-GB" dirty="0"/>
            </a:br>
            <a:br>
              <a:rPr lang="en-GB" dirty="0"/>
            </a:br>
            <a:r>
              <a:rPr lang="en-GB" dirty="0"/>
              <a:t>Sales management has gained importance to meet increasing competition and the need for improved methods of distribution to reduce cost and to increase profits.</a:t>
            </a:r>
            <a:br>
              <a:rPr lang="en-GB" dirty="0"/>
            </a:br>
            <a:endParaRPr lang="en-GB" dirty="0"/>
          </a:p>
          <a:p>
            <a:pPr marL="0" indent="0">
              <a:buNone/>
            </a:pPr>
            <a:r>
              <a:rPr lang="en-GB" dirty="0"/>
              <a:t>Benefits:</a:t>
            </a:r>
          </a:p>
          <a:p>
            <a:pPr>
              <a:buFont typeface="Wingdings" panose="05000000000000000000" pitchFamily="2" charset="2"/>
              <a:buChar char="§"/>
            </a:pPr>
            <a:r>
              <a:rPr lang="en-GB" dirty="0"/>
              <a:t>Determine Sales trend, monthly, yearly</a:t>
            </a:r>
          </a:p>
          <a:p>
            <a:pPr>
              <a:buFont typeface="Wingdings" panose="05000000000000000000" pitchFamily="2" charset="2"/>
              <a:buChar char="§"/>
            </a:pPr>
            <a:r>
              <a:rPr lang="en-GB" dirty="0"/>
              <a:t>KPI(key performance index) like profit, profit%, customer retention rate, discount, sales quantity, sales amount</a:t>
            </a:r>
          </a:p>
          <a:p>
            <a:pPr marL="0" indent="0">
              <a:buNone/>
            </a:pPr>
            <a:r>
              <a:rPr lang="en-GB" dirty="0"/>
              <a:t>  </a:t>
            </a:r>
            <a:endParaRPr lang="en-IN" dirty="0"/>
          </a:p>
        </p:txBody>
      </p:sp>
    </p:spTree>
    <p:extLst>
      <p:ext uri="{BB962C8B-B14F-4D97-AF65-F5344CB8AC3E}">
        <p14:creationId xmlns:p14="http://schemas.microsoft.com/office/powerpoint/2010/main" val="47931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ABAA-8590-E975-2070-989779A49EC2}"/>
              </a:ext>
            </a:extLst>
          </p:cNvPr>
          <p:cNvSpPr>
            <a:spLocks noGrp="1"/>
          </p:cNvSpPr>
          <p:nvPr>
            <p:ph type="title"/>
          </p:nvPr>
        </p:nvSpPr>
        <p:spPr>
          <a:xfrm>
            <a:off x="646111" y="776568"/>
            <a:ext cx="9404723" cy="1400530"/>
          </a:xfrm>
        </p:spPr>
        <p:txBody>
          <a:bodyPr/>
          <a:lstStyle/>
          <a:p>
            <a:r>
              <a:rPr lang="en-GB" dirty="0"/>
              <a:t>Data Sharing Agreement</a:t>
            </a:r>
            <a:endParaRPr lang="en-IN" dirty="0"/>
          </a:p>
        </p:txBody>
      </p:sp>
      <p:sp>
        <p:nvSpPr>
          <p:cNvPr id="3" name="Content Placeholder 2">
            <a:extLst>
              <a:ext uri="{FF2B5EF4-FFF2-40B4-BE49-F238E27FC236}">
                <a16:creationId xmlns:a16="http://schemas.microsoft.com/office/drawing/2014/main" id="{131A7EA0-41DA-700A-5F44-B968911D7105}"/>
              </a:ext>
            </a:extLst>
          </p:cNvPr>
          <p:cNvSpPr>
            <a:spLocks noGrp="1"/>
          </p:cNvSpPr>
          <p:nvPr>
            <p:ph idx="1"/>
          </p:nvPr>
        </p:nvSpPr>
        <p:spPr>
          <a:xfrm>
            <a:off x="646111" y="2077011"/>
            <a:ext cx="10821989" cy="4780989"/>
          </a:xfrm>
        </p:spPr>
        <p:txBody>
          <a:bodyPr/>
          <a:lstStyle/>
          <a:p>
            <a:pPr>
              <a:buFont typeface="Wingdings" panose="05000000000000000000" pitchFamily="2" charset="2"/>
              <a:buChar char="§"/>
            </a:pPr>
            <a:r>
              <a:rPr lang="en-IN" dirty="0"/>
              <a:t>File name: SALESDATA.xlsx</a:t>
            </a:r>
            <a:br>
              <a:rPr lang="en-IN" dirty="0"/>
            </a:br>
            <a:endParaRPr lang="en-IN" dirty="0"/>
          </a:p>
          <a:p>
            <a:pPr>
              <a:buFont typeface="Wingdings" panose="05000000000000000000" pitchFamily="2" charset="2"/>
              <a:buChar char="§"/>
            </a:pPr>
            <a:r>
              <a:rPr lang="en-IN" dirty="0"/>
              <a:t>Number of columns: 22</a:t>
            </a:r>
            <a:br>
              <a:rPr lang="en-IN" dirty="0"/>
            </a:br>
            <a:endParaRPr lang="en-IN" dirty="0"/>
          </a:p>
          <a:p>
            <a:pPr>
              <a:buFont typeface="Wingdings" panose="05000000000000000000" pitchFamily="2" charset="2"/>
              <a:buChar char="§"/>
            </a:pPr>
            <a:r>
              <a:rPr lang="en-IN" dirty="0"/>
              <a:t>Column Names: CustKey, DateKey, Discount Amount, Invoice Date, Invoice Number, Item Class, Item Number, Item, Line Number, List Price, Order Number, Promised Delivery, Sales Amount, Sales Amount based on list price, Sales Cost Amount, Sales Margin Amount, Sales Price, Sales Quantity, Sales Rep, U/M</a:t>
            </a:r>
            <a:br>
              <a:rPr lang="en-IN" dirty="0"/>
            </a:br>
            <a:endParaRPr lang="en-IN" dirty="0"/>
          </a:p>
          <a:p>
            <a:pPr>
              <a:buFont typeface="Wingdings" panose="05000000000000000000" pitchFamily="2" charset="2"/>
              <a:buChar char="§"/>
            </a:pPr>
            <a:r>
              <a:rPr lang="en-IN" dirty="0"/>
              <a:t>Column data type: Numerical and Categorical.</a:t>
            </a:r>
          </a:p>
          <a:p>
            <a:pPr marL="0" indent="0">
              <a:buNone/>
            </a:pPr>
            <a:endParaRPr lang="en-IN" dirty="0"/>
          </a:p>
        </p:txBody>
      </p:sp>
    </p:spTree>
    <p:extLst>
      <p:ext uri="{BB962C8B-B14F-4D97-AF65-F5344CB8AC3E}">
        <p14:creationId xmlns:p14="http://schemas.microsoft.com/office/powerpoint/2010/main" val="82551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E7D1-EC7D-DD3C-1FA2-20A8B7C0FECE}"/>
              </a:ext>
            </a:extLst>
          </p:cNvPr>
          <p:cNvSpPr>
            <a:spLocks noGrp="1"/>
          </p:cNvSpPr>
          <p:nvPr>
            <p:ph type="title"/>
          </p:nvPr>
        </p:nvSpPr>
        <p:spPr>
          <a:xfrm>
            <a:off x="817561" y="376518"/>
            <a:ext cx="9404723" cy="1400530"/>
          </a:xfrm>
        </p:spPr>
        <p:txBody>
          <a:bodyPr/>
          <a:lstStyle/>
          <a:p>
            <a:r>
              <a:rPr lang="en-IN" dirty="0"/>
              <a:t>Architecture</a:t>
            </a:r>
          </a:p>
        </p:txBody>
      </p:sp>
      <p:pic>
        <p:nvPicPr>
          <p:cNvPr id="5" name="Content Placeholder 4">
            <a:extLst>
              <a:ext uri="{FF2B5EF4-FFF2-40B4-BE49-F238E27FC236}">
                <a16:creationId xmlns:a16="http://schemas.microsoft.com/office/drawing/2014/main" id="{B8C7285F-DB59-720E-9DDC-FAA6F1678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360779"/>
            <a:ext cx="10106025" cy="4863527"/>
          </a:xfrm>
        </p:spPr>
      </p:pic>
    </p:spTree>
    <p:extLst>
      <p:ext uri="{BB962C8B-B14F-4D97-AF65-F5344CB8AC3E}">
        <p14:creationId xmlns:p14="http://schemas.microsoft.com/office/powerpoint/2010/main" val="422915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5117-0761-5A77-8229-03E03FAAC23F}"/>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649832AA-868F-FB8C-CD2C-B507FEFBE23B}"/>
              </a:ext>
            </a:extLst>
          </p:cNvPr>
          <p:cNvSpPr>
            <a:spLocks noGrp="1"/>
          </p:cNvSpPr>
          <p:nvPr>
            <p:ph idx="1"/>
          </p:nvPr>
        </p:nvSpPr>
        <p:spPr>
          <a:xfrm>
            <a:off x="717549" y="1331259"/>
            <a:ext cx="10756902" cy="4993341"/>
          </a:xfrm>
        </p:spPr>
        <p:txBody>
          <a:bodyPr>
            <a:normAutofit/>
          </a:bodyPr>
          <a:lstStyle/>
          <a:p>
            <a:pPr marL="0" indent="0">
              <a:buNone/>
            </a:pPr>
            <a:r>
              <a:rPr lang="en-IN" dirty="0"/>
              <a:t>Below points are considered in EDA</a:t>
            </a:r>
            <a:br>
              <a:rPr lang="en-IN" dirty="0"/>
            </a:br>
            <a:endParaRPr lang="en-IN" dirty="0"/>
          </a:p>
          <a:p>
            <a:pPr>
              <a:buFont typeface="Wingdings" panose="05000000000000000000" pitchFamily="2" charset="2"/>
              <a:buChar char="§"/>
            </a:pPr>
            <a:r>
              <a:rPr lang="en-GB" dirty="0"/>
              <a:t>Missing Values</a:t>
            </a:r>
            <a:br>
              <a:rPr lang="en-GB" dirty="0"/>
            </a:br>
            <a:r>
              <a:rPr lang="en-GB" dirty="0"/>
              <a:t>Column Item class has &gt; 8k missing values.</a:t>
            </a:r>
            <a:br>
              <a:rPr lang="en-GB" dirty="0"/>
            </a:br>
            <a:endParaRPr lang="en-GB" dirty="0"/>
          </a:p>
          <a:p>
            <a:pPr>
              <a:buFont typeface="Wingdings" panose="05000000000000000000" pitchFamily="2" charset="2"/>
              <a:buChar char="§"/>
            </a:pPr>
            <a:r>
              <a:rPr lang="en-GB" dirty="0"/>
              <a:t>Exploring Numerical Variables</a:t>
            </a:r>
            <a:br>
              <a:rPr lang="en-GB" dirty="0"/>
            </a:br>
            <a:r>
              <a:rPr lang="en-GB" dirty="0"/>
              <a:t>Discount Amount, List Price, Sales Amount, Sales Amount based on List Price, Sales Cost Amount, Sales Margin Amount, Sales Price, Sales Quantity.</a:t>
            </a:r>
            <a:br>
              <a:rPr lang="en-GB" dirty="0"/>
            </a:br>
            <a:endParaRPr lang="en-GB" dirty="0"/>
          </a:p>
          <a:p>
            <a:pPr>
              <a:buFont typeface="Wingdings" panose="05000000000000000000" pitchFamily="2" charset="2"/>
              <a:buChar char="§"/>
            </a:pPr>
            <a:r>
              <a:rPr lang="en-GB" dirty="0"/>
              <a:t>Exploring Categorical Variables</a:t>
            </a:r>
            <a:br>
              <a:rPr lang="en-GB" dirty="0"/>
            </a:br>
            <a:r>
              <a:rPr lang="en-GB" dirty="0"/>
              <a:t>CustKey, DateKey, Invoice Date, Invoice Number, Item Class, Item Number, Item, Line Number, Order Number, Promised Delivery, Sales Rep</a:t>
            </a:r>
            <a:br>
              <a:rPr lang="en-GB" dirty="0"/>
            </a:br>
            <a:endParaRPr lang="en-GB" dirty="0"/>
          </a:p>
          <a:p>
            <a:pPr>
              <a:buFont typeface="Wingdings" panose="05000000000000000000" pitchFamily="2" charset="2"/>
              <a:buChar char="§"/>
            </a:pPr>
            <a:r>
              <a:rPr lang="en-GB" dirty="0"/>
              <a:t>Finding Relationship between features</a:t>
            </a:r>
            <a:endParaRPr lang="en-IN" dirty="0"/>
          </a:p>
        </p:txBody>
      </p:sp>
    </p:spTree>
    <p:extLst>
      <p:ext uri="{BB962C8B-B14F-4D97-AF65-F5344CB8AC3E}">
        <p14:creationId xmlns:p14="http://schemas.microsoft.com/office/powerpoint/2010/main" val="11258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3DD7-10DC-A2D0-D42F-283438F19F3F}"/>
              </a:ext>
            </a:extLst>
          </p:cNvPr>
          <p:cNvSpPr>
            <a:spLocks noGrp="1"/>
          </p:cNvSpPr>
          <p:nvPr>
            <p:ph type="title"/>
          </p:nvPr>
        </p:nvSpPr>
        <p:spPr/>
        <p:txBody>
          <a:bodyPr/>
          <a:lstStyle/>
          <a:p>
            <a:r>
              <a:rPr lang="en-IN" dirty="0"/>
              <a:t>BI tool used: PowerBi</a:t>
            </a:r>
          </a:p>
        </p:txBody>
      </p:sp>
      <p:sp>
        <p:nvSpPr>
          <p:cNvPr id="3" name="Content Placeholder 2">
            <a:extLst>
              <a:ext uri="{FF2B5EF4-FFF2-40B4-BE49-F238E27FC236}">
                <a16:creationId xmlns:a16="http://schemas.microsoft.com/office/drawing/2014/main" id="{12D03063-3B41-5697-5CCF-6FC5827C8101}"/>
              </a:ext>
            </a:extLst>
          </p:cNvPr>
          <p:cNvSpPr>
            <a:spLocks noGrp="1"/>
          </p:cNvSpPr>
          <p:nvPr>
            <p:ph idx="1"/>
          </p:nvPr>
        </p:nvSpPr>
        <p:spPr>
          <a:xfrm>
            <a:off x="779462" y="1924611"/>
            <a:ext cx="11012488" cy="4933389"/>
          </a:xfrm>
        </p:spPr>
        <p:txBody>
          <a:bodyPr/>
          <a:lstStyle/>
          <a:p>
            <a:pPr>
              <a:buFont typeface="Wingdings" panose="05000000000000000000" pitchFamily="2" charset="2"/>
              <a:buChar char="§"/>
            </a:pPr>
            <a:r>
              <a:rPr lang="en-IN" dirty="0"/>
              <a:t>Loaded the SALESDATA.xlsx in PowerBi</a:t>
            </a:r>
          </a:p>
          <a:p>
            <a:pPr>
              <a:buFont typeface="Wingdings" panose="05000000000000000000" pitchFamily="2" charset="2"/>
              <a:buChar char="§"/>
            </a:pPr>
            <a:r>
              <a:rPr lang="en-IN" dirty="0"/>
              <a:t>Prepared DAX queries</a:t>
            </a:r>
          </a:p>
          <a:p>
            <a:pPr>
              <a:buFont typeface="Wingdings" panose="05000000000000000000" pitchFamily="2" charset="2"/>
              <a:buChar char="§"/>
            </a:pPr>
            <a:r>
              <a:rPr lang="en-IN" dirty="0"/>
              <a:t>Slicers used are Item, Month, Year </a:t>
            </a:r>
          </a:p>
          <a:p>
            <a:pPr>
              <a:buFont typeface="Wingdings" panose="05000000000000000000" pitchFamily="2" charset="2"/>
              <a:buChar char="§"/>
            </a:pPr>
            <a:r>
              <a:rPr lang="en-IN" dirty="0"/>
              <a:t>Prepared dashboard to showcase KPI’s such as profit amount , profit%, sales amount, sales quantity, Total Sales, Top product based on sales amount,                                  top product based on profit%.</a:t>
            </a:r>
          </a:p>
          <a:p>
            <a:pPr>
              <a:buFont typeface="Wingdings" panose="05000000000000000000" pitchFamily="2" charset="2"/>
              <a:buChar char="§"/>
            </a:pPr>
            <a:r>
              <a:rPr lang="en-IN" dirty="0"/>
              <a:t>Included Bar chart for Month vs Sales Amount &amp; profit.</a:t>
            </a:r>
          </a:p>
          <a:p>
            <a:pPr>
              <a:buFont typeface="Wingdings" panose="05000000000000000000" pitchFamily="2" charset="2"/>
              <a:buChar char="§"/>
            </a:pPr>
            <a:r>
              <a:rPr lang="en-IN" dirty="0"/>
              <a:t>Included Area chart depicting total  sales across days.</a:t>
            </a:r>
          </a:p>
        </p:txBody>
      </p:sp>
    </p:spTree>
    <p:extLst>
      <p:ext uri="{BB962C8B-B14F-4D97-AF65-F5344CB8AC3E}">
        <p14:creationId xmlns:p14="http://schemas.microsoft.com/office/powerpoint/2010/main" val="9325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2885-C72F-7849-E344-33219DC51BD9}"/>
              </a:ext>
            </a:extLst>
          </p:cNvPr>
          <p:cNvSpPr>
            <a:spLocks noGrp="1"/>
          </p:cNvSpPr>
          <p:nvPr>
            <p:ph type="title"/>
          </p:nvPr>
        </p:nvSpPr>
        <p:spPr/>
        <p:txBody>
          <a:bodyPr/>
          <a:lstStyle/>
          <a:p>
            <a:r>
              <a:rPr lang="en-GB" dirty="0"/>
              <a:t>Contd..</a:t>
            </a:r>
            <a:endParaRPr lang="en-IN" dirty="0"/>
          </a:p>
        </p:txBody>
      </p:sp>
      <p:sp>
        <p:nvSpPr>
          <p:cNvPr id="3" name="Content Placeholder 2">
            <a:extLst>
              <a:ext uri="{FF2B5EF4-FFF2-40B4-BE49-F238E27FC236}">
                <a16:creationId xmlns:a16="http://schemas.microsoft.com/office/drawing/2014/main" id="{A6B2B4C8-EB09-343D-8E75-EBF641CA2A42}"/>
              </a:ext>
            </a:extLst>
          </p:cNvPr>
          <p:cNvSpPr>
            <a:spLocks noGrp="1"/>
          </p:cNvSpPr>
          <p:nvPr>
            <p:ph idx="1"/>
          </p:nvPr>
        </p:nvSpPr>
        <p:spPr>
          <a:xfrm>
            <a:off x="751681" y="2091018"/>
            <a:ext cx="10688638" cy="4195481"/>
          </a:xfrm>
        </p:spPr>
        <p:txBody>
          <a:bodyPr/>
          <a:lstStyle/>
          <a:p>
            <a:pPr>
              <a:buFont typeface="Wingdings" panose="05000000000000000000" pitchFamily="2" charset="2"/>
              <a:buChar char="§"/>
            </a:pPr>
            <a:r>
              <a:rPr lang="en-IN" dirty="0"/>
              <a:t>New table sales trend is created </a:t>
            </a:r>
          </a:p>
          <a:p>
            <a:pPr>
              <a:buFont typeface="Wingdings" panose="05000000000000000000" pitchFamily="2" charset="2"/>
              <a:buChar char="§"/>
            </a:pPr>
            <a:r>
              <a:rPr lang="en-IN" dirty="0"/>
              <a:t>In Sales trend the columns created are Date, month, Month </a:t>
            </a:r>
            <a:r>
              <a:rPr lang="en-IN" dirty="0" err="1"/>
              <a:t>num</a:t>
            </a:r>
            <a:r>
              <a:rPr lang="en-IN" dirty="0"/>
              <a:t>, </a:t>
            </a:r>
            <a:r>
              <a:rPr lang="en-IN" dirty="0" err="1"/>
              <a:t>Quarternum</a:t>
            </a:r>
            <a:r>
              <a:rPr lang="en-IN" dirty="0"/>
              <a:t> , Year, day</a:t>
            </a:r>
          </a:p>
          <a:p>
            <a:pPr>
              <a:buFont typeface="Wingdings" panose="05000000000000000000" pitchFamily="2" charset="2"/>
              <a:buChar char="§"/>
            </a:pPr>
            <a:r>
              <a:rPr lang="en-IN" dirty="0"/>
              <a:t>In Data modelling, Sales trend is mapped with Amazon Sales data  using Many to One cardinality.</a:t>
            </a:r>
          </a:p>
          <a:p>
            <a:pPr>
              <a:buFont typeface="Wingdings" panose="05000000000000000000" pitchFamily="2" charset="2"/>
              <a:buChar char="§"/>
            </a:pPr>
            <a:r>
              <a:rPr lang="en-IN" dirty="0"/>
              <a:t>Various measure were created using DAX such as Customer Retention Rate, Total Sales, Profit %, Top product sold</a:t>
            </a:r>
          </a:p>
        </p:txBody>
      </p:sp>
    </p:spTree>
    <p:extLst>
      <p:ext uri="{BB962C8B-B14F-4D97-AF65-F5344CB8AC3E}">
        <p14:creationId xmlns:p14="http://schemas.microsoft.com/office/powerpoint/2010/main" val="384682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CD5A-2539-7A64-F060-797BA4937EE8}"/>
              </a:ext>
            </a:extLst>
          </p:cNvPr>
          <p:cNvSpPr>
            <a:spLocks noGrp="1"/>
          </p:cNvSpPr>
          <p:nvPr>
            <p:ph type="title"/>
          </p:nvPr>
        </p:nvSpPr>
        <p:spPr/>
        <p:txBody>
          <a:bodyPr/>
          <a:lstStyle/>
          <a:p>
            <a:r>
              <a:rPr lang="en-IN" dirty="0"/>
              <a:t>Insights</a:t>
            </a:r>
            <a:br>
              <a:rPr lang="en-IN" dirty="0"/>
            </a:br>
            <a:endParaRPr lang="en-IN" dirty="0"/>
          </a:p>
        </p:txBody>
      </p:sp>
      <p:sp>
        <p:nvSpPr>
          <p:cNvPr id="3" name="Content Placeholder 2">
            <a:extLst>
              <a:ext uri="{FF2B5EF4-FFF2-40B4-BE49-F238E27FC236}">
                <a16:creationId xmlns:a16="http://schemas.microsoft.com/office/drawing/2014/main" id="{DFA9F0F4-219A-60A7-C28B-1F9768C23F1C}"/>
              </a:ext>
            </a:extLst>
          </p:cNvPr>
          <p:cNvSpPr>
            <a:spLocks noGrp="1"/>
          </p:cNvSpPr>
          <p:nvPr>
            <p:ph idx="1"/>
          </p:nvPr>
        </p:nvSpPr>
        <p:spPr>
          <a:xfrm>
            <a:off x="646111" y="1643343"/>
            <a:ext cx="10983913" cy="5119407"/>
          </a:xfrm>
        </p:spPr>
        <p:txBody>
          <a:bodyPr/>
          <a:lstStyle/>
          <a:p>
            <a:pPr>
              <a:buFont typeface="Arial" panose="020B0604020202020204" pitchFamily="34" charset="0"/>
              <a:buChar char="•"/>
            </a:pPr>
            <a:r>
              <a:rPr lang="en-IN" dirty="0"/>
              <a:t>In 2017, the sales amount was 87.46M which is higher when compared with rest of the years. </a:t>
            </a:r>
          </a:p>
          <a:p>
            <a:pPr>
              <a:buFont typeface="Arial" panose="020B0604020202020204" pitchFamily="34" charset="0"/>
              <a:buChar char="•"/>
            </a:pPr>
            <a:r>
              <a:rPr lang="en-IN" dirty="0"/>
              <a:t>In 2018 ,the sales amount was 20.82M which was lowest when compared with rest of years.</a:t>
            </a:r>
          </a:p>
          <a:p>
            <a:pPr>
              <a:buFont typeface="Arial" panose="020B0604020202020204" pitchFamily="34" charset="0"/>
              <a:buChar char="•"/>
            </a:pPr>
            <a:r>
              <a:rPr lang="en-IN" dirty="0"/>
              <a:t>Profit  in 2017 was  highest with 37.42M and in 2018 was lowest with 9.15M.</a:t>
            </a:r>
          </a:p>
          <a:p>
            <a:pPr>
              <a:buFont typeface="Arial" panose="020B0604020202020204" pitchFamily="34" charset="0"/>
              <a:buChar char="•"/>
            </a:pPr>
            <a:r>
              <a:rPr lang="en-IN" dirty="0"/>
              <a:t>Overall top product sold based on sales amount is LANDSLIDE WHITE SUGAR.</a:t>
            </a:r>
          </a:p>
          <a:p>
            <a:pPr>
              <a:buFont typeface="Arial" panose="020B0604020202020204" pitchFamily="34" charset="0"/>
              <a:buChar char="•"/>
            </a:pPr>
            <a:r>
              <a:rPr lang="en-IN" dirty="0"/>
              <a:t>Overall top product sold based on profit% is Atomic mint chocolate bar.</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55858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5CDB-902A-56F6-E82F-D05ABE7AC7BD}"/>
              </a:ext>
            </a:extLst>
          </p:cNvPr>
          <p:cNvSpPr>
            <a:spLocks noGrp="1"/>
          </p:cNvSpPr>
          <p:nvPr>
            <p:ph type="title"/>
          </p:nvPr>
        </p:nvSpPr>
        <p:spPr/>
        <p:txBody>
          <a:bodyPr/>
          <a:lstStyle/>
          <a:p>
            <a:r>
              <a:rPr lang="en-IN" dirty="0"/>
              <a:t>Q n A</a:t>
            </a:r>
          </a:p>
        </p:txBody>
      </p:sp>
      <p:sp>
        <p:nvSpPr>
          <p:cNvPr id="3" name="Content Placeholder 2">
            <a:extLst>
              <a:ext uri="{FF2B5EF4-FFF2-40B4-BE49-F238E27FC236}">
                <a16:creationId xmlns:a16="http://schemas.microsoft.com/office/drawing/2014/main" id="{3B131CD1-6253-26D8-03E2-0036C33F26B7}"/>
              </a:ext>
            </a:extLst>
          </p:cNvPr>
          <p:cNvSpPr>
            <a:spLocks noGrp="1"/>
          </p:cNvSpPr>
          <p:nvPr>
            <p:ph idx="1"/>
          </p:nvPr>
        </p:nvSpPr>
        <p:spPr>
          <a:xfrm>
            <a:off x="875201" y="1500468"/>
            <a:ext cx="10164274" cy="4195481"/>
          </a:xfrm>
        </p:spPr>
        <p:txBody>
          <a:bodyPr/>
          <a:lstStyle/>
          <a:p>
            <a:r>
              <a:rPr lang="en-IN" dirty="0"/>
              <a:t>What is the source of data? </a:t>
            </a:r>
          </a:p>
          <a:p>
            <a:pPr>
              <a:buFont typeface="Wingdings" panose="05000000000000000000" pitchFamily="2" charset="2"/>
              <a:buChar char="v"/>
            </a:pPr>
            <a:r>
              <a:rPr lang="en-IN" dirty="0"/>
              <a:t>The data was shared by the client and was stored in MYSQL server database</a:t>
            </a:r>
            <a:br>
              <a:rPr lang="en-IN" dirty="0"/>
            </a:br>
            <a:r>
              <a:rPr lang="en-IN" dirty="0"/>
              <a:t>                                                                                                          </a:t>
            </a:r>
          </a:p>
          <a:p>
            <a:r>
              <a:rPr lang="en-IN" dirty="0"/>
              <a:t>What is the type of data?</a:t>
            </a:r>
          </a:p>
          <a:p>
            <a:pPr>
              <a:buFont typeface="Wingdings" panose="05000000000000000000" pitchFamily="2" charset="2"/>
              <a:buChar char="v"/>
            </a:pPr>
            <a:r>
              <a:rPr lang="en-IN" dirty="0"/>
              <a:t>It contains both numerical and categorical types</a:t>
            </a:r>
            <a:br>
              <a:rPr lang="en-IN" dirty="0"/>
            </a:br>
            <a:endParaRPr lang="en-IN" dirty="0"/>
          </a:p>
          <a:p>
            <a:r>
              <a:rPr lang="en-IN" dirty="0"/>
              <a:t>What are the KPIs used?</a:t>
            </a:r>
          </a:p>
          <a:p>
            <a:pPr>
              <a:buFont typeface="Wingdings" panose="05000000000000000000" pitchFamily="2" charset="2"/>
              <a:buChar char="v"/>
            </a:pPr>
            <a:r>
              <a:rPr lang="en-IN" dirty="0"/>
              <a:t>Some important KPIs are profit, profit%, sales amount, sales quantity, customer retention rate. On yearly and monthly basis</a:t>
            </a:r>
          </a:p>
          <a:p>
            <a:endParaRPr lang="en-IN" dirty="0"/>
          </a:p>
          <a:p>
            <a:pPr marL="0" indent="0">
              <a:buNone/>
            </a:pPr>
            <a:endParaRPr lang="en-IN" dirty="0"/>
          </a:p>
        </p:txBody>
      </p:sp>
    </p:spTree>
    <p:extLst>
      <p:ext uri="{BB962C8B-B14F-4D97-AF65-F5344CB8AC3E}">
        <p14:creationId xmlns:p14="http://schemas.microsoft.com/office/powerpoint/2010/main" val="3639298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1092</TotalTime>
  <Words>602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Ion</vt:lpstr>
      <vt:lpstr>Amazon Sales Data Analysis</vt:lpstr>
      <vt:lpstr>PowerPoint Presentation</vt:lpstr>
      <vt:lpstr>Data Sharing Agreement</vt:lpstr>
      <vt:lpstr>Architecture</vt:lpstr>
      <vt:lpstr>EDA</vt:lpstr>
      <vt:lpstr>BI tool used: PowerBi</vt:lpstr>
      <vt:lpstr>Contd..</vt:lpstr>
      <vt:lpstr>Insights </vt:lpstr>
      <vt:lpstr>Q n A</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shashikiran bhat</dc:creator>
  <cp:lastModifiedBy>shashikiran bhat</cp:lastModifiedBy>
  <cp:revision>13</cp:revision>
  <dcterms:created xsi:type="dcterms:W3CDTF">2022-05-25T07:15:21Z</dcterms:created>
  <dcterms:modified xsi:type="dcterms:W3CDTF">2022-06-14T15:47:00Z</dcterms:modified>
</cp:coreProperties>
</file>