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Garamond"/>
      <p:regular r:id="rId23"/>
      <p:bold r:id="rId24"/>
      <p:italic r:id="rId25"/>
      <p:boldItalic r:id="rId26"/>
    </p:embeddedFont>
    <p:embeddedFont>
      <p:font typeface="Arial Narrow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8" Type="http://schemas.openxmlformats.org/officeDocument/2006/relationships/font" Target="fonts/ArialNarrow-bold.fntdata"/><Relationship Id="rId27" Type="http://schemas.openxmlformats.org/officeDocument/2006/relationships/font" Target="fonts/ArialNarrow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Narr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ArialNarrow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c8a82e0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c8a82e0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6c8a82e00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6c8a82e00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c8a82e00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c8a82e00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c8a82e0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c8a82e0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6c8a82e0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c8a82e00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c8a82e00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6c8a82e00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c8a82e00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c8a82e00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06c8a82e00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c8a82e00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c8a82e00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06c8a82e00_0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c8a82e00_0_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c8a82e00_0_3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06c8a82e00_0_3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c8a82e00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c8a82e00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06c8a82e00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c8a82e00_0_4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c8a82e00_0_4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06c8a82e00_0_4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c8a82e0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c8a82e0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02387" y="877723"/>
            <a:ext cx="78129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02387" y="1837039"/>
            <a:ext cx="78129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30738"/>
              </a:buClr>
              <a:buSzPts val="1800"/>
              <a:buChar char="●"/>
              <a:defRPr b="0" i="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30738"/>
              </a:buClr>
              <a:buSzPts val="1500"/>
              <a:buChar char="○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30738"/>
              </a:buClr>
              <a:buSzPts val="1400"/>
              <a:buChar char="■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048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30738"/>
              </a:buClr>
              <a:buSzPts val="1200"/>
              <a:buChar char="●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30738"/>
              </a:buClr>
              <a:buSzPts val="1100"/>
              <a:buChar char="○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5662613" y="4691063"/>
            <a:ext cx="2905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143000" y="254387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1143000" y="1524109"/>
            <a:ext cx="68580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5662613" y="4629150"/>
            <a:ext cx="2905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155713" y="877723"/>
            <a:ext cx="1737693" cy="161853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730526" y="877723"/>
            <a:ext cx="77847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500"/>
              <a:buFont typeface="Garamond"/>
              <a:buNone/>
              <a:defRPr b="0" i="0" sz="45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5662613" y="4629150"/>
            <a:ext cx="2905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02387" y="877723"/>
            <a:ext cx="78129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702387" y="1837039"/>
            <a:ext cx="78129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30738"/>
              </a:buClr>
              <a:buSzPts val="1800"/>
              <a:buChar char="•"/>
              <a:defRPr b="0" i="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30738"/>
              </a:buClr>
              <a:buSzPts val="1500"/>
              <a:buChar char="•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30738"/>
              </a:buClr>
              <a:buSzPts val="1400"/>
              <a:buChar char="•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30738"/>
              </a:buClr>
              <a:buSzPts val="1200"/>
              <a:buChar char="•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30738"/>
              </a:buClr>
              <a:buSzPts val="1100"/>
              <a:buChar char="•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5662613" y="4691063"/>
            <a:ext cx="2905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23888" y="3507827"/>
            <a:ext cx="7886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662613" y="4629150"/>
            <a:ext cx="2905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02387" y="877723"/>
            <a:ext cx="78129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702387" y="1828799"/>
            <a:ext cx="38124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629150" y="1828799"/>
            <a:ext cx="38862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662613" y="4629150"/>
            <a:ext cx="2905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701565" y="662152"/>
            <a:ext cx="7815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701566" y="1379482"/>
            <a:ext cx="3796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701566" y="1990271"/>
            <a:ext cx="37968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3" type="body"/>
          </p:nvPr>
        </p:nvSpPr>
        <p:spPr>
          <a:xfrm>
            <a:off x="4629150" y="1379482"/>
            <a:ext cx="3887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20"/>
          <p:cNvSpPr txBox="1"/>
          <p:nvPr>
            <p:ph idx="4" type="body"/>
          </p:nvPr>
        </p:nvSpPr>
        <p:spPr>
          <a:xfrm>
            <a:off x="4629150" y="1990271"/>
            <a:ext cx="3887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5" type="body"/>
          </p:nvPr>
        </p:nvSpPr>
        <p:spPr>
          <a:xfrm>
            <a:off x="5662613" y="4629150"/>
            <a:ext cx="2905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702387" y="877723"/>
            <a:ext cx="78129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5662613" y="4629150"/>
            <a:ext cx="2905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702387" y="4480063"/>
            <a:ext cx="4850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2"/>
          <p:cNvSpPr/>
          <p:nvPr>
            <p:ph idx="2" type="pic"/>
          </p:nvPr>
        </p:nvSpPr>
        <p:spPr>
          <a:xfrm>
            <a:off x="702387" y="717331"/>
            <a:ext cx="7812900" cy="36510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5662613" y="4629150"/>
            <a:ext cx="2905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702387" y="4480063"/>
            <a:ext cx="4893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3"/>
          <p:cNvSpPr/>
          <p:nvPr>
            <p:ph idx="2" type="pic"/>
          </p:nvPr>
        </p:nvSpPr>
        <p:spPr>
          <a:xfrm>
            <a:off x="702387" y="717331"/>
            <a:ext cx="7812900" cy="3651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5662613" y="4629150"/>
            <a:ext cx="2905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>
            <p:ph idx="2" type="pic"/>
          </p:nvPr>
        </p:nvSpPr>
        <p:spPr>
          <a:xfrm>
            <a:off x="702387" y="717331"/>
            <a:ext cx="7812900" cy="4007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5662613" y="4724400"/>
            <a:ext cx="2905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629841" y="740569"/>
            <a:ext cx="3103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887391" y="740569"/>
            <a:ext cx="46293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629841" y="1928813"/>
            <a:ext cx="31038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5662613" y="4743450"/>
            <a:ext cx="2905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701566" y="717330"/>
            <a:ext cx="30084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6"/>
          <p:cNvSpPr/>
          <p:nvPr>
            <p:ph idx="2" type="pic"/>
          </p:nvPr>
        </p:nvSpPr>
        <p:spPr>
          <a:xfrm>
            <a:off x="3871625" y="717331"/>
            <a:ext cx="4629300" cy="39930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701565" y="1718440"/>
            <a:ext cx="30084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5662613" y="4710113"/>
            <a:ext cx="29052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02387" y="877723"/>
            <a:ext cx="78129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702387" y="1837039"/>
            <a:ext cx="78129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307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307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307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3073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3073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702387" y="547567"/>
            <a:ext cx="84417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8" name="Google Shape;5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38193" y="353966"/>
            <a:ext cx="2910710" cy="120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4"/>
          <p:cNvCxnSpPr/>
          <p:nvPr/>
        </p:nvCxnSpPr>
        <p:spPr>
          <a:xfrm>
            <a:off x="702387" y="291377"/>
            <a:ext cx="84417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55" y="120371"/>
            <a:ext cx="603033" cy="603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>
            <a:off x="702387" y="4989501"/>
            <a:ext cx="7812900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aws.amazon.com/lex/latest/dg/slack-bot-assoc-create-bot.html" TargetMode="External"/><Relationship Id="rId4" Type="http://schemas.openxmlformats.org/officeDocument/2006/relationships/hyperlink" Target="https://docs.aws.amazon.com/lex/latest/dg/slack-bot-assoc-create-team.html" TargetMode="External"/><Relationship Id="rId9" Type="http://schemas.openxmlformats.org/officeDocument/2006/relationships/image" Target="../media/image2.jpg"/><Relationship Id="rId5" Type="http://schemas.openxmlformats.org/officeDocument/2006/relationships/hyperlink" Target="https://docs.aws.amazon.com/lex/latest/dg/slack-bot-assoc-create-app.html" TargetMode="External"/><Relationship Id="rId6" Type="http://schemas.openxmlformats.org/officeDocument/2006/relationships/hyperlink" Target="https://docs.aws.amazon.com/lex/latest/dg/slack-bot-assoc-create-assoc.html" TargetMode="External"/><Relationship Id="rId7" Type="http://schemas.openxmlformats.org/officeDocument/2006/relationships/hyperlink" Target="https://docs.aws.amazon.com/lex/latest/dg/slack-bot-back-in-slack-console.html" TargetMode="External"/><Relationship Id="rId8" Type="http://schemas.openxmlformats.org/officeDocument/2006/relationships/hyperlink" Target="https://docs.aws.amazon.com/lex/latest/dg/slack-bot-tes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32D">
            <a:alpha val="90450"/>
          </a:srgbClr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CHATBOT INTEGRATION WITH SLACK</a:t>
            </a:r>
            <a:endParaRPr b="1" sz="3600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225" y="2462050"/>
            <a:ext cx="2319350" cy="232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665562" y="630389"/>
            <a:ext cx="7812900" cy="28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"bot_user": {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"display_name": "Chatbot_SCU",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"always_online": true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"oauth_config": {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"redirect_urls": [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"https://channels.lex.us-east-1.amazonaws.com/slack/oauth/ab588b50-4c0c-4051-9321-dda9ebe3ad32"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],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"scopes": {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"bot": [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"chat:write",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"team:read",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"im:history"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]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00"/>
          </a:p>
        </p:txBody>
      </p:sp>
      <p:sp>
        <p:nvSpPr>
          <p:cNvPr id="189" name="Google Shape;189;p36"/>
          <p:cNvSpPr txBox="1"/>
          <p:nvPr>
            <p:ph idx="2" type="body"/>
          </p:nvPr>
        </p:nvSpPr>
        <p:spPr>
          <a:xfrm>
            <a:off x="5662613" y="4691063"/>
            <a:ext cx="2905200" cy="3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580512" y="679139"/>
            <a:ext cx="7812900" cy="28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"settings": {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"event_subscriptions": {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"request_url": "https://channels.lex.us-east-1.amazonaws.com/slack/webhook/ab588b50-4c0c-4051-9321-dda9ebe3ad32",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"bot_events": [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"message.im"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]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"interactivity": {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"is_enabled": true,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"request_url": "https://channels.lex.us-east-1.amazonaws.com/slack/webhook/ab588b50-4c0c-4051-9321-dda9ebe3ad32"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"org_deploy_enabled": false,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"socket_mode_enabled": false,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"token_rotation_enabled": false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5" name="Google Shape;195;p37"/>
          <p:cNvSpPr txBox="1"/>
          <p:nvPr>
            <p:ph idx="2" type="body"/>
          </p:nvPr>
        </p:nvSpPr>
        <p:spPr>
          <a:xfrm>
            <a:off x="5662613" y="4691063"/>
            <a:ext cx="2905200" cy="3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665562" y="536448"/>
            <a:ext cx="7812900" cy="858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App’s </a:t>
            </a:r>
            <a:r>
              <a:rPr lang="en"/>
              <a:t>configurations</a:t>
            </a:r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000" y="1194450"/>
            <a:ext cx="5575449" cy="37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702387" y="877723"/>
            <a:ext cx="7812900" cy="858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l">
              <a:lnSpc>
                <a:spcPct val="1226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Integrating an Amazon Lex Bot with Slack</a:t>
            </a:r>
            <a:endParaRPr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4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2500"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702387" y="1837039"/>
            <a:ext cx="7812900" cy="28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Step 1: Create an Amazon Lex Bot</a:t>
            </a:r>
            <a:endParaRPr sz="14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Step 2: Sign Up for Slack and Create a Slack Team</a:t>
            </a:r>
            <a:endParaRPr sz="14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Step 3: Create a Slack Application</a:t>
            </a:r>
            <a:endParaRPr sz="14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Step 4: Integrate the Slack Application with the Amazon Lex Bot</a:t>
            </a:r>
            <a:endParaRPr sz="14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Step 5: Complete Slack Integration</a:t>
            </a:r>
            <a:endParaRPr sz="14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Step 6: Test the Integration</a:t>
            </a:r>
            <a:endParaRPr sz="14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4542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3963" y="3728175"/>
            <a:ext cx="1283850" cy="96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Modify Lex Configurations with Slack App Credentials</a:t>
            </a:r>
            <a:endParaRPr sz="1800"/>
          </a:p>
        </p:txBody>
      </p:sp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13224" l="0" r="0" t="0"/>
          <a:stretch/>
        </p:blipFill>
        <p:spPr>
          <a:xfrm>
            <a:off x="755700" y="1196606"/>
            <a:ext cx="7373963" cy="319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702387" y="438935"/>
            <a:ext cx="7812900" cy="858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Obtain Postback URL and OAuth URL</a:t>
            </a:r>
            <a:endParaRPr sz="1800"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702387" y="1837039"/>
            <a:ext cx="7812900" cy="28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>
            <p:ph idx="2" type="body"/>
          </p:nvPr>
        </p:nvSpPr>
        <p:spPr>
          <a:xfrm>
            <a:off x="5662613" y="4691063"/>
            <a:ext cx="2905200" cy="3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4" y="1074018"/>
            <a:ext cx="8327931" cy="391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202385" y="585206"/>
            <a:ext cx="5379900" cy="858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3.1.Modify Slack Admins Page Ports And Permissions by first</a:t>
            </a:r>
            <a:r>
              <a:rPr lang="en" sz="1200" u="sng"/>
              <a:t> modifying OAuths and Permissions </a:t>
            </a:r>
            <a:r>
              <a:rPr lang="en" sz="1200"/>
              <a:t>: copy the OAuth URL  and paste to Redirect URL</a:t>
            </a:r>
            <a:endParaRPr sz="1200"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526790" y="1377780"/>
            <a:ext cx="5859600" cy="214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75" y="1297350"/>
            <a:ext cx="7321539" cy="360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 rotWithShape="1">
          <a:blip r:embed="rId4">
            <a:alphaModFix/>
          </a:blip>
          <a:srcRect b="0" l="-5820" r="0" t="0"/>
          <a:stretch/>
        </p:blipFill>
        <p:spPr>
          <a:xfrm>
            <a:off x="5460394" y="1293825"/>
            <a:ext cx="3679161" cy="360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/>
        </p:nvSpPr>
        <p:spPr>
          <a:xfrm>
            <a:off x="6166425" y="767869"/>
            <a:ext cx="226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 Narrow"/>
                <a:ea typeface="Arial Narrow"/>
                <a:cs typeface="Arial Narrow"/>
                <a:sym typeface="Arial Narrow"/>
              </a:rPr>
              <a:t>3.2. Add scope </a:t>
            </a:r>
            <a:endParaRPr b="1" sz="1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702387" y="658329"/>
            <a:ext cx="7812900" cy="858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/>
              <a:t>4. Modify Slack Admins Page Ports And Permissions by then</a:t>
            </a:r>
            <a:r>
              <a:rPr lang="en" sz="1400" u="sng"/>
              <a:t> modifying Interactive Components  </a:t>
            </a:r>
            <a:r>
              <a:rPr lang="en" sz="1400"/>
              <a:t>: copy the Postback URL  and paste to Request URL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526790" y="1377780"/>
            <a:ext cx="5859600" cy="214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 txBox="1"/>
          <p:nvPr>
            <p:ph idx="2" type="body"/>
          </p:nvPr>
        </p:nvSpPr>
        <p:spPr>
          <a:xfrm>
            <a:off x="4246959" y="3518297"/>
            <a:ext cx="2178900" cy="225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00" y="1243031"/>
            <a:ext cx="8397807" cy="374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665543" y="378016"/>
            <a:ext cx="7812900" cy="858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5. Enable Event Subscription and paste Postback URL to request URL </a:t>
            </a:r>
            <a:endParaRPr sz="1400"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526790" y="1377780"/>
            <a:ext cx="5859600" cy="214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44" y="939056"/>
            <a:ext cx="7483667" cy="405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665543" y="426766"/>
            <a:ext cx="7812900" cy="858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6. Install app to workspace and add it to slack </a:t>
            </a:r>
            <a:endParaRPr sz="1400"/>
          </a:p>
        </p:txBody>
      </p:sp>
      <p:pic>
        <p:nvPicPr>
          <p:cNvPr id="177" name="Google Shape;177;p34"/>
          <p:cNvPicPr preferRelativeResize="0"/>
          <p:nvPr/>
        </p:nvPicPr>
        <p:blipFill rotWithShape="1">
          <a:blip r:embed="rId3">
            <a:alphaModFix/>
          </a:blip>
          <a:srcRect b="4310" l="1820" r="-1819" t="-4310"/>
          <a:stretch/>
        </p:blipFill>
        <p:spPr>
          <a:xfrm>
            <a:off x="853181" y="852094"/>
            <a:ext cx="8032161" cy="396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665562" y="475498"/>
            <a:ext cx="7812900" cy="858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6365"/>
              </a:lnSpc>
              <a:spcBef>
                <a:spcPts val="0"/>
              </a:spcBef>
              <a:spcAft>
                <a:spcPts val="900"/>
              </a:spcAft>
              <a:buSzPts val="990"/>
              <a:buNone/>
            </a:pPr>
            <a:r>
              <a:rPr lang="en" sz="1985" u="sng">
                <a:solidFill>
                  <a:srgbClr val="1D1C1D"/>
                </a:solidFill>
                <a:highlight>
                  <a:srgbClr val="FFFFFF"/>
                </a:highlight>
              </a:rPr>
              <a:t> App’s current info, settings &amp; configurations in JSON format</a:t>
            </a:r>
            <a:endParaRPr sz="2840" u="sng"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243775" y="1128650"/>
            <a:ext cx="4692600" cy="386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"_metadata": {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"major_version": 1,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"minor_version": 1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"display_information": {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"name": "Chatbot_SCU",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"description": "Santa Clara University Chatbot",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"background_color": "#1d3275"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"features": {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"app_home": {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"home_tab_enabled": true,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"messages_tab_enabled": false,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"messages_tab_read_only_enabled": false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B0B33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