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5" r:id="rId9"/>
    <p:sldId id="267" r:id="rId10"/>
    <p:sldId id="266"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11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kirsch\time%20decaying%20MR%20ratio%20exponential\variable_cohorts_hv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kirsch\time%20decaying%20MR%20ratio%20exponential\variable_cohorts_hv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kirsch\time%20decaying%20MR%20ratio%20exponential\variable_cohorts_hv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kirsch\time%20decaying%20MR%20ratio%20exponential\variable_cohorts_hv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dmin\Desktop\kirsch\time%20decaying%20MR%20ratio%20exponential\variable_cohorts_hve.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vaccinated (all ages, death stand.) and ASMR u-v ratio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47080284962652"/>
          <c:y val="0.11291944439601694"/>
          <c:w val="0.69657883518635866"/>
          <c:h val="0.71260433383399191"/>
        </c:manualLayout>
      </c:layout>
      <c:lineChart>
        <c:grouping val="standard"/>
        <c:varyColors val="0"/>
        <c:ser>
          <c:idx val="0"/>
          <c:order val="0"/>
          <c:tx>
            <c:strRef>
              <c:f>'pivots and paste 1'!$B$1</c:f>
              <c:strCache>
                <c:ptCount val="1"/>
                <c:pt idx="0">
                  <c:v>% vaccinated death standardized</c:v>
                </c:pt>
              </c:strCache>
            </c:strRef>
          </c:tx>
          <c:spPr>
            <a:ln w="28575" cap="rnd">
              <a:solidFill>
                <a:schemeClr val="accent1"/>
              </a:solidFill>
              <a:round/>
            </a:ln>
            <a:effectLst/>
          </c:spPr>
          <c:marker>
            <c:symbol val="none"/>
          </c:marker>
          <c:cat>
            <c:strRef>
              <c:f>'pivots and paste 1'!$A$1:$A$98</c:f>
              <c:strCache>
                <c:ptCount val="98"/>
                <c:pt idx="0">
                  <c:v>week</c:v>
                </c:pt>
                <c:pt idx="1">
                  <c:v>202052</c:v>
                </c:pt>
                <c:pt idx="2">
                  <c:v>202053</c:v>
                </c:pt>
                <c:pt idx="3">
                  <c:v>202101</c:v>
                </c:pt>
                <c:pt idx="4">
                  <c:v>202102</c:v>
                </c:pt>
                <c:pt idx="5">
                  <c:v>202103</c:v>
                </c:pt>
                <c:pt idx="6">
                  <c:v>202104</c:v>
                </c:pt>
                <c:pt idx="7">
                  <c:v>202105</c:v>
                </c:pt>
                <c:pt idx="8">
                  <c:v>202106</c:v>
                </c:pt>
                <c:pt idx="9">
                  <c:v>202107</c:v>
                </c:pt>
                <c:pt idx="10">
                  <c:v>202108</c:v>
                </c:pt>
                <c:pt idx="11">
                  <c:v>202109</c:v>
                </c:pt>
                <c:pt idx="12">
                  <c:v>202110</c:v>
                </c:pt>
                <c:pt idx="13">
                  <c:v>202111</c:v>
                </c:pt>
                <c:pt idx="14">
                  <c:v>202112</c:v>
                </c:pt>
                <c:pt idx="15">
                  <c:v>202113</c:v>
                </c:pt>
                <c:pt idx="16">
                  <c:v>202114</c:v>
                </c:pt>
                <c:pt idx="17">
                  <c:v>202115</c:v>
                </c:pt>
                <c:pt idx="18">
                  <c:v>202116</c:v>
                </c:pt>
                <c:pt idx="19">
                  <c:v>202117</c:v>
                </c:pt>
                <c:pt idx="20">
                  <c:v>202118</c:v>
                </c:pt>
                <c:pt idx="21">
                  <c:v>202119</c:v>
                </c:pt>
                <c:pt idx="22">
                  <c:v>202120</c:v>
                </c:pt>
                <c:pt idx="23">
                  <c:v>202121</c:v>
                </c:pt>
                <c:pt idx="24">
                  <c:v>202122</c:v>
                </c:pt>
                <c:pt idx="25">
                  <c:v>202123</c:v>
                </c:pt>
                <c:pt idx="26">
                  <c:v>202124</c:v>
                </c:pt>
                <c:pt idx="27">
                  <c:v>202125</c:v>
                </c:pt>
                <c:pt idx="28">
                  <c:v>202126</c:v>
                </c:pt>
                <c:pt idx="29">
                  <c:v>202127</c:v>
                </c:pt>
                <c:pt idx="30">
                  <c:v>202128</c:v>
                </c:pt>
                <c:pt idx="31">
                  <c:v>202129</c:v>
                </c:pt>
                <c:pt idx="32">
                  <c:v>202130</c:v>
                </c:pt>
                <c:pt idx="33">
                  <c:v>202131</c:v>
                </c:pt>
                <c:pt idx="34">
                  <c:v>202132</c:v>
                </c:pt>
                <c:pt idx="35">
                  <c:v>202133</c:v>
                </c:pt>
                <c:pt idx="36">
                  <c:v>202134</c:v>
                </c:pt>
                <c:pt idx="37">
                  <c:v>202135</c:v>
                </c:pt>
                <c:pt idx="38">
                  <c:v>202136</c:v>
                </c:pt>
                <c:pt idx="39">
                  <c:v>202137</c:v>
                </c:pt>
                <c:pt idx="40">
                  <c:v>202138</c:v>
                </c:pt>
                <c:pt idx="41">
                  <c:v>202139</c:v>
                </c:pt>
                <c:pt idx="42">
                  <c:v>202140</c:v>
                </c:pt>
                <c:pt idx="43">
                  <c:v>202141</c:v>
                </c:pt>
                <c:pt idx="44">
                  <c:v>202142</c:v>
                </c:pt>
                <c:pt idx="45">
                  <c:v>202143</c:v>
                </c:pt>
                <c:pt idx="46">
                  <c:v>202144</c:v>
                </c:pt>
                <c:pt idx="47">
                  <c:v>202145</c:v>
                </c:pt>
                <c:pt idx="48">
                  <c:v>202146</c:v>
                </c:pt>
                <c:pt idx="49">
                  <c:v>202147</c:v>
                </c:pt>
                <c:pt idx="50">
                  <c:v>202148</c:v>
                </c:pt>
                <c:pt idx="51">
                  <c:v>202149</c:v>
                </c:pt>
                <c:pt idx="52">
                  <c:v>202150</c:v>
                </c:pt>
                <c:pt idx="53">
                  <c:v>202151</c:v>
                </c:pt>
                <c:pt idx="54">
                  <c:v>202152</c:v>
                </c:pt>
                <c:pt idx="55">
                  <c:v>202201</c:v>
                </c:pt>
                <c:pt idx="56">
                  <c:v>202202</c:v>
                </c:pt>
                <c:pt idx="57">
                  <c:v>202203</c:v>
                </c:pt>
                <c:pt idx="58">
                  <c:v>202204</c:v>
                </c:pt>
                <c:pt idx="59">
                  <c:v>202205</c:v>
                </c:pt>
                <c:pt idx="60">
                  <c:v>202206</c:v>
                </c:pt>
                <c:pt idx="61">
                  <c:v>202207</c:v>
                </c:pt>
                <c:pt idx="62">
                  <c:v>202208</c:v>
                </c:pt>
                <c:pt idx="63">
                  <c:v>202209</c:v>
                </c:pt>
                <c:pt idx="64">
                  <c:v>202210</c:v>
                </c:pt>
                <c:pt idx="65">
                  <c:v>202211</c:v>
                </c:pt>
                <c:pt idx="66">
                  <c:v>202212</c:v>
                </c:pt>
                <c:pt idx="67">
                  <c:v>202213</c:v>
                </c:pt>
                <c:pt idx="68">
                  <c:v>202214</c:v>
                </c:pt>
                <c:pt idx="69">
                  <c:v>202215</c:v>
                </c:pt>
                <c:pt idx="70">
                  <c:v>202216</c:v>
                </c:pt>
                <c:pt idx="71">
                  <c:v>202217</c:v>
                </c:pt>
                <c:pt idx="72">
                  <c:v>202218</c:v>
                </c:pt>
                <c:pt idx="73">
                  <c:v>202219</c:v>
                </c:pt>
                <c:pt idx="74">
                  <c:v>202220</c:v>
                </c:pt>
                <c:pt idx="75">
                  <c:v>202221</c:v>
                </c:pt>
                <c:pt idx="76">
                  <c:v>202222</c:v>
                </c:pt>
                <c:pt idx="77">
                  <c:v>202223</c:v>
                </c:pt>
                <c:pt idx="78">
                  <c:v>202224</c:v>
                </c:pt>
                <c:pt idx="79">
                  <c:v>202225</c:v>
                </c:pt>
                <c:pt idx="80">
                  <c:v>202226</c:v>
                </c:pt>
                <c:pt idx="81">
                  <c:v>202227</c:v>
                </c:pt>
                <c:pt idx="82">
                  <c:v>202228</c:v>
                </c:pt>
                <c:pt idx="83">
                  <c:v>202229</c:v>
                </c:pt>
                <c:pt idx="84">
                  <c:v>202230</c:v>
                </c:pt>
                <c:pt idx="85">
                  <c:v>202231</c:v>
                </c:pt>
                <c:pt idx="86">
                  <c:v>202232</c:v>
                </c:pt>
                <c:pt idx="87">
                  <c:v>202233</c:v>
                </c:pt>
                <c:pt idx="88">
                  <c:v>202234</c:v>
                </c:pt>
                <c:pt idx="89">
                  <c:v>202235</c:v>
                </c:pt>
                <c:pt idx="90">
                  <c:v>202236</c:v>
                </c:pt>
                <c:pt idx="91">
                  <c:v>202237</c:v>
                </c:pt>
                <c:pt idx="92">
                  <c:v>202238</c:v>
                </c:pt>
                <c:pt idx="93">
                  <c:v>202239</c:v>
                </c:pt>
                <c:pt idx="94">
                  <c:v>202240</c:v>
                </c:pt>
                <c:pt idx="95">
                  <c:v>202241</c:v>
                </c:pt>
                <c:pt idx="96">
                  <c:v>202242</c:v>
                </c:pt>
                <c:pt idx="97">
                  <c:v>202243</c:v>
                </c:pt>
              </c:strCache>
            </c:strRef>
          </c:cat>
          <c:val>
            <c:numRef>
              <c:f>'pivots and paste 1'!$B$2:$B$98</c:f>
              <c:numCache>
                <c:formatCode>0.0%</c:formatCode>
                <c:ptCount val="97"/>
                <c:pt idx="0">
                  <c:v>8.4378279034187138E-5</c:v>
                </c:pt>
                <c:pt idx="1">
                  <c:v>1.3871724921724574E-3</c:v>
                </c:pt>
                <c:pt idx="2">
                  <c:v>4.7743799768424086E-3</c:v>
                </c:pt>
                <c:pt idx="3">
                  <c:v>2.0252840534810853E-2</c:v>
                </c:pt>
                <c:pt idx="4">
                  <c:v>5.5719781997730075E-2</c:v>
                </c:pt>
                <c:pt idx="5">
                  <c:v>8.1318846726430416E-2</c:v>
                </c:pt>
                <c:pt idx="6">
                  <c:v>9.6226315090567935E-2</c:v>
                </c:pt>
                <c:pt idx="7">
                  <c:v>0.1133239141345444</c:v>
                </c:pt>
                <c:pt idx="8">
                  <c:v>0.14279209100742982</c:v>
                </c:pt>
                <c:pt idx="9">
                  <c:v>0.17885175596011724</c:v>
                </c:pt>
                <c:pt idx="10">
                  <c:v>0.23007840908717203</c:v>
                </c:pt>
                <c:pt idx="11">
                  <c:v>0.29515268434636804</c:v>
                </c:pt>
                <c:pt idx="12">
                  <c:v>0.34842093748732933</c:v>
                </c:pt>
                <c:pt idx="13">
                  <c:v>0.38495867743166506</c:v>
                </c:pt>
                <c:pt idx="14">
                  <c:v>0.41118065587991787</c:v>
                </c:pt>
                <c:pt idx="15">
                  <c:v>0.44530817020016294</c:v>
                </c:pt>
                <c:pt idx="16">
                  <c:v>0.49054482736763888</c:v>
                </c:pt>
                <c:pt idx="17">
                  <c:v>0.53262266946764891</c:v>
                </c:pt>
                <c:pt idx="18">
                  <c:v>0.57647928148645233</c:v>
                </c:pt>
                <c:pt idx="19">
                  <c:v>0.618835473855606</c:v>
                </c:pt>
                <c:pt idx="20">
                  <c:v>0.6523596307306162</c:v>
                </c:pt>
                <c:pt idx="21">
                  <c:v>0.675111748187186</c:v>
                </c:pt>
                <c:pt idx="22">
                  <c:v>0.69068924096615691</c:v>
                </c:pt>
                <c:pt idx="23">
                  <c:v>0.70394054240547788</c:v>
                </c:pt>
                <c:pt idx="24">
                  <c:v>0.71502459412390695</c:v>
                </c:pt>
                <c:pt idx="25">
                  <c:v>0.72219433937844879</c:v>
                </c:pt>
                <c:pt idx="26">
                  <c:v>0.72747337942190127</c:v>
                </c:pt>
                <c:pt idx="27">
                  <c:v>0.73217622689778361</c:v>
                </c:pt>
                <c:pt idx="28">
                  <c:v>0.73549797172824449</c:v>
                </c:pt>
                <c:pt idx="29">
                  <c:v>0.74046481295322419</c:v>
                </c:pt>
                <c:pt idx="30">
                  <c:v>0.74475678716452631</c:v>
                </c:pt>
                <c:pt idx="31">
                  <c:v>0.74892578830018741</c:v>
                </c:pt>
                <c:pt idx="32">
                  <c:v>0.75213545526084646</c:v>
                </c:pt>
                <c:pt idx="33">
                  <c:v>0.75442967815863449</c:v>
                </c:pt>
                <c:pt idx="34">
                  <c:v>0.75648059585459704</c:v>
                </c:pt>
                <c:pt idx="35">
                  <c:v>0.75843635088792727</c:v>
                </c:pt>
                <c:pt idx="36">
                  <c:v>0.76001949361569843</c:v>
                </c:pt>
                <c:pt idx="37">
                  <c:v>0.76151879569335168</c:v>
                </c:pt>
                <c:pt idx="38">
                  <c:v>0.76304000697044372</c:v>
                </c:pt>
                <c:pt idx="39">
                  <c:v>0.76428885296602622</c:v>
                </c:pt>
                <c:pt idx="40">
                  <c:v>0.76511175856124169</c:v>
                </c:pt>
                <c:pt idx="41">
                  <c:v>0.76601711715053999</c:v>
                </c:pt>
                <c:pt idx="42">
                  <c:v>0.76691997550599345</c:v>
                </c:pt>
                <c:pt idx="43">
                  <c:v>0.76834497950499825</c:v>
                </c:pt>
                <c:pt idx="44">
                  <c:v>0.7704918947275855</c:v>
                </c:pt>
                <c:pt idx="45">
                  <c:v>0.77424985039212635</c:v>
                </c:pt>
                <c:pt idx="46">
                  <c:v>0.77782593566534219</c:v>
                </c:pt>
                <c:pt idx="47">
                  <c:v>0.78142032083525204</c:v>
                </c:pt>
                <c:pt idx="48">
                  <c:v>0.78567886180332858</c:v>
                </c:pt>
                <c:pt idx="49">
                  <c:v>0.78893750794584649</c:v>
                </c:pt>
                <c:pt idx="50">
                  <c:v>0.79124573694149469</c:v>
                </c:pt>
                <c:pt idx="51">
                  <c:v>0.79322734397785188</c:v>
                </c:pt>
                <c:pt idx="52">
                  <c:v>0.79393408944963229</c:v>
                </c:pt>
                <c:pt idx="53">
                  <c:v>0.79435828564524935</c:v>
                </c:pt>
                <c:pt idx="54">
                  <c:v>0.79526646801516687</c:v>
                </c:pt>
                <c:pt idx="55">
                  <c:v>0.79619155309077505</c:v>
                </c:pt>
                <c:pt idx="56">
                  <c:v>0.79681790185186252</c:v>
                </c:pt>
                <c:pt idx="57">
                  <c:v>0.79720480589620657</c:v>
                </c:pt>
                <c:pt idx="58">
                  <c:v>0.79747512486815564</c:v>
                </c:pt>
                <c:pt idx="59">
                  <c:v>0.79761872137490686</c:v>
                </c:pt>
                <c:pt idx="60">
                  <c:v>0.79771135181170005</c:v>
                </c:pt>
                <c:pt idx="61">
                  <c:v>0.79777349959391086</c:v>
                </c:pt>
                <c:pt idx="62">
                  <c:v>0.7978372184710566</c:v>
                </c:pt>
                <c:pt idx="63">
                  <c:v>0.79791673776972538</c:v>
                </c:pt>
                <c:pt idx="64">
                  <c:v>0.79798913271751259</c:v>
                </c:pt>
                <c:pt idx="65">
                  <c:v>0.79804946562967838</c:v>
                </c:pt>
                <c:pt idx="66">
                  <c:v>0.79811106165759849</c:v>
                </c:pt>
                <c:pt idx="67">
                  <c:v>0.79814787169381562</c:v>
                </c:pt>
                <c:pt idx="68">
                  <c:v>0.79817733204806285</c:v>
                </c:pt>
                <c:pt idx="69">
                  <c:v>0.79820754379227254</c:v>
                </c:pt>
                <c:pt idx="70">
                  <c:v>0.79823794927412195</c:v>
                </c:pt>
                <c:pt idx="71">
                  <c:v>0.79826412750172715</c:v>
                </c:pt>
                <c:pt idx="72">
                  <c:v>0.79828537799191535</c:v>
                </c:pt>
                <c:pt idx="73">
                  <c:v>0.79831548552564735</c:v>
                </c:pt>
                <c:pt idx="74">
                  <c:v>0.79834747704230358</c:v>
                </c:pt>
                <c:pt idx="75">
                  <c:v>0.7983668160127052</c:v>
                </c:pt>
                <c:pt idx="76">
                  <c:v>0.79838224540944802</c:v>
                </c:pt>
                <c:pt idx="77">
                  <c:v>0.79839590882154565</c:v>
                </c:pt>
                <c:pt idx="78">
                  <c:v>0.79842061431935096</c:v>
                </c:pt>
                <c:pt idx="79">
                  <c:v>0.79843575532186839</c:v>
                </c:pt>
                <c:pt idx="80">
                  <c:v>0.79844511293378195</c:v>
                </c:pt>
                <c:pt idx="81">
                  <c:v>0.79847016366995016</c:v>
                </c:pt>
                <c:pt idx="82">
                  <c:v>0.79849565305707015</c:v>
                </c:pt>
                <c:pt idx="83">
                  <c:v>0.79853566005942789</c:v>
                </c:pt>
                <c:pt idx="84">
                  <c:v>0.79857358253926269</c:v>
                </c:pt>
                <c:pt idx="85">
                  <c:v>0.7986156254990685</c:v>
                </c:pt>
                <c:pt idx="86">
                  <c:v>0.7986620404209841</c:v>
                </c:pt>
                <c:pt idx="87">
                  <c:v>0.79870296586034373</c:v>
                </c:pt>
                <c:pt idx="88">
                  <c:v>0.79874182472839272</c:v>
                </c:pt>
                <c:pt idx="89">
                  <c:v>0.79879321759887678</c:v>
                </c:pt>
                <c:pt idx="90">
                  <c:v>0.79884326911468773</c:v>
                </c:pt>
                <c:pt idx="91">
                  <c:v>0.79888559616483856</c:v>
                </c:pt>
                <c:pt idx="92">
                  <c:v>0.79891242123687722</c:v>
                </c:pt>
                <c:pt idx="93">
                  <c:v>0.79894399664331184</c:v>
                </c:pt>
                <c:pt idx="94">
                  <c:v>0.79898690121004001</c:v>
                </c:pt>
                <c:pt idx="95">
                  <c:v>0.79901176520900874</c:v>
                </c:pt>
                <c:pt idx="96">
                  <c:v>0.79904085693568749</c:v>
                </c:pt>
              </c:numCache>
            </c:numRef>
          </c:val>
          <c:smooth val="0"/>
          <c:extLst>
            <c:ext xmlns:c16="http://schemas.microsoft.com/office/drawing/2014/chart" uri="{C3380CC4-5D6E-409C-BE32-E72D297353CC}">
              <c16:uniqueId val="{00000000-2256-487F-B749-2BF77567499E}"/>
            </c:ext>
          </c:extLst>
        </c:ser>
        <c:dLbls>
          <c:showLegendKey val="0"/>
          <c:showVal val="0"/>
          <c:showCatName val="0"/>
          <c:showSerName val="0"/>
          <c:showPercent val="0"/>
          <c:showBubbleSize val="0"/>
        </c:dLbls>
        <c:marker val="1"/>
        <c:smooth val="0"/>
        <c:axId val="419476672"/>
        <c:axId val="419458432"/>
      </c:lineChart>
      <c:lineChart>
        <c:grouping val="standard"/>
        <c:varyColors val="0"/>
        <c:ser>
          <c:idx val="1"/>
          <c:order val="1"/>
          <c:tx>
            <c:v>ASMR ratio unvax - vax</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'pivots and paste 1'!$A$1:$A$97</c:f>
              <c:strCache>
                <c:ptCount val="97"/>
                <c:pt idx="0">
                  <c:v>week</c:v>
                </c:pt>
                <c:pt idx="1">
                  <c:v>202052</c:v>
                </c:pt>
                <c:pt idx="2">
                  <c:v>202053</c:v>
                </c:pt>
                <c:pt idx="3">
                  <c:v>202101</c:v>
                </c:pt>
                <c:pt idx="4">
                  <c:v>202102</c:v>
                </c:pt>
                <c:pt idx="5">
                  <c:v>202103</c:v>
                </c:pt>
                <c:pt idx="6">
                  <c:v>202104</c:v>
                </c:pt>
                <c:pt idx="7">
                  <c:v>202105</c:v>
                </c:pt>
                <c:pt idx="8">
                  <c:v>202106</c:v>
                </c:pt>
                <c:pt idx="9">
                  <c:v>202107</c:v>
                </c:pt>
                <c:pt idx="10">
                  <c:v>202108</c:v>
                </c:pt>
                <c:pt idx="11">
                  <c:v>202109</c:v>
                </c:pt>
                <c:pt idx="12">
                  <c:v>202110</c:v>
                </c:pt>
                <c:pt idx="13">
                  <c:v>202111</c:v>
                </c:pt>
                <c:pt idx="14">
                  <c:v>202112</c:v>
                </c:pt>
                <c:pt idx="15">
                  <c:v>202113</c:v>
                </c:pt>
                <c:pt idx="16">
                  <c:v>202114</c:v>
                </c:pt>
                <c:pt idx="17">
                  <c:v>202115</c:v>
                </c:pt>
                <c:pt idx="18">
                  <c:v>202116</c:v>
                </c:pt>
                <c:pt idx="19">
                  <c:v>202117</c:v>
                </c:pt>
                <c:pt idx="20">
                  <c:v>202118</c:v>
                </c:pt>
                <c:pt idx="21">
                  <c:v>202119</c:v>
                </c:pt>
                <c:pt idx="22">
                  <c:v>202120</c:v>
                </c:pt>
                <c:pt idx="23">
                  <c:v>202121</c:v>
                </c:pt>
                <c:pt idx="24">
                  <c:v>202122</c:v>
                </c:pt>
                <c:pt idx="25">
                  <c:v>202123</c:v>
                </c:pt>
                <c:pt idx="26">
                  <c:v>202124</c:v>
                </c:pt>
                <c:pt idx="27">
                  <c:v>202125</c:v>
                </c:pt>
                <c:pt idx="28">
                  <c:v>202126</c:v>
                </c:pt>
                <c:pt idx="29">
                  <c:v>202127</c:v>
                </c:pt>
                <c:pt idx="30">
                  <c:v>202128</c:v>
                </c:pt>
                <c:pt idx="31">
                  <c:v>202129</c:v>
                </c:pt>
                <c:pt idx="32">
                  <c:v>202130</c:v>
                </c:pt>
                <c:pt idx="33">
                  <c:v>202131</c:v>
                </c:pt>
                <c:pt idx="34">
                  <c:v>202132</c:v>
                </c:pt>
                <c:pt idx="35">
                  <c:v>202133</c:v>
                </c:pt>
                <c:pt idx="36">
                  <c:v>202134</c:v>
                </c:pt>
                <c:pt idx="37">
                  <c:v>202135</c:v>
                </c:pt>
                <c:pt idx="38">
                  <c:v>202136</c:v>
                </c:pt>
                <c:pt idx="39">
                  <c:v>202137</c:v>
                </c:pt>
                <c:pt idx="40">
                  <c:v>202138</c:v>
                </c:pt>
                <c:pt idx="41">
                  <c:v>202139</c:v>
                </c:pt>
                <c:pt idx="42">
                  <c:v>202140</c:v>
                </c:pt>
                <c:pt idx="43">
                  <c:v>202141</c:v>
                </c:pt>
                <c:pt idx="44">
                  <c:v>202142</c:v>
                </c:pt>
                <c:pt idx="45">
                  <c:v>202143</c:v>
                </c:pt>
                <c:pt idx="46">
                  <c:v>202144</c:v>
                </c:pt>
                <c:pt idx="47">
                  <c:v>202145</c:v>
                </c:pt>
                <c:pt idx="48">
                  <c:v>202146</c:v>
                </c:pt>
                <c:pt idx="49">
                  <c:v>202147</c:v>
                </c:pt>
                <c:pt idx="50">
                  <c:v>202148</c:v>
                </c:pt>
                <c:pt idx="51">
                  <c:v>202149</c:v>
                </c:pt>
                <c:pt idx="52">
                  <c:v>202150</c:v>
                </c:pt>
                <c:pt idx="53">
                  <c:v>202151</c:v>
                </c:pt>
                <c:pt idx="54">
                  <c:v>202152</c:v>
                </c:pt>
                <c:pt idx="55">
                  <c:v>202201</c:v>
                </c:pt>
                <c:pt idx="56">
                  <c:v>202202</c:v>
                </c:pt>
                <c:pt idx="57">
                  <c:v>202203</c:v>
                </c:pt>
                <c:pt idx="58">
                  <c:v>202204</c:v>
                </c:pt>
                <c:pt idx="59">
                  <c:v>202205</c:v>
                </c:pt>
                <c:pt idx="60">
                  <c:v>202206</c:v>
                </c:pt>
                <c:pt idx="61">
                  <c:v>202207</c:v>
                </c:pt>
                <c:pt idx="62">
                  <c:v>202208</c:v>
                </c:pt>
                <c:pt idx="63">
                  <c:v>202209</c:v>
                </c:pt>
                <c:pt idx="64">
                  <c:v>202210</c:v>
                </c:pt>
                <c:pt idx="65">
                  <c:v>202211</c:v>
                </c:pt>
                <c:pt idx="66">
                  <c:v>202212</c:v>
                </c:pt>
                <c:pt idx="67">
                  <c:v>202213</c:v>
                </c:pt>
                <c:pt idx="68">
                  <c:v>202214</c:v>
                </c:pt>
                <c:pt idx="69">
                  <c:v>202215</c:v>
                </c:pt>
                <c:pt idx="70">
                  <c:v>202216</c:v>
                </c:pt>
                <c:pt idx="71">
                  <c:v>202217</c:v>
                </c:pt>
                <c:pt idx="72">
                  <c:v>202218</c:v>
                </c:pt>
                <c:pt idx="73">
                  <c:v>202219</c:v>
                </c:pt>
                <c:pt idx="74">
                  <c:v>202220</c:v>
                </c:pt>
                <c:pt idx="75">
                  <c:v>202221</c:v>
                </c:pt>
                <c:pt idx="76">
                  <c:v>202222</c:v>
                </c:pt>
                <c:pt idx="77">
                  <c:v>202223</c:v>
                </c:pt>
                <c:pt idx="78">
                  <c:v>202224</c:v>
                </c:pt>
                <c:pt idx="79">
                  <c:v>202225</c:v>
                </c:pt>
                <c:pt idx="80">
                  <c:v>202226</c:v>
                </c:pt>
                <c:pt idx="81">
                  <c:v>202227</c:v>
                </c:pt>
                <c:pt idx="82">
                  <c:v>202228</c:v>
                </c:pt>
                <c:pt idx="83">
                  <c:v>202229</c:v>
                </c:pt>
                <c:pt idx="84">
                  <c:v>202230</c:v>
                </c:pt>
                <c:pt idx="85">
                  <c:v>202231</c:v>
                </c:pt>
                <c:pt idx="86">
                  <c:v>202232</c:v>
                </c:pt>
                <c:pt idx="87">
                  <c:v>202233</c:v>
                </c:pt>
                <c:pt idx="88">
                  <c:v>202234</c:v>
                </c:pt>
                <c:pt idx="89">
                  <c:v>202235</c:v>
                </c:pt>
                <c:pt idx="90">
                  <c:v>202236</c:v>
                </c:pt>
                <c:pt idx="91">
                  <c:v>202237</c:v>
                </c:pt>
                <c:pt idx="92">
                  <c:v>202238</c:v>
                </c:pt>
                <c:pt idx="93">
                  <c:v>202239</c:v>
                </c:pt>
                <c:pt idx="94">
                  <c:v>202240</c:v>
                </c:pt>
                <c:pt idx="95">
                  <c:v>202241</c:v>
                </c:pt>
                <c:pt idx="96">
                  <c:v>202242</c:v>
                </c:pt>
              </c:strCache>
            </c:strRef>
          </c:cat>
          <c:val>
            <c:numRef>
              <c:f>'pivots and paste 1'!$C$2:$C$97</c:f>
              <c:numCache>
                <c:formatCode>0.0</c:formatCode>
                <c:ptCount val="96"/>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2.77</c:v>
                </c:pt>
                <c:pt idx="28">
                  <c:v>#N/A</c:v>
                </c:pt>
                <c:pt idx="29">
                  <c:v>#N/A</c:v>
                </c:pt>
                <c:pt idx="30">
                  <c:v>#N/A</c:v>
                </c:pt>
                <c:pt idx="31">
                  <c:v>2.54087</c:v>
                </c:pt>
                <c:pt idx="32">
                  <c:v>#N/A</c:v>
                </c:pt>
                <c:pt idx="33">
                  <c:v>#N/A</c:v>
                </c:pt>
                <c:pt idx="34">
                  <c:v>#N/A</c:v>
                </c:pt>
                <c:pt idx="36">
                  <c:v>2.3117390000000002</c:v>
                </c:pt>
                <c:pt idx="40">
                  <c:v>2.09</c:v>
                </c:pt>
                <c:pt idx="45">
                  <c:v>1.9889129999999999</c:v>
                </c:pt>
                <c:pt idx="49">
                  <c:v>1.891087</c:v>
                </c:pt>
                <c:pt idx="54">
                  <c:v>1.79</c:v>
                </c:pt>
                <c:pt idx="58">
                  <c:v>1.7555559999999999</c:v>
                </c:pt>
                <c:pt idx="62">
                  <c:v>1.7244440000000001</c:v>
                </c:pt>
                <c:pt idx="66">
                  <c:v>1.69</c:v>
                </c:pt>
                <c:pt idx="70">
                  <c:v>1.67022</c:v>
                </c:pt>
                <c:pt idx="74">
                  <c:v>1.64978</c:v>
                </c:pt>
                <c:pt idx="79">
                  <c:v>1.63</c:v>
                </c:pt>
                <c:pt idx="84">
                  <c:v>1.62663</c:v>
                </c:pt>
                <c:pt idx="88">
                  <c:v>1.6232610000000001</c:v>
                </c:pt>
                <c:pt idx="92">
                  <c:v>1.62</c:v>
                </c:pt>
              </c:numCache>
            </c:numRef>
          </c:val>
          <c:smooth val="0"/>
          <c:extLst>
            <c:ext xmlns:c16="http://schemas.microsoft.com/office/drawing/2014/chart" uri="{C3380CC4-5D6E-409C-BE32-E72D297353CC}">
              <c16:uniqueId val="{00000001-2256-487F-B749-2BF77567499E}"/>
            </c:ext>
          </c:extLst>
        </c:ser>
        <c:dLbls>
          <c:showLegendKey val="0"/>
          <c:showVal val="0"/>
          <c:showCatName val="0"/>
          <c:showSerName val="0"/>
          <c:showPercent val="0"/>
          <c:showBubbleSize val="0"/>
        </c:dLbls>
        <c:marker val="1"/>
        <c:smooth val="0"/>
        <c:axId val="2053705568"/>
        <c:axId val="2053706048"/>
      </c:lineChart>
      <c:catAx>
        <c:axId val="41947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458432"/>
        <c:crosses val="autoZero"/>
        <c:auto val="1"/>
        <c:lblAlgn val="ctr"/>
        <c:lblOffset val="100"/>
        <c:noMultiLvlLbl val="0"/>
      </c:catAx>
      <c:valAx>
        <c:axId val="41945843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476672"/>
        <c:crosses val="autoZero"/>
        <c:crossBetween val="between"/>
      </c:valAx>
      <c:valAx>
        <c:axId val="2053706048"/>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3705568"/>
        <c:crosses val="max"/>
        <c:crossBetween val="between"/>
      </c:valAx>
      <c:catAx>
        <c:axId val="2053705568"/>
        <c:scaling>
          <c:orientation val="minMax"/>
        </c:scaling>
        <c:delete val="1"/>
        <c:axPos val="b"/>
        <c:numFmt formatCode="General" sourceLinked="1"/>
        <c:majorTickMark val="out"/>
        <c:minorTickMark val="none"/>
        <c:tickLblPos val="nextTo"/>
        <c:crossAx val="2053706048"/>
        <c:crosses val="autoZero"/>
        <c:auto val="1"/>
        <c:lblAlgn val="ctr"/>
        <c:lblOffset val="100"/>
        <c:noMultiLvlLbl val="0"/>
      </c:catAx>
      <c:spPr>
        <a:noFill/>
        <a:ln>
          <a:noFill/>
        </a:ln>
        <a:effectLst/>
      </c:spPr>
    </c:plotArea>
    <c:legend>
      <c:legendPos val="r"/>
      <c:layout>
        <c:manualLayout>
          <c:xMode val="edge"/>
          <c:yMode val="edge"/>
          <c:x val="0.80201501622597304"/>
          <c:y val="0.48562662648790306"/>
          <c:w val="0.18627924035562723"/>
          <c:h val="0.280516953887895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vaccinated (all ages, death stand.) and ASMR U-V</a:t>
            </a:r>
            <a:r>
              <a:rPr lang="en-US" baseline="0" dirty="0"/>
              <a:t> ratio</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039095954068013E-2"/>
          <c:y val="0.13918850756557885"/>
          <c:w val="0.69657883518635866"/>
          <c:h val="0.71260433383399191"/>
        </c:manualLayout>
      </c:layout>
      <c:lineChart>
        <c:grouping val="standard"/>
        <c:varyColors val="0"/>
        <c:ser>
          <c:idx val="0"/>
          <c:order val="0"/>
          <c:tx>
            <c:strRef>
              <c:f>'pivots and paste 1'!$B$1</c:f>
              <c:strCache>
                <c:ptCount val="1"/>
                <c:pt idx="0">
                  <c:v>% vaccinated death standardized</c:v>
                </c:pt>
              </c:strCache>
            </c:strRef>
          </c:tx>
          <c:spPr>
            <a:ln w="28575" cap="rnd">
              <a:solidFill>
                <a:schemeClr val="accent1"/>
              </a:solidFill>
              <a:round/>
            </a:ln>
            <a:effectLst/>
          </c:spPr>
          <c:marker>
            <c:symbol val="none"/>
          </c:marker>
          <c:cat>
            <c:numRef>
              <c:f>'pivots and paste 1'!$A$27:$A$96</c:f>
              <c:numCache>
                <c:formatCode>General</c:formatCode>
                <c:ptCount val="70"/>
                <c:pt idx="0">
                  <c:v>202124</c:v>
                </c:pt>
                <c:pt idx="1">
                  <c:v>202125</c:v>
                </c:pt>
                <c:pt idx="2">
                  <c:v>202126</c:v>
                </c:pt>
                <c:pt idx="3">
                  <c:v>202127</c:v>
                </c:pt>
                <c:pt idx="4">
                  <c:v>202128</c:v>
                </c:pt>
                <c:pt idx="5">
                  <c:v>202129</c:v>
                </c:pt>
                <c:pt idx="6">
                  <c:v>202130</c:v>
                </c:pt>
                <c:pt idx="7">
                  <c:v>202131</c:v>
                </c:pt>
                <c:pt idx="8">
                  <c:v>202132</c:v>
                </c:pt>
                <c:pt idx="9">
                  <c:v>202133</c:v>
                </c:pt>
                <c:pt idx="10">
                  <c:v>202134</c:v>
                </c:pt>
                <c:pt idx="11">
                  <c:v>202135</c:v>
                </c:pt>
                <c:pt idx="12">
                  <c:v>202136</c:v>
                </c:pt>
                <c:pt idx="13">
                  <c:v>202137</c:v>
                </c:pt>
                <c:pt idx="14">
                  <c:v>202138</c:v>
                </c:pt>
                <c:pt idx="15">
                  <c:v>202139</c:v>
                </c:pt>
                <c:pt idx="16">
                  <c:v>202140</c:v>
                </c:pt>
                <c:pt idx="17">
                  <c:v>202141</c:v>
                </c:pt>
                <c:pt idx="18">
                  <c:v>202142</c:v>
                </c:pt>
                <c:pt idx="19">
                  <c:v>202143</c:v>
                </c:pt>
                <c:pt idx="20">
                  <c:v>202144</c:v>
                </c:pt>
                <c:pt idx="21">
                  <c:v>202145</c:v>
                </c:pt>
                <c:pt idx="22">
                  <c:v>202146</c:v>
                </c:pt>
                <c:pt idx="23">
                  <c:v>202147</c:v>
                </c:pt>
                <c:pt idx="24">
                  <c:v>202148</c:v>
                </c:pt>
                <c:pt idx="25">
                  <c:v>202149</c:v>
                </c:pt>
                <c:pt idx="26">
                  <c:v>202150</c:v>
                </c:pt>
                <c:pt idx="27">
                  <c:v>202151</c:v>
                </c:pt>
                <c:pt idx="28">
                  <c:v>202152</c:v>
                </c:pt>
                <c:pt idx="29">
                  <c:v>202201</c:v>
                </c:pt>
                <c:pt idx="30">
                  <c:v>202202</c:v>
                </c:pt>
                <c:pt idx="31">
                  <c:v>202203</c:v>
                </c:pt>
                <c:pt idx="32">
                  <c:v>202204</c:v>
                </c:pt>
                <c:pt idx="33">
                  <c:v>202205</c:v>
                </c:pt>
                <c:pt idx="34">
                  <c:v>202206</c:v>
                </c:pt>
                <c:pt idx="35">
                  <c:v>202207</c:v>
                </c:pt>
                <c:pt idx="36">
                  <c:v>202208</c:v>
                </c:pt>
                <c:pt idx="37">
                  <c:v>202209</c:v>
                </c:pt>
                <c:pt idx="38">
                  <c:v>202210</c:v>
                </c:pt>
                <c:pt idx="39">
                  <c:v>202211</c:v>
                </c:pt>
                <c:pt idx="40">
                  <c:v>202212</c:v>
                </c:pt>
                <c:pt idx="41">
                  <c:v>202213</c:v>
                </c:pt>
                <c:pt idx="42">
                  <c:v>202214</c:v>
                </c:pt>
                <c:pt idx="43">
                  <c:v>202215</c:v>
                </c:pt>
                <c:pt idx="44">
                  <c:v>202216</c:v>
                </c:pt>
                <c:pt idx="45">
                  <c:v>202217</c:v>
                </c:pt>
                <c:pt idx="46">
                  <c:v>202218</c:v>
                </c:pt>
                <c:pt idx="47">
                  <c:v>202219</c:v>
                </c:pt>
                <c:pt idx="48">
                  <c:v>202220</c:v>
                </c:pt>
                <c:pt idx="49">
                  <c:v>202221</c:v>
                </c:pt>
                <c:pt idx="50">
                  <c:v>202222</c:v>
                </c:pt>
                <c:pt idx="51">
                  <c:v>202223</c:v>
                </c:pt>
                <c:pt idx="52">
                  <c:v>202224</c:v>
                </c:pt>
                <c:pt idx="53">
                  <c:v>202225</c:v>
                </c:pt>
                <c:pt idx="54">
                  <c:v>202226</c:v>
                </c:pt>
                <c:pt idx="55">
                  <c:v>202227</c:v>
                </c:pt>
                <c:pt idx="56">
                  <c:v>202228</c:v>
                </c:pt>
                <c:pt idx="57">
                  <c:v>202229</c:v>
                </c:pt>
                <c:pt idx="58">
                  <c:v>202230</c:v>
                </c:pt>
                <c:pt idx="59">
                  <c:v>202231</c:v>
                </c:pt>
                <c:pt idx="60">
                  <c:v>202232</c:v>
                </c:pt>
                <c:pt idx="61">
                  <c:v>202233</c:v>
                </c:pt>
                <c:pt idx="62">
                  <c:v>202234</c:v>
                </c:pt>
                <c:pt idx="63">
                  <c:v>202235</c:v>
                </c:pt>
                <c:pt idx="64">
                  <c:v>202236</c:v>
                </c:pt>
                <c:pt idx="65">
                  <c:v>202237</c:v>
                </c:pt>
                <c:pt idx="66">
                  <c:v>202238</c:v>
                </c:pt>
                <c:pt idx="67">
                  <c:v>202239</c:v>
                </c:pt>
                <c:pt idx="68">
                  <c:v>202240</c:v>
                </c:pt>
                <c:pt idx="69">
                  <c:v>202241</c:v>
                </c:pt>
              </c:numCache>
            </c:numRef>
          </c:cat>
          <c:val>
            <c:numRef>
              <c:f>'pivots and paste 1'!$B$27:$B$96</c:f>
              <c:numCache>
                <c:formatCode>0.0%</c:formatCode>
                <c:ptCount val="70"/>
                <c:pt idx="0">
                  <c:v>0.72219433937844879</c:v>
                </c:pt>
                <c:pt idx="1">
                  <c:v>0.72747337942190127</c:v>
                </c:pt>
                <c:pt idx="2">
                  <c:v>0.73217622689778361</c:v>
                </c:pt>
                <c:pt idx="3">
                  <c:v>0.73549797172824449</c:v>
                </c:pt>
                <c:pt idx="4">
                  <c:v>0.74046481295322419</c:v>
                </c:pt>
                <c:pt idx="5">
                  <c:v>0.74475678716452631</c:v>
                </c:pt>
                <c:pt idx="6">
                  <c:v>0.74892578830018741</c:v>
                </c:pt>
                <c:pt idx="7">
                  <c:v>0.75213545526084646</c:v>
                </c:pt>
                <c:pt idx="8">
                  <c:v>0.75442967815863449</c:v>
                </c:pt>
                <c:pt idx="9">
                  <c:v>0.75648059585459704</c:v>
                </c:pt>
                <c:pt idx="10">
                  <c:v>0.75843635088792727</c:v>
                </c:pt>
                <c:pt idx="11">
                  <c:v>0.76001949361569843</c:v>
                </c:pt>
                <c:pt idx="12">
                  <c:v>0.76151879569335168</c:v>
                </c:pt>
                <c:pt idx="13">
                  <c:v>0.76304000697044372</c:v>
                </c:pt>
                <c:pt idx="14">
                  <c:v>0.76428885296602622</c:v>
                </c:pt>
                <c:pt idx="15">
                  <c:v>0.76511175856124169</c:v>
                </c:pt>
                <c:pt idx="16">
                  <c:v>0.76601711715053999</c:v>
                </c:pt>
                <c:pt idx="17">
                  <c:v>0.76691997550599345</c:v>
                </c:pt>
                <c:pt idx="18">
                  <c:v>0.76834497950499825</c:v>
                </c:pt>
                <c:pt idx="19">
                  <c:v>0.7704918947275855</c:v>
                </c:pt>
                <c:pt idx="20">
                  <c:v>0.77424985039212635</c:v>
                </c:pt>
                <c:pt idx="21">
                  <c:v>0.77782593566534219</c:v>
                </c:pt>
                <c:pt idx="22">
                  <c:v>0.78142032083525204</c:v>
                </c:pt>
                <c:pt idx="23">
                  <c:v>0.78567886180332858</c:v>
                </c:pt>
                <c:pt idx="24">
                  <c:v>0.78893750794584649</c:v>
                </c:pt>
                <c:pt idx="25">
                  <c:v>0.79124573694149469</c:v>
                </c:pt>
                <c:pt idx="26">
                  <c:v>0.79322734397785188</c:v>
                </c:pt>
                <c:pt idx="27">
                  <c:v>0.79393408944963229</c:v>
                </c:pt>
                <c:pt idx="28">
                  <c:v>0.79435828564524935</c:v>
                </c:pt>
                <c:pt idx="29">
                  <c:v>0.79526646801516687</c:v>
                </c:pt>
                <c:pt idx="30">
                  <c:v>0.79619155309077505</c:v>
                </c:pt>
                <c:pt idx="31">
                  <c:v>0.79681790185186252</c:v>
                </c:pt>
                <c:pt idx="32">
                  <c:v>0.79720480589620657</c:v>
                </c:pt>
                <c:pt idx="33">
                  <c:v>0.79747512486815564</c:v>
                </c:pt>
                <c:pt idx="34">
                  <c:v>0.79761872137490686</c:v>
                </c:pt>
                <c:pt idx="35">
                  <c:v>0.79771135181170005</c:v>
                </c:pt>
                <c:pt idx="36">
                  <c:v>0.79777349959391086</c:v>
                </c:pt>
                <c:pt idx="37">
                  <c:v>0.7978372184710566</c:v>
                </c:pt>
                <c:pt idx="38">
                  <c:v>0.79791673776972538</c:v>
                </c:pt>
                <c:pt idx="39">
                  <c:v>0.79798913271751259</c:v>
                </c:pt>
                <c:pt idx="40">
                  <c:v>0.79804946562967838</c:v>
                </c:pt>
                <c:pt idx="41">
                  <c:v>0.79811106165759849</c:v>
                </c:pt>
                <c:pt idx="42">
                  <c:v>0.79814787169381562</c:v>
                </c:pt>
                <c:pt idx="43">
                  <c:v>0.79817733204806285</c:v>
                </c:pt>
                <c:pt idx="44">
                  <c:v>0.79820754379227254</c:v>
                </c:pt>
                <c:pt idx="45">
                  <c:v>0.79823794927412195</c:v>
                </c:pt>
                <c:pt idx="46">
                  <c:v>0.79826412750172715</c:v>
                </c:pt>
                <c:pt idx="47">
                  <c:v>0.79828537799191535</c:v>
                </c:pt>
                <c:pt idx="48">
                  <c:v>0.79831548552564735</c:v>
                </c:pt>
                <c:pt idx="49">
                  <c:v>0.79834747704230358</c:v>
                </c:pt>
                <c:pt idx="50">
                  <c:v>0.7983668160127052</c:v>
                </c:pt>
                <c:pt idx="51">
                  <c:v>0.79838224540944802</c:v>
                </c:pt>
                <c:pt idx="52">
                  <c:v>0.79839590882154565</c:v>
                </c:pt>
                <c:pt idx="53">
                  <c:v>0.79842061431935096</c:v>
                </c:pt>
                <c:pt idx="54">
                  <c:v>0.79843575532186839</c:v>
                </c:pt>
                <c:pt idx="55">
                  <c:v>0.79844511293378195</c:v>
                </c:pt>
                <c:pt idx="56">
                  <c:v>0.79847016366995016</c:v>
                </c:pt>
                <c:pt idx="57">
                  <c:v>0.79849565305707015</c:v>
                </c:pt>
                <c:pt idx="58">
                  <c:v>0.79853566005942789</c:v>
                </c:pt>
                <c:pt idx="59">
                  <c:v>0.79857358253926269</c:v>
                </c:pt>
                <c:pt idx="60">
                  <c:v>0.7986156254990685</c:v>
                </c:pt>
                <c:pt idx="61">
                  <c:v>0.7986620404209841</c:v>
                </c:pt>
                <c:pt idx="62">
                  <c:v>0.79870296586034373</c:v>
                </c:pt>
                <c:pt idx="63">
                  <c:v>0.79874182472839272</c:v>
                </c:pt>
                <c:pt idx="64">
                  <c:v>0.79879321759887678</c:v>
                </c:pt>
                <c:pt idx="65">
                  <c:v>0.79884326911468773</c:v>
                </c:pt>
                <c:pt idx="66">
                  <c:v>0.79888559616483856</c:v>
                </c:pt>
                <c:pt idx="67">
                  <c:v>0.79891242123687722</c:v>
                </c:pt>
                <c:pt idx="68">
                  <c:v>0.79894399664331184</c:v>
                </c:pt>
                <c:pt idx="69">
                  <c:v>0.79898690121004001</c:v>
                </c:pt>
              </c:numCache>
            </c:numRef>
          </c:val>
          <c:smooth val="0"/>
          <c:extLst>
            <c:ext xmlns:c16="http://schemas.microsoft.com/office/drawing/2014/chart" uri="{C3380CC4-5D6E-409C-BE32-E72D297353CC}">
              <c16:uniqueId val="{00000000-2C5D-4FD6-9E0F-EBE8CD182423}"/>
            </c:ext>
          </c:extLst>
        </c:ser>
        <c:dLbls>
          <c:showLegendKey val="0"/>
          <c:showVal val="0"/>
          <c:showCatName val="0"/>
          <c:showSerName val="0"/>
          <c:showPercent val="0"/>
          <c:showBubbleSize val="0"/>
        </c:dLbls>
        <c:marker val="1"/>
        <c:smooth val="0"/>
        <c:axId val="419476672"/>
        <c:axId val="419458432"/>
      </c:lineChart>
      <c:lineChart>
        <c:grouping val="standard"/>
        <c:varyColors val="0"/>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'pivots and paste 1'!$A$27:$A$94</c:f>
              <c:numCache>
                <c:formatCode>General</c:formatCode>
                <c:ptCount val="68"/>
                <c:pt idx="0">
                  <c:v>202124</c:v>
                </c:pt>
                <c:pt idx="1">
                  <c:v>202125</c:v>
                </c:pt>
                <c:pt idx="2">
                  <c:v>202126</c:v>
                </c:pt>
                <c:pt idx="3">
                  <c:v>202127</c:v>
                </c:pt>
                <c:pt idx="4">
                  <c:v>202128</c:v>
                </c:pt>
                <c:pt idx="5">
                  <c:v>202129</c:v>
                </c:pt>
                <c:pt idx="6">
                  <c:v>202130</c:v>
                </c:pt>
                <c:pt idx="7">
                  <c:v>202131</c:v>
                </c:pt>
                <c:pt idx="8">
                  <c:v>202132</c:v>
                </c:pt>
                <c:pt idx="9">
                  <c:v>202133</c:v>
                </c:pt>
                <c:pt idx="10">
                  <c:v>202134</c:v>
                </c:pt>
                <c:pt idx="11">
                  <c:v>202135</c:v>
                </c:pt>
                <c:pt idx="12">
                  <c:v>202136</c:v>
                </c:pt>
                <c:pt idx="13">
                  <c:v>202137</c:v>
                </c:pt>
                <c:pt idx="14">
                  <c:v>202138</c:v>
                </c:pt>
                <c:pt idx="15">
                  <c:v>202139</c:v>
                </c:pt>
                <c:pt idx="16">
                  <c:v>202140</c:v>
                </c:pt>
                <c:pt idx="17">
                  <c:v>202141</c:v>
                </c:pt>
                <c:pt idx="18">
                  <c:v>202142</c:v>
                </c:pt>
                <c:pt idx="19">
                  <c:v>202143</c:v>
                </c:pt>
                <c:pt idx="20">
                  <c:v>202144</c:v>
                </c:pt>
                <c:pt idx="21">
                  <c:v>202145</c:v>
                </c:pt>
                <c:pt idx="22">
                  <c:v>202146</c:v>
                </c:pt>
                <c:pt idx="23">
                  <c:v>202147</c:v>
                </c:pt>
                <c:pt idx="24">
                  <c:v>202148</c:v>
                </c:pt>
                <c:pt idx="25">
                  <c:v>202149</c:v>
                </c:pt>
                <c:pt idx="26">
                  <c:v>202150</c:v>
                </c:pt>
                <c:pt idx="27">
                  <c:v>202151</c:v>
                </c:pt>
                <c:pt idx="28">
                  <c:v>202152</c:v>
                </c:pt>
                <c:pt idx="29">
                  <c:v>202201</c:v>
                </c:pt>
                <c:pt idx="30">
                  <c:v>202202</c:v>
                </c:pt>
                <c:pt idx="31">
                  <c:v>202203</c:v>
                </c:pt>
                <c:pt idx="32">
                  <c:v>202204</c:v>
                </c:pt>
                <c:pt idx="33">
                  <c:v>202205</c:v>
                </c:pt>
                <c:pt idx="34">
                  <c:v>202206</c:v>
                </c:pt>
                <c:pt idx="35">
                  <c:v>202207</c:v>
                </c:pt>
                <c:pt idx="36">
                  <c:v>202208</c:v>
                </c:pt>
                <c:pt idx="37">
                  <c:v>202209</c:v>
                </c:pt>
                <c:pt idx="38">
                  <c:v>202210</c:v>
                </c:pt>
                <c:pt idx="39">
                  <c:v>202211</c:v>
                </c:pt>
                <c:pt idx="40">
                  <c:v>202212</c:v>
                </c:pt>
                <c:pt idx="41">
                  <c:v>202213</c:v>
                </c:pt>
                <c:pt idx="42">
                  <c:v>202214</c:v>
                </c:pt>
                <c:pt idx="43">
                  <c:v>202215</c:v>
                </c:pt>
                <c:pt idx="44">
                  <c:v>202216</c:v>
                </c:pt>
                <c:pt idx="45">
                  <c:v>202217</c:v>
                </c:pt>
                <c:pt idx="46">
                  <c:v>202218</c:v>
                </c:pt>
                <c:pt idx="47">
                  <c:v>202219</c:v>
                </c:pt>
                <c:pt idx="48">
                  <c:v>202220</c:v>
                </c:pt>
                <c:pt idx="49">
                  <c:v>202221</c:v>
                </c:pt>
                <c:pt idx="50">
                  <c:v>202222</c:v>
                </c:pt>
                <c:pt idx="51">
                  <c:v>202223</c:v>
                </c:pt>
                <c:pt idx="52">
                  <c:v>202224</c:v>
                </c:pt>
                <c:pt idx="53">
                  <c:v>202225</c:v>
                </c:pt>
                <c:pt idx="54">
                  <c:v>202226</c:v>
                </c:pt>
                <c:pt idx="55">
                  <c:v>202227</c:v>
                </c:pt>
                <c:pt idx="56">
                  <c:v>202228</c:v>
                </c:pt>
                <c:pt idx="57">
                  <c:v>202229</c:v>
                </c:pt>
                <c:pt idx="58">
                  <c:v>202230</c:v>
                </c:pt>
                <c:pt idx="59">
                  <c:v>202231</c:v>
                </c:pt>
                <c:pt idx="60">
                  <c:v>202232</c:v>
                </c:pt>
                <c:pt idx="61">
                  <c:v>202233</c:v>
                </c:pt>
                <c:pt idx="62">
                  <c:v>202234</c:v>
                </c:pt>
                <c:pt idx="63">
                  <c:v>202235</c:v>
                </c:pt>
                <c:pt idx="64">
                  <c:v>202236</c:v>
                </c:pt>
                <c:pt idx="65">
                  <c:v>202237</c:v>
                </c:pt>
                <c:pt idx="66">
                  <c:v>202238</c:v>
                </c:pt>
                <c:pt idx="67">
                  <c:v>202239</c:v>
                </c:pt>
              </c:numCache>
            </c:numRef>
          </c:cat>
          <c:val>
            <c:numRef>
              <c:f>'pivots and paste 1'!$C$27:$C$94</c:f>
              <c:numCache>
                <c:formatCode>0.0</c:formatCode>
                <c:ptCount val="68"/>
                <c:pt idx="0">
                  <c:v>#N/A</c:v>
                </c:pt>
                <c:pt idx="1">
                  <c:v>#N/A</c:v>
                </c:pt>
                <c:pt idx="2">
                  <c:v>2.77</c:v>
                </c:pt>
                <c:pt idx="3">
                  <c:v>#N/A</c:v>
                </c:pt>
                <c:pt idx="4">
                  <c:v>#N/A</c:v>
                </c:pt>
                <c:pt idx="5">
                  <c:v>#N/A</c:v>
                </c:pt>
                <c:pt idx="6">
                  <c:v>2.54087</c:v>
                </c:pt>
                <c:pt idx="7">
                  <c:v>#N/A</c:v>
                </c:pt>
                <c:pt idx="8">
                  <c:v>#N/A</c:v>
                </c:pt>
                <c:pt idx="9">
                  <c:v>#N/A</c:v>
                </c:pt>
                <c:pt idx="11">
                  <c:v>2.3117390000000002</c:v>
                </c:pt>
                <c:pt idx="15">
                  <c:v>2.09</c:v>
                </c:pt>
                <c:pt idx="20">
                  <c:v>1.9889129999999999</c:v>
                </c:pt>
                <c:pt idx="24">
                  <c:v>1.891087</c:v>
                </c:pt>
                <c:pt idx="29">
                  <c:v>1.79</c:v>
                </c:pt>
                <c:pt idx="33">
                  <c:v>1.7555559999999999</c:v>
                </c:pt>
                <c:pt idx="37">
                  <c:v>1.7244440000000001</c:v>
                </c:pt>
                <c:pt idx="41">
                  <c:v>1.69</c:v>
                </c:pt>
                <c:pt idx="45">
                  <c:v>1.67022</c:v>
                </c:pt>
                <c:pt idx="49">
                  <c:v>1.64978</c:v>
                </c:pt>
                <c:pt idx="54">
                  <c:v>1.63</c:v>
                </c:pt>
                <c:pt idx="59">
                  <c:v>1.62663</c:v>
                </c:pt>
                <c:pt idx="63">
                  <c:v>1.6232610000000001</c:v>
                </c:pt>
                <c:pt idx="67">
                  <c:v>1.62</c:v>
                </c:pt>
              </c:numCache>
            </c:numRef>
          </c:val>
          <c:smooth val="0"/>
          <c:extLst>
            <c:ext xmlns:c16="http://schemas.microsoft.com/office/drawing/2014/chart" uri="{C3380CC4-5D6E-409C-BE32-E72D297353CC}">
              <c16:uniqueId val="{00000001-2C5D-4FD6-9E0F-EBE8CD182423}"/>
            </c:ext>
          </c:extLst>
        </c:ser>
        <c:dLbls>
          <c:showLegendKey val="0"/>
          <c:showVal val="0"/>
          <c:showCatName val="0"/>
          <c:showSerName val="0"/>
          <c:showPercent val="0"/>
          <c:showBubbleSize val="0"/>
        </c:dLbls>
        <c:marker val="1"/>
        <c:smooth val="0"/>
        <c:axId val="2053705568"/>
        <c:axId val="2053706048"/>
      </c:lineChart>
      <c:catAx>
        <c:axId val="41947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458432"/>
        <c:crosses val="autoZero"/>
        <c:auto val="1"/>
        <c:lblAlgn val="ctr"/>
        <c:lblOffset val="100"/>
        <c:noMultiLvlLbl val="0"/>
      </c:catAx>
      <c:valAx>
        <c:axId val="41945843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476672"/>
        <c:crosses val="autoZero"/>
        <c:crossBetween val="between"/>
      </c:valAx>
      <c:valAx>
        <c:axId val="2053706048"/>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3705568"/>
        <c:crosses val="max"/>
        <c:crossBetween val="between"/>
      </c:valAx>
      <c:catAx>
        <c:axId val="2053705568"/>
        <c:scaling>
          <c:orientation val="minMax"/>
        </c:scaling>
        <c:delete val="1"/>
        <c:axPos val="b"/>
        <c:numFmt formatCode="General" sourceLinked="1"/>
        <c:majorTickMark val="out"/>
        <c:minorTickMark val="none"/>
        <c:tickLblPos val="nextTo"/>
        <c:crossAx val="2053706048"/>
        <c:crosses val="autoZero"/>
        <c:auto val="1"/>
        <c:lblAlgn val="ctr"/>
        <c:lblOffset val="100"/>
        <c:noMultiLvlLbl val="0"/>
      </c:catAx>
      <c:spPr>
        <a:noFill/>
        <a:ln>
          <a:noFill/>
        </a:ln>
        <a:effectLst/>
      </c:spPr>
    </c:plotArea>
    <c:legend>
      <c:legendPos val="r"/>
      <c:legendEntry>
        <c:idx val="1"/>
        <c:delete val="1"/>
      </c:legendEntry>
      <c:layout>
        <c:manualLayout>
          <c:xMode val="edge"/>
          <c:yMode val="edge"/>
          <c:x val="0.80201501622597304"/>
          <c:y val="0.48562662648790306"/>
          <c:w val="0.18627924035562723"/>
          <c:h val="0.280516953887895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vaccinated (all ages, death stand.) and ASMR u-v ratio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447080284962652"/>
          <c:y val="0.11291944439601694"/>
          <c:w val="0.69657883518635866"/>
          <c:h val="0.71260433383399191"/>
        </c:manualLayout>
      </c:layout>
      <c:lineChart>
        <c:grouping val="standard"/>
        <c:varyColors val="0"/>
        <c:ser>
          <c:idx val="0"/>
          <c:order val="0"/>
          <c:tx>
            <c:strRef>
              <c:f>'pivots and paste 1'!$B$1</c:f>
              <c:strCache>
                <c:ptCount val="1"/>
                <c:pt idx="0">
                  <c:v>% vaccinated death standardized</c:v>
                </c:pt>
              </c:strCache>
            </c:strRef>
          </c:tx>
          <c:spPr>
            <a:ln w="28575" cap="rnd">
              <a:solidFill>
                <a:schemeClr val="accent1"/>
              </a:solidFill>
              <a:round/>
            </a:ln>
            <a:effectLst/>
          </c:spPr>
          <c:marker>
            <c:symbol val="none"/>
          </c:marker>
          <c:cat>
            <c:strRef>
              <c:f>'pivots and paste 1'!$A$1:$A$98</c:f>
              <c:strCache>
                <c:ptCount val="98"/>
                <c:pt idx="0">
                  <c:v>week</c:v>
                </c:pt>
                <c:pt idx="1">
                  <c:v>202052</c:v>
                </c:pt>
                <c:pt idx="2">
                  <c:v>202053</c:v>
                </c:pt>
                <c:pt idx="3">
                  <c:v>202101</c:v>
                </c:pt>
                <c:pt idx="4">
                  <c:v>202102</c:v>
                </c:pt>
                <c:pt idx="5">
                  <c:v>202103</c:v>
                </c:pt>
                <c:pt idx="6">
                  <c:v>202104</c:v>
                </c:pt>
                <c:pt idx="7">
                  <c:v>202105</c:v>
                </c:pt>
                <c:pt idx="8">
                  <c:v>202106</c:v>
                </c:pt>
                <c:pt idx="9">
                  <c:v>202107</c:v>
                </c:pt>
                <c:pt idx="10">
                  <c:v>202108</c:v>
                </c:pt>
                <c:pt idx="11">
                  <c:v>202109</c:v>
                </c:pt>
                <c:pt idx="12">
                  <c:v>202110</c:v>
                </c:pt>
                <c:pt idx="13">
                  <c:v>202111</c:v>
                </c:pt>
                <c:pt idx="14">
                  <c:v>202112</c:v>
                </c:pt>
                <c:pt idx="15">
                  <c:v>202113</c:v>
                </c:pt>
                <c:pt idx="16">
                  <c:v>202114</c:v>
                </c:pt>
                <c:pt idx="17">
                  <c:v>202115</c:v>
                </c:pt>
                <c:pt idx="18">
                  <c:v>202116</c:v>
                </c:pt>
                <c:pt idx="19">
                  <c:v>202117</c:v>
                </c:pt>
                <c:pt idx="20">
                  <c:v>202118</c:v>
                </c:pt>
                <c:pt idx="21">
                  <c:v>202119</c:v>
                </c:pt>
                <c:pt idx="22">
                  <c:v>202120</c:v>
                </c:pt>
                <c:pt idx="23">
                  <c:v>202121</c:v>
                </c:pt>
                <c:pt idx="24">
                  <c:v>202122</c:v>
                </c:pt>
                <c:pt idx="25">
                  <c:v>202123</c:v>
                </c:pt>
                <c:pt idx="26">
                  <c:v>202124</c:v>
                </c:pt>
                <c:pt idx="27">
                  <c:v>202125</c:v>
                </c:pt>
                <c:pt idx="28">
                  <c:v>202126</c:v>
                </c:pt>
                <c:pt idx="29">
                  <c:v>202127</c:v>
                </c:pt>
                <c:pt idx="30">
                  <c:v>202128</c:v>
                </c:pt>
                <c:pt idx="31">
                  <c:v>202129</c:v>
                </c:pt>
                <c:pt idx="32">
                  <c:v>202130</c:v>
                </c:pt>
                <c:pt idx="33">
                  <c:v>202131</c:v>
                </c:pt>
                <c:pt idx="34">
                  <c:v>202132</c:v>
                </c:pt>
                <c:pt idx="35">
                  <c:v>202133</c:v>
                </c:pt>
                <c:pt idx="36">
                  <c:v>202134</c:v>
                </c:pt>
                <c:pt idx="37">
                  <c:v>202135</c:v>
                </c:pt>
                <c:pt idx="38">
                  <c:v>202136</c:v>
                </c:pt>
                <c:pt idx="39">
                  <c:v>202137</c:v>
                </c:pt>
                <c:pt idx="40">
                  <c:v>202138</c:v>
                </c:pt>
                <c:pt idx="41">
                  <c:v>202139</c:v>
                </c:pt>
                <c:pt idx="42">
                  <c:v>202140</c:v>
                </c:pt>
                <c:pt idx="43">
                  <c:v>202141</c:v>
                </c:pt>
                <c:pt idx="44">
                  <c:v>202142</c:v>
                </c:pt>
                <c:pt idx="45">
                  <c:v>202143</c:v>
                </c:pt>
                <c:pt idx="46">
                  <c:v>202144</c:v>
                </c:pt>
                <c:pt idx="47">
                  <c:v>202145</c:v>
                </c:pt>
                <c:pt idx="48">
                  <c:v>202146</c:v>
                </c:pt>
                <c:pt idx="49">
                  <c:v>202147</c:v>
                </c:pt>
                <c:pt idx="50">
                  <c:v>202148</c:v>
                </c:pt>
                <c:pt idx="51">
                  <c:v>202149</c:v>
                </c:pt>
                <c:pt idx="52">
                  <c:v>202150</c:v>
                </c:pt>
                <c:pt idx="53">
                  <c:v>202151</c:v>
                </c:pt>
                <c:pt idx="54">
                  <c:v>202152</c:v>
                </c:pt>
                <c:pt idx="55">
                  <c:v>202201</c:v>
                </c:pt>
                <c:pt idx="56">
                  <c:v>202202</c:v>
                </c:pt>
                <c:pt idx="57">
                  <c:v>202203</c:v>
                </c:pt>
                <c:pt idx="58">
                  <c:v>202204</c:v>
                </c:pt>
                <c:pt idx="59">
                  <c:v>202205</c:v>
                </c:pt>
                <c:pt idx="60">
                  <c:v>202206</c:v>
                </c:pt>
                <c:pt idx="61">
                  <c:v>202207</c:v>
                </c:pt>
                <c:pt idx="62">
                  <c:v>202208</c:v>
                </c:pt>
                <c:pt idx="63">
                  <c:v>202209</c:v>
                </c:pt>
                <c:pt idx="64">
                  <c:v>202210</c:v>
                </c:pt>
                <c:pt idx="65">
                  <c:v>202211</c:v>
                </c:pt>
                <c:pt idx="66">
                  <c:v>202212</c:v>
                </c:pt>
                <c:pt idx="67">
                  <c:v>202213</c:v>
                </c:pt>
                <c:pt idx="68">
                  <c:v>202214</c:v>
                </c:pt>
                <c:pt idx="69">
                  <c:v>202215</c:v>
                </c:pt>
                <c:pt idx="70">
                  <c:v>202216</c:v>
                </c:pt>
                <c:pt idx="71">
                  <c:v>202217</c:v>
                </c:pt>
                <c:pt idx="72">
                  <c:v>202218</c:v>
                </c:pt>
                <c:pt idx="73">
                  <c:v>202219</c:v>
                </c:pt>
                <c:pt idx="74">
                  <c:v>202220</c:v>
                </c:pt>
                <c:pt idx="75">
                  <c:v>202221</c:v>
                </c:pt>
                <c:pt idx="76">
                  <c:v>202222</c:v>
                </c:pt>
                <c:pt idx="77">
                  <c:v>202223</c:v>
                </c:pt>
                <c:pt idx="78">
                  <c:v>202224</c:v>
                </c:pt>
                <c:pt idx="79">
                  <c:v>202225</c:v>
                </c:pt>
                <c:pt idx="80">
                  <c:v>202226</c:v>
                </c:pt>
                <c:pt idx="81">
                  <c:v>202227</c:v>
                </c:pt>
                <c:pt idx="82">
                  <c:v>202228</c:v>
                </c:pt>
                <c:pt idx="83">
                  <c:v>202229</c:v>
                </c:pt>
                <c:pt idx="84">
                  <c:v>202230</c:v>
                </c:pt>
                <c:pt idx="85">
                  <c:v>202231</c:v>
                </c:pt>
                <c:pt idx="86">
                  <c:v>202232</c:v>
                </c:pt>
                <c:pt idx="87">
                  <c:v>202233</c:v>
                </c:pt>
                <c:pt idx="88">
                  <c:v>202234</c:v>
                </c:pt>
                <c:pt idx="89">
                  <c:v>202235</c:v>
                </c:pt>
                <c:pt idx="90">
                  <c:v>202236</c:v>
                </c:pt>
                <c:pt idx="91">
                  <c:v>202237</c:v>
                </c:pt>
                <c:pt idx="92">
                  <c:v>202238</c:v>
                </c:pt>
                <c:pt idx="93">
                  <c:v>202239</c:v>
                </c:pt>
                <c:pt idx="94">
                  <c:v>202240</c:v>
                </c:pt>
                <c:pt idx="95">
                  <c:v>202241</c:v>
                </c:pt>
                <c:pt idx="96">
                  <c:v>202242</c:v>
                </c:pt>
                <c:pt idx="97">
                  <c:v>202243</c:v>
                </c:pt>
              </c:strCache>
            </c:strRef>
          </c:cat>
          <c:val>
            <c:numRef>
              <c:f>'pivots and paste 1'!$B$2:$B$98</c:f>
              <c:numCache>
                <c:formatCode>0.0%</c:formatCode>
                <c:ptCount val="97"/>
                <c:pt idx="0">
                  <c:v>8.4378279034187138E-5</c:v>
                </c:pt>
                <c:pt idx="1">
                  <c:v>1.3871724921724574E-3</c:v>
                </c:pt>
                <c:pt idx="2">
                  <c:v>4.7743799768424086E-3</c:v>
                </c:pt>
                <c:pt idx="3">
                  <c:v>2.0252840534810853E-2</c:v>
                </c:pt>
                <c:pt idx="4">
                  <c:v>5.5719781997730075E-2</c:v>
                </c:pt>
                <c:pt idx="5">
                  <c:v>8.1318846726430416E-2</c:v>
                </c:pt>
                <c:pt idx="6">
                  <c:v>9.6226315090567935E-2</c:v>
                </c:pt>
                <c:pt idx="7">
                  <c:v>0.1133239141345444</c:v>
                </c:pt>
                <c:pt idx="8">
                  <c:v>0.14279209100742982</c:v>
                </c:pt>
                <c:pt idx="9">
                  <c:v>0.17885175596011724</c:v>
                </c:pt>
                <c:pt idx="10">
                  <c:v>0.23007840908717203</c:v>
                </c:pt>
                <c:pt idx="11">
                  <c:v>0.29515268434636804</c:v>
                </c:pt>
                <c:pt idx="12">
                  <c:v>0.34842093748732933</c:v>
                </c:pt>
                <c:pt idx="13">
                  <c:v>0.38495867743166506</c:v>
                </c:pt>
                <c:pt idx="14">
                  <c:v>0.41118065587991787</c:v>
                </c:pt>
                <c:pt idx="15">
                  <c:v>0.44530817020016294</c:v>
                </c:pt>
                <c:pt idx="16">
                  <c:v>0.49054482736763888</c:v>
                </c:pt>
                <c:pt idx="17">
                  <c:v>0.53262266946764891</c:v>
                </c:pt>
                <c:pt idx="18">
                  <c:v>0.57647928148645233</c:v>
                </c:pt>
                <c:pt idx="19">
                  <c:v>0.618835473855606</c:v>
                </c:pt>
                <c:pt idx="20">
                  <c:v>0.6523596307306162</c:v>
                </c:pt>
                <c:pt idx="21">
                  <c:v>0.675111748187186</c:v>
                </c:pt>
                <c:pt idx="22">
                  <c:v>0.69068924096615691</c:v>
                </c:pt>
                <c:pt idx="23">
                  <c:v>0.70394054240547788</c:v>
                </c:pt>
                <c:pt idx="24">
                  <c:v>0.71502459412390695</c:v>
                </c:pt>
                <c:pt idx="25">
                  <c:v>0.72219433937844879</c:v>
                </c:pt>
                <c:pt idx="26">
                  <c:v>0.72747337942190127</c:v>
                </c:pt>
                <c:pt idx="27">
                  <c:v>0.73217622689778361</c:v>
                </c:pt>
                <c:pt idx="28">
                  <c:v>0.73549797172824449</c:v>
                </c:pt>
                <c:pt idx="29">
                  <c:v>0.74046481295322419</c:v>
                </c:pt>
                <c:pt idx="30">
                  <c:v>0.74475678716452631</c:v>
                </c:pt>
                <c:pt idx="31">
                  <c:v>0.74892578830018741</c:v>
                </c:pt>
                <c:pt idx="32">
                  <c:v>0.75213545526084646</c:v>
                </c:pt>
                <c:pt idx="33">
                  <c:v>0.75442967815863449</c:v>
                </c:pt>
                <c:pt idx="34">
                  <c:v>0.75648059585459704</c:v>
                </c:pt>
                <c:pt idx="35">
                  <c:v>0.75843635088792727</c:v>
                </c:pt>
                <c:pt idx="36">
                  <c:v>0.76001949361569843</c:v>
                </c:pt>
                <c:pt idx="37">
                  <c:v>0.76151879569335168</c:v>
                </c:pt>
                <c:pt idx="38">
                  <c:v>0.76304000697044372</c:v>
                </c:pt>
                <c:pt idx="39">
                  <c:v>0.76428885296602622</c:v>
                </c:pt>
                <c:pt idx="40">
                  <c:v>0.76511175856124169</c:v>
                </c:pt>
                <c:pt idx="41">
                  <c:v>0.76601711715053999</c:v>
                </c:pt>
                <c:pt idx="42">
                  <c:v>0.76691997550599345</c:v>
                </c:pt>
                <c:pt idx="43">
                  <c:v>0.76834497950499825</c:v>
                </c:pt>
                <c:pt idx="44">
                  <c:v>0.7704918947275855</c:v>
                </c:pt>
                <c:pt idx="45">
                  <c:v>0.77424985039212635</c:v>
                </c:pt>
                <c:pt idx="46">
                  <c:v>0.77782593566534219</c:v>
                </c:pt>
                <c:pt idx="47">
                  <c:v>0.78142032083525204</c:v>
                </c:pt>
                <c:pt idx="48">
                  <c:v>0.78567886180332858</c:v>
                </c:pt>
                <c:pt idx="49">
                  <c:v>0.78893750794584649</c:v>
                </c:pt>
                <c:pt idx="50">
                  <c:v>0.79124573694149469</c:v>
                </c:pt>
                <c:pt idx="51">
                  <c:v>0.79322734397785188</c:v>
                </c:pt>
                <c:pt idx="52">
                  <c:v>0.79393408944963229</c:v>
                </c:pt>
                <c:pt idx="53">
                  <c:v>0.79435828564524935</c:v>
                </c:pt>
                <c:pt idx="54">
                  <c:v>0.79526646801516687</c:v>
                </c:pt>
                <c:pt idx="55">
                  <c:v>0.79619155309077505</c:v>
                </c:pt>
                <c:pt idx="56">
                  <c:v>0.79681790185186252</c:v>
                </c:pt>
                <c:pt idx="57">
                  <c:v>0.79720480589620657</c:v>
                </c:pt>
                <c:pt idx="58">
                  <c:v>0.79747512486815564</c:v>
                </c:pt>
                <c:pt idx="59">
                  <c:v>0.79761872137490686</c:v>
                </c:pt>
                <c:pt idx="60">
                  <c:v>0.79771135181170005</c:v>
                </c:pt>
                <c:pt idx="61">
                  <c:v>0.79777349959391086</c:v>
                </c:pt>
                <c:pt idx="62">
                  <c:v>0.7978372184710566</c:v>
                </c:pt>
                <c:pt idx="63">
                  <c:v>0.79791673776972538</c:v>
                </c:pt>
                <c:pt idx="64">
                  <c:v>0.79798913271751259</c:v>
                </c:pt>
                <c:pt idx="65">
                  <c:v>0.79804946562967838</c:v>
                </c:pt>
                <c:pt idx="66">
                  <c:v>0.79811106165759849</c:v>
                </c:pt>
                <c:pt idx="67">
                  <c:v>0.79814787169381562</c:v>
                </c:pt>
                <c:pt idx="68">
                  <c:v>0.79817733204806285</c:v>
                </c:pt>
                <c:pt idx="69">
                  <c:v>0.79820754379227254</c:v>
                </c:pt>
                <c:pt idx="70">
                  <c:v>0.79823794927412195</c:v>
                </c:pt>
                <c:pt idx="71">
                  <c:v>0.79826412750172715</c:v>
                </c:pt>
                <c:pt idx="72">
                  <c:v>0.79828537799191535</c:v>
                </c:pt>
                <c:pt idx="73">
                  <c:v>0.79831548552564735</c:v>
                </c:pt>
                <c:pt idx="74">
                  <c:v>0.79834747704230358</c:v>
                </c:pt>
                <c:pt idx="75">
                  <c:v>0.7983668160127052</c:v>
                </c:pt>
                <c:pt idx="76">
                  <c:v>0.79838224540944802</c:v>
                </c:pt>
                <c:pt idx="77">
                  <c:v>0.79839590882154565</c:v>
                </c:pt>
                <c:pt idx="78">
                  <c:v>0.79842061431935096</c:v>
                </c:pt>
                <c:pt idx="79">
                  <c:v>0.79843575532186839</c:v>
                </c:pt>
                <c:pt idx="80">
                  <c:v>0.79844511293378195</c:v>
                </c:pt>
                <c:pt idx="81">
                  <c:v>0.79847016366995016</c:v>
                </c:pt>
                <c:pt idx="82">
                  <c:v>0.79849565305707015</c:v>
                </c:pt>
                <c:pt idx="83">
                  <c:v>0.79853566005942789</c:v>
                </c:pt>
                <c:pt idx="84">
                  <c:v>0.79857358253926269</c:v>
                </c:pt>
                <c:pt idx="85">
                  <c:v>0.7986156254990685</c:v>
                </c:pt>
                <c:pt idx="86">
                  <c:v>0.7986620404209841</c:v>
                </c:pt>
                <c:pt idx="87">
                  <c:v>0.79870296586034373</c:v>
                </c:pt>
                <c:pt idx="88">
                  <c:v>0.79874182472839272</c:v>
                </c:pt>
                <c:pt idx="89">
                  <c:v>0.79879321759887678</c:v>
                </c:pt>
                <c:pt idx="90">
                  <c:v>0.79884326911468773</c:v>
                </c:pt>
                <c:pt idx="91">
                  <c:v>0.79888559616483856</c:v>
                </c:pt>
                <c:pt idx="92">
                  <c:v>0.79891242123687722</c:v>
                </c:pt>
                <c:pt idx="93">
                  <c:v>0.79894399664331184</c:v>
                </c:pt>
                <c:pt idx="94">
                  <c:v>0.79898690121004001</c:v>
                </c:pt>
                <c:pt idx="95">
                  <c:v>0.79901176520900874</c:v>
                </c:pt>
                <c:pt idx="96">
                  <c:v>0.79904085693568749</c:v>
                </c:pt>
              </c:numCache>
            </c:numRef>
          </c:val>
          <c:smooth val="0"/>
          <c:extLst>
            <c:ext xmlns:c16="http://schemas.microsoft.com/office/drawing/2014/chart" uri="{C3380CC4-5D6E-409C-BE32-E72D297353CC}">
              <c16:uniqueId val="{00000000-B434-4E51-AB83-4ACBA20616F5}"/>
            </c:ext>
          </c:extLst>
        </c:ser>
        <c:dLbls>
          <c:showLegendKey val="0"/>
          <c:showVal val="0"/>
          <c:showCatName val="0"/>
          <c:showSerName val="0"/>
          <c:showPercent val="0"/>
          <c:showBubbleSize val="0"/>
        </c:dLbls>
        <c:marker val="1"/>
        <c:smooth val="0"/>
        <c:axId val="419476672"/>
        <c:axId val="419458432"/>
      </c:lineChart>
      <c:lineChart>
        <c:grouping val="standard"/>
        <c:varyColors val="0"/>
        <c:ser>
          <c:idx val="1"/>
          <c:order val="1"/>
          <c:tx>
            <c:v>ASMR ratio unvax - vax</c:v>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'pivots and paste 1'!$A$1:$A$97</c:f>
              <c:strCache>
                <c:ptCount val="97"/>
                <c:pt idx="0">
                  <c:v>week</c:v>
                </c:pt>
                <c:pt idx="1">
                  <c:v>202052</c:v>
                </c:pt>
                <c:pt idx="2">
                  <c:v>202053</c:v>
                </c:pt>
                <c:pt idx="3">
                  <c:v>202101</c:v>
                </c:pt>
                <c:pt idx="4">
                  <c:v>202102</c:v>
                </c:pt>
                <c:pt idx="5">
                  <c:v>202103</c:v>
                </c:pt>
                <c:pt idx="6">
                  <c:v>202104</c:v>
                </c:pt>
                <c:pt idx="7">
                  <c:v>202105</c:v>
                </c:pt>
                <c:pt idx="8">
                  <c:v>202106</c:v>
                </c:pt>
                <c:pt idx="9">
                  <c:v>202107</c:v>
                </c:pt>
                <c:pt idx="10">
                  <c:v>202108</c:v>
                </c:pt>
                <c:pt idx="11">
                  <c:v>202109</c:v>
                </c:pt>
                <c:pt idx="12">
                  <c:v>202110</c:v>
                </c:pt>
                <c:pt idx="13">
                  <c:v>202111</c:v>
                </c:pt>
                <c:pt idx="14">
                  <c:v>202112</c:v>
                </c:pt>
                <c:pt idx="15">
                  <c:v>202113</c:v>
                </c:pt>
                <c:pt idx="16">
                  <c:v>202114</c:v>
                </c:pt>
                <c:pt idx="17">
                  <c:v>202115</c:v>
                </c:pt>
                <c:pt idx="18">
                  <c:v>202116</c:v>
                </c:pt>
                <c:pt idx="19">
                  <c:v>202117</c:v>
                </c:pt>
                <c:pt idx="20">
                  <c:v>202118</c:v>
                </c:pt>
                <c:pt idx="21">
                  <c:v>202119</c:v>
                </c:pt>
                <c:pt idx="22">
                  <c:v>202120</c:v>
                </c:pt>
                <c:pt idx="23">
                  <c:v>202121</c:v>
                </c:pt>
                <c:pt idx="24">
                  <c:v>202122</c:v>
                </c:pt>
                <c:pt idx="25">
                  <c:v>202123</c:v>
                </c:pt>
                <c:pt idx="26">
                  <c:v>202124</c:v>
                </c:pt>
                <c:pt idx="27">
                  <c:v>202125</c:v>
                </c:pt>
                <c:pt idx="28">
                  <c:v>202126</c:v>
                </c:pt>
                <c:pt idx="29">
                  <c:v>202127</c:v>
                </c:pt>
                <c:pt idx="30">
                  <c:v>202128</c:v>
                </c:pt>
                <c:pt idx="31">
                  <c:v>202129</c:v>
                </c:pt>
                <c:pt idx="32">
                  <c:v>202130</c:v>
                </c:pt>
                <c:pt idx="33">
                  <c:v>202131</c:v>
                </c:pt>
                <c:pt idx="34">
                  <c:v>202132</c:v>
                </c:pt>
                <c:pt idx="35">
                  <c:v>202133</c:v>
                </c:pt>
                <c:pt idx="36">
                  <c:v>202134</c:v>
                </c:pt>
                <c:pt idx="37">
                  <c:v>202135</c:v>
                </c:pt>
                <c:pt idx="38">
                  <c:v>202136</c:v>
                </c:pt>
                <c:pt idx="39">
                  <c:v>202137</c:v>
                </c:pt>
                <c:pt idx="40">
                  <c:v>202138</c:v>
                </c:pt>
                <c:pt idx="41">
                  <c:v>202139</c:v>
                </c:pt>
                <c:pt idx="42">
                  <c:v>202140</c:v>
                </c:pt>
                <c:pt idx="43">
                  <c:v>202141</c:v>
                </c:pt>
                <c:pt idx="44">
                  <c:v>202142</c:v>
                </c:pt>
                <c:pt idx="45">
                  <c:v>202143</c:v>
                </c:pt>
                <c:pt idx="46">
                  <c:v>202144</c:v>
                </c:pt>
                <c:pt idx="47">
                  <c:v>202145</c:v>
                </c:pt>
                <c:pt idx="48">
                  <c:v>202146</c:v>
                </c:pt>
                <c:pt idx="49">
                  <c:v>202147</c:v>
                </c:pt>
                <c:pt idx="50">
                  <c:v>202148</c:v>
                </c:pt>
                <c:pt idx="51">
                  <c:v>202149</c:v>
                </c:pt>
                <c:pt idx="52">
                  <c:v>202150</c:v>
                </c:pt>
                <c:pt idx="53">
                  <c:v>202151</c:v>
                </c:pt>
                <c:pt idx="54">
                  <c:v>202152</c:v>
                </c:pt>
                <c:pt idx="55">
                  <c:v>202201</c:v>
                </c:pt>
                <c:pt idx="56">
                  <c:v>202202</c:v>
                </c:pt>
                <c:pt idx="57">
                  <c:v>202203</c:v>
                </c:pt>
                <c:pt idx="58">
                  <c:v>202204</c:v>
                </c:pt>
                <c:pt idx="59">
                  <c:v>202205</c:v>
                </c:pt>
                <c:pt idx="60">
                  <c:v>202206</c:v>
                </c:pt>
                <c:pt idx="61">
                  <c:v>202207</c:v>
                </c:pt>
                <c:pt idx="62">
                  <c:v>202208</c:v>
                </c:pt>
                <c:pt idx="63">
                  <c:v>202209</c:v>
                </c:pt>
                <c:pt idx="64">
                  <c:v>202210</c:v>
                </c:pt>
                <c:pt idx="65">
                  <c:v>202211</c:v>
                </c:pt>
                <c:pt idx="66">
                  <c:v>202212</c:v>
                </c:pt>
                <c:pt idx="67">
                  <c:v>202213</c:v>
                </c:pt>
                <c:pt idx="68">
                  <c:v>202214</c:v>
                </c:pt>
                <c:pt idx="69">
                  <c:v>202215</c:v>
                </c:pt>
                <c:pt idx="70">
                  <c:v>202216</c:v>
                </c:pt>
                <c:pt idx="71">
                  <c:v>202217</c:v>
                </c:pt>
                <c:pt idx="72">
                  <c:v>202218</c:v>
                </c:pt>
                <c:pt idx="73">
                  <c:v>202219</c:v>
                </c:pt>
                <c:pt idx="74">
                  <c:v>202220</c:v>
                </c:pt>
                <c:pt idx="75">
                  <c:v>202221</c:v>
                </c:pt>
                <c:pt idx="76">
                  <c:v>202222</c:v>
                </c:pt>
                <c:pt idx="77">
                  <c:v>202223</c:v>
                </c:pt>
                <c:pt idx="78">
                  <c:v>202224</c:v>
                </c:pt>
                <c:pt idx="79">
                  <c:v>202225</c:v>
                </c:pt>
                <c:pt idx="80">
                  <c:v>202226</c:v>
                </c:pt>
                <c:pt idx="81">
                  <c:v>202227</c:v>
                </c:pt>
                <c:pt idx="82">
                  <c:v>202228</c:v>
                </c:pt>
                <c:pt idx="83">
                  <c:v>202229</c:v>
                </c:pt>
                <c:pt idx="84">
                  <c:v>202230</c:v>
                </c:pt>
                <c:pt idx="85">
                  <c:v>202231</c:v>
                </c:pt>
                <c:pt idx="86">
                  <c:v>202232</c:v>
                </c:pt>
                <c:pt idx="87">
                  <c:v>202233</c:v>
                </c:pt>
                <c:pt idx="88">
                  <c:v>202234</c:v>
                </c:pt>
                <c:pt idx="89">
                  <c:v>202235</c:v>
                </c:pt>
                <c:pt idx="90">
                  <c:v>202236</c:v>
                </c:pt>
                <c:pt idx="91">
                  <c:v>202237</c:v>
                </c:pt>
                <c:pt idx="92">
                  <c:v>202238</c:v>
                </c:pt>
                <c:pt idx="93">
                  <c:v>202239</c:v>
                </c:pt>
                <c:pt idx="94">
                  <c:v>202240</c:v>
                </c:pt>
                <c:pt idx="95">
                  <c:v>202241</c:v>
                </c:pt>
                <c:pt idx="96">
                  <c:v>202242</c:v>
                </c:pt>
              </c:strCache>
            </c:strRef>
          </c:cat>
          <c:val>
            <c:numRef>
              <c:f>'pivots and paste 1'!$C$2:$C$97</c:f>
              <c:numCache>
                <c:formatCode>0.0</c:formatCode>
                <c:ptCount val="96"/>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2.77</c:v>
                </c:pt>
                <c:pt idx="28">
                  <c:v>#N/A</c:v>
                </c:pt>
                <c:pt idx="29">
                  <c:v>#N/A</c:v>
                </c:pt>
                <c:pt idx="30">
                  <c:v>#N/A</c:v>
                </c:pt>
                <c:pt idx="31">
                  <c:v>2.54087</c:v>
                </c:pt>
                <c:pt idx="32">
                  <c:v>#N/A</c:v>
                </c:pt>
                <c:pt idx="33">
                  <c:v>#N/A</c:v>
                </c:pt>
                <c:pt idx="34">
                  <c:v>#N/A</c:v>
                </c:pt>
                <c:pt idx="36">
                  <c:v>2.3117390000000002</c:v>
                </c:pt>
                <c:pt idx="40">
                  <c:v>2.09</c:v>
                </c:pt>
                <c:pt idx="45">
                  <c:v>1.9889129999999999</c:v>
                </c:pt>
                <c:pt idx="49">
                  <c:v>1.891087</c:v>
                </c:pt>
                <c:pt idx="54">
                  <c:v>1.79</c:v>
                </c:pt>
                <c:pt idx="58">
                  <c:v>1.7555559999999999</c:v>
                </c:pt>
                <c:pt idx="62">
                  <c:v>1.7244440000000001</c:v>
                </c:pt>
                <c:pt idx="66">
                  <c:v>1.69</c:v>
                </c:pt>
                <c:pt idx="70">
                  <c:v>1.67022</c:v>
                </c:pt>
                <c:pt idx="74">
                  <c:v>1.64978</c:v>
                </c:pt>
                <c:pt idx="79">
                  <c:v>1.63</c:v>
                </c:pt>
                <c:pt idx="84">
                  <c:v>1.62663</c:v>
                </c:pt>
                <c:pt idx="88">
                  <c:v>1.6232610000000001</c:v>
                </c:pt>
                <c:pt idx="92">
                  <c:v>1.62</c:v>
                </c:pt>
              </c:numCache>
            </c:numRef>
          </c:val>
          <c:smooth val="0"/>
          <c:extLst>
            <c:ext xmlns:c16="http://schemas.microsoft.com/office/drawing/2014/chart" uri="{C3380CC4-5D6E-409C-BE32-E72D297353CC}">
              <c16:uniqueId val="{00000001-B434-4E51-AB83-4ACBA20616F5}"/>
            </c:ext>
          </c:extLst>
        </c:ser>
        <c:dLbls>
          <c:showLegendKey val="0"/>
          <c:showVal val="0"/>
          <c:showCatName val="0"/>
          <c:showSerName val="0"/>
          <c:showPercent val="0"/>
          <c:showBubbleSize val="0"/>
        </c:dLbls>
        <c:marker val="1"/>
        <c:smooth val="0"/>
        <c:axId val="2053705568"/>
        <c:axId val="2053706048"/>
      </c:lineChart>
      <c:catAx>
        <c:axId val="41947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458432"/>
        <c:crosses val="autoZero"/>
        <c:auto val="1"/>
        <c:lblAlgn val="ctr"/>
        <c:lblOffset val="100"/>
        <c:noMultiLvlLbl val="0"/>
      </c:catAx>
      <c:valAx>
        <c:axId val="41945843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476672"/>
        <c:crosses val="autoZero"/>
        <c:crossBetween val="between"/>
      </c:valAx>
      <c:valAx>
        <c:axId val="2053706048"/>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3705568"/>
        <c:crosses val="max"/>
        <c:crossBetween val="between"/>
      </c:valAx>
      <c:catAx>
        <c:axId val="2053705568"/>
        <c:scaling>
          <c:orientation val="minMax"/>
        </c:scaling>
        <c:delete val="1"/>
        <c:axPos val="b"/>
        <c:numFmt formatCode="General" sourceLinked="1"/>
        <c:majorTickMark val="out"/>
        <c:minorTickMark val="none"/>
        <c:tickLblPos val="nextTo"/>
        <c:crossAx val="2053706048"/>
        <c:crosses val="autoZero"/>
        <c:auto val="1"/>
        <c:lblAlgn val="ctr"/>
        <c:lblOffset val="100"/>
        <c:noMultiLvlLbl val="0"/>
      </c:catAx>
      <c:spPr>
        <a:noFill/>
        <a:ln>
          <a:noFill/>
        </a:ln>
        <a:effectLst/>
      </c:spPr>
    </c:plotArea>
    <c:legend>
      <c:legendPos val="r"/>
      <c:layout>
        <c:manualLayout>
          <c:xMode val="edge"/>
          <c:yMode val="edge"/>
          <c:x val="0.80201501622597304"/>
          <c:y val="0.48562662648790306"/>
          <c:w val="0.18627924035562723"/>
          <c:h val="0.280516953887895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vaccinated (all ages, death stand.) and ASMR U-V</a:t>
            </a:r>
            <a:r>
              <a:rPr lang="en-US" baseline="0" dirty="0"/>
              <a:t> ratio</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039095954068013E-2"/>
          <c:y val="0.13918850756557885"/>
          <c:w val="0.69657883518635866"/>
          <c:h val="0.71260433383399191"/>
        </c:manualLayout>
      </c:layout>
      <c:lineChart>
        <c:grouping val="standard"/>
        <c:varyColors val="0"/>
        <c:ser>
          <c:idx val="0"/>
          <c:order val="0"/>
          <c:tx>
            <c:strRef>
              <c:f>'pivots and paste 1'!$B$1</c:f>
              <c:strCache>
                <c:ptCount val="1"/>
                <c:pt idx="0">
                  <c:v>% vaccinated death standardized</c:v>
                </c:pt>
              </c:strCache>
            </c:strRef>
          </c:tx>
          <c:spPr>
            <a:ln w="28575" cap="rnd">
              <a:solidFill>
                <a:schemeClr val="accent1"/>
              </a:solidFill>
              <a:round/>
            </a:ln>
            <a:effectLst/>
          </c:spPr>
          <c:marker>
            <c:symbol val="none"/>
          </c:marker>
          <c:cat>
            <c:numRef>
              <c:f>'pivots and paste 1'!$A$27:$A$96</c:f>
              <c:numCache>
                <c:formatCode>General</c:formatCode>
                <c:ptCount val="70"/>
                <c:pt idx="0">
                  <c:v>202124</c:v>
                </c:pt>
                <c:pt idx="1">
                  <c:v>202125</c:v>
                </c:pt>
                <c:pt idx="2">
                  <c:v>202126</c:v>
                </c:pt>
                <c:pt idx="3">
                  <c:v>202127</c:v>
                </c:pt>
                <c:pt idx="4">
                  <c:v>202128</c:v>
                </c:pt>
                <c:pt idx="5">
                  <c:v>202129</c:v>
                </c:pt>
                <c:pt idx="6">
                  <c:v>202130</c:v>
                </c:pt>
                <c:pt idx="7">
                  <c:v>202131</c:v>
                </c:pt>
                <c:pt idx="8">
                  <c:v>202132</c:v>
                </c:pt>
                <c:pt idx="9">
                  <c:v>202133</c:v>
                </c:pt>
                <c:pt idx="10">
                  <c:v>202134</c:v>
                </c:pt>
                <c:pt idx="11">
                  <c:v>202135</c:v>
                </c:pt>
                <c:pt idx="12">
                  <c:v>202136</c:v>
                </c:pt>
                <c:pt idx="13">
                  <c:v>202137</c:v>
                </c:pt>
                <c:pt idx="14">
                  <c:v>202138</c:v>
                </c:pt>
                <c:pt idx="15">
                  <c:v>202139</c:v>
                </c:pt>
                <c:pt idx="16">
                  <c:v>202140</c:v>
                </c:pt>
                <c:pt idx="17">
                  <c:v>202141</c:v>
                </c:pt>
                <c:pt idx="18">
                  <c:v>202142</c:v>
                </c:pt>
                <c:pt idx="19">
                  <c:v>202143</c:v>
                </c:pt>
                <c:pt idx="20">
                  <c:v>202144</c:v>
                </c:pt>
                <c:pt idx="21">
                  <c:v>202145</c:v>
                </c:pt>
                <c:pt idx="22">
                  <c:v>202146</c:v>
                </c:pt>
                <c:pt idx="23">
                  <c:v>202147</c:v>
                </c:pt>
                <c:pt idx="24">
                  <c:v>202148</c:v>
                </c:pt>
                <c:pt idx="25">
                  <c:v>202149</c:v>
                </c:pt>
                <c:pt idx="26">
                  <c:v>202150</c:v>
                </c:pt>
                <c:pt idx="27">
                  <c:v>202151</c:v>
                </c:pt>
                <c:pt idx="28">
                  <c:v>202152</c:v>
                </c:pt>
                <c:pt idx="29">
                  <c:v>202201</c:v>
                </c:pt>
                <c:pt idx="30">
                  <c:v>202202</c:v>
                </c:pt>
                <c:pt idx="31">
                  <c:v>202203</c:v>
                </c:pt>
                <c:pt idx="32">
                  <c:v>202204</c:v>
                </c:pt>
                <c:pt idx="33">
                  <c:v>202205</c:v>
                </c:pt>
                <c:pt idx="34">
                  <c:v>202206</c:v>
                </c:pt>
                <c:pt idx="35">
                  <c:v>202207</c:v>
                </c:pt>
                <c:pt idx="36">
                  <c:v>202208</c:v>
                </c:pt>
                <c:pt idx="37">
                  <c:v>202209</c:v>
                </c:pt>
                <c:pt idx="38">
                  <c:v>202210</c:v>
                </c:pt>
                <c:pt idx="39">
                  <c:v>202211</c:v>
                </c:pt>
                <c:pt idx="40">
                  <c:v>202212</c:v>
                </c:pt>
                <c:pt idx="41">
                  <c:v>202213</c:v>
                </c:pt>
                <c:pt idx="42">
                  <c:v>202214</c:v>
                </c:pt>
                <c:pt idx="43">
                  <c:v>202215</c:v>
                </c:pt>
                <c:pt idx="44">
                  <c:v>202216</c:v>
                </c:pt>
                <c:pt idx="45">
                  <c:v>202217</c:v>
                </c:pt>
                <c:pt idx="46">
                  <c:v>202218</c:v>
                </c:pt>
                <c:pt idx="47">
                  <c:v>202219</c:v>
                </c:pt>
                <c:pt idx="48">
                  <c:v>202220</c:v>
                </c:pt>
                <c:pt idx="49">
                  <c:v>202221</c:v>
                </c:pt>
                <c:pt idx="50">
                  <c:v>202222</c:v>
                </c:pt>
                <c:pt idx="51">
                  <c:v>202223</c:v>
                </c:pt>
                <c:pt idx="52">
                  <c:v>202224</c:v>
                </c:pt>
                <c:pt idx="53">
                  <c:v>202225</c:v>
                </c:pt>
                <c:pt idx="54">
                  <c:v>202226</c:v>
                </c:pt>
                <c:pt idx="55">
                  <c:v>202227</c:v>
                </c:pt>
                <c:pt idx="56">
                  <c:v>202228</c:v>
                </c:pt>
                <c:pt idx="57">
                  <c:v>202229</c:v>
                </c:pt>
                <c:pt idx="58">
                  <c:v>202230</c:v>
                </c:pt>
                <c:pt idx="59">
                  <c:v>202231</c:v>
                </c:pt>
                <c:pt idx="60">
                  <c:v>202232</c:v>
                </c:pt>
                <c:pt idx="61">
                  <c:v>202233</c:v>
                </c:pt>
                <c:pt idx="62">
                  <c:v>202234</c:v>
                </c:pt>
                <c:pt idx="63">
                  <c:v>202235</c:v>
                </c:pt>
                <c:pt idx="64">
                  <c:v>202236</c:v>
                </c:pt>
                <c:pt idx="65">
                  <c:v>202237</c:v>
                </c:pt>
                <c:pt idx="66">
                  <c:v>202238</c:v>
                </c:pt>
                <c:pt idx="67">
                  <c:v>202239</c:v>
                </c:pt>
                <c:pt idx="68">
                  <c:v>202240</c:v>
                </c:pt>
                <c:pt idx="69">
                  <c:v>202241</c:v>
                </c:pt>
              </c:numCache>
            </c:numRef>
          </c:cat>
          <c:val>
            <c:numRef>
              <c:f>'pivots and paste 1'!$B$27:$B$96</c:f>
              <c:numCache>
                <c:formatCode>0.0%</c:formatCode>
                <c:ptCount val="70"/>
                <c:pt idx="0">
                  <c:v>0.72219433937844879</c:v>
                </c:pt>
                <c:pt idx="1">
                  <c:v>0.72747337942190127</c:v>
                </c:pt>
                <c:pt idx="2">
                  <c:v>0.73217622689778361</c:v>
                </c:pt>
                <c:pt idx="3">
                  <c:v>0.73549797172824449</c:v>
                </c:pt>
                <c:pt idx="4">
                  <c:v>0.74046481295322419</c:v>
                </c:pt>
                <c:pt idx="5">
                  <c:v>0.74475678716452631</c:v>
                </c:pt>
                <c:pt idx="6">
                  <c:v>0.74892578830018741</c:v>
                </c:pt>
                <c:pt idx="7">
                  <c:v>0.75213545526084646</c:v>
                </c:pt>
                <c:pt idx="8">
                  <c:v>0.75442967815863449</c:v>
                </c:pt>
                <c:pt idx="9">
                  <c:v>0.75648059585459704</c:v>
                </c:pt>
                <c:pt idx="10">
                  <c:v>0.75843635088792727</c:v>
                </c:pt>
                <c:pt idx="11">
                  <c:v>0.76001949361569843</c:v>
                </c:pt>
                <c:pt idx="12">
                  <c:v>0.76151879569335168</c:v>
                </c:pt>
                <c:pt idx="13">
                  <c:v>0.76304000697044372</c:v>
                </c:pt>
                <c:pt idx="14">
                  <c:v>0.76428885296602622</c:v>
                </c:pt>
                <c:pt idx="15">
                  <c:v>0.76511175856124169</c:v>
                </c:pt>
                <c:pt idx="16">
                  <c:v>0.76601711715053999</c:v>
                </c:pt>
                <c:pt idx="17">
                  <c:v>0.76691997550599345</c:v>
                </c:pt>
                <c:pt idx="18">
                  <c:v>0.76834497950499825</c:v>
                </c:pt>
                <c:pt idx="19">
                  <c:v>0.7704918947275855</c:v>
                </c:pt>
                <c:pt idx="20">
                  <c:v>0.77424985039212635</c:v>
                </c:pt>
                <c:pt idx="21">
                  <c:v>0.77782593566534219</c:v>
                </c:pt>
                <c:pt idx="22">
                  <c:v>0.78142032083525204</c:v>
                </c:pt>
                <c:pt idx="23">
                  <c:v>0.78567886180332858</c:v>
                </c:pt>
                <c:pt idx="24">
                  <c:v>0.78893750794584649</c:v>
                </c:pt>
                <c:pt idx="25">
                  <c:v>0.79124573694149469</c:v>
                </c:pt>
                <c:pt idx="26">
                  <c:v>0.79322734397785188</c:v>
                </c:pt>
                <c:pt idx="27">
                  <c:v>0.79393408944963229</c:v>
                </c:pt>
                <c:pt idx="28">
                  <c:v>0.79435828564524935</c:v>
                </c:pt>
                <c:pt idx="29">
                  <c:v>0.79526646801516687</c:v>
                </c:pt>
                <c:pt idx="30">
                  <c:v>0.79619155309077505</c:v>
                </c:pt>
                <c:pt idx="31">
                  <c:v>0.79681790185186252</c:v>
                </c:pt>
                <c:pt idx="32">
                  <c:v>0.79720480589620657</c:v>
                </c:pt>
                <c:pt idx="33">
                  <c:v>0.79747512486815564</c:v>
                </c:pt>
                <c:pt idx="34">
                  <c:v>0.79761872137490686</c:v>
                </c:pt>
                <c:pt idx="35">
                  <c:v>0.79771135181170005</c:v>
                </c:pt>
                <c:pt idx="36">
                  <c:v>0.79777349959391086</c:v>
                </c:pt>
                <c:pt idx="37">
                  <c:v>0.7978372184710566</c:v>
                </c:pt>
                <c:pt idx="38">
                  <c:v>0.79791673776972538</c:v>
                </c:pt>
                <c:pt idx="39">
                  <c:v>0.79798913271751259</c:v>
                </c:pt>
                <c:pt idx="40">
                  <c:v>0.79804946562967838</c:v>
                </c:pt>
                <c:pt idx="41">
                  <c:v>0.79811106165759849</c:v>
                </c:pt>
                <c:pt idx="42">
                  <c:v>0.79814787169381562</c:v>
                </c:pt>
                <c:pt idx="43">
                  <c:v>0.79817733204806285</c:v>
                </c:pt>
                <c:pt idx="44">
                  <c:v>0.79820754379227254</c:v>
                </c:pt>
                <c:pt idx="45">
                  <c:v>0.79823794927412195</c:v>
                </c:pt>
                <c:pt idx="46">
                  <c:v>0.79826412750172715</c:v>
                </c:pt>
                <c:pt idx="47">
                  <c:v>0.79828537799191535</c:v>
                </c:pt>
                <c:pt idx="48">
                  <c:v>0.79831548552564735</c:v>
                </c:pt>
                <c:pt idx="49">
                  <c:v>0.79834747704230358</c:v>
                </c:pt>
                <c:pt idx="50">
                  <c:v>0.7983668160127052</c:v>
                </c:pt>
                <c:pt idx="51">
                  <c:v>0.79838224540944802</c:v>
                </c:pt>
                <c:pt idx="52">
                  <c:v>0.79839590882154565</c:v>
                </c:pt>
                <c:pt idx="53">
                  <c:v>0.79842061431935096</c:v>
                </c:pt>
                <c:pt idx="54">
                  <c:v>0.79843575532186839</c:v>
                </c:pt>
                <c:pt idx="55">
                  <c:v>0.79844511293378195</c:v>
                </c:pt>
                <c:pt idx="56">
                  <c:v>0.79847016366995016</c:v>
                </c:pt>
                <c:pt idx="57">
                  <c:v>0.79849565305707015</c:v>
                </c:pt>
                <c:pt idx="58">
                  <c:v>0.79853566005942789</c:v>
                </c:pt>
                <c:pt idx="59">
                  <c:v>0.79857358253926269</c:v>
                </c:pt>
                <c:pt idx="60">
                  <c:v>0.7986156254990685</c:v>
                </c:pt>
                <c:pt idx="61">
                  <c:v>0.7986620404209841</c:v>
                </c:pt>
                <c:pt idx="62">
                  <c:v>0.79870296586034373</c:v>
                </c:pt>
                <c:pt idx="63">
                  <c:v>0.79874182472839272</c:v>
                </c:pt>
                <c:pt idx="64">
                  <c:v>0.79879321759887678</c:v>
                </c:pt>
                <c:pt idx="65">
                  <c:v>0.79884326911468773</c:v>
                </c:pt>
                <c:pt idx="66">
                  <c:v>0.79888559616483856</c:v>
                </c:pt>
                <c:pt idx="67">
                  <c:v>0.79891242123687722</c:v>
                </c:pt>
                <c:pt idx="68">
                  <c:v>0.79894399664331184</c:v>
                </c:pt>
                <c:pt idx="69">
                  <c:v>0.79898690121004001</c:v>
                </c:pt>
              </c:numCache>
            </c:numRef>
          </c:val>
          <c:smooth val="0"/>
          <c:extLst>
            <c:ext xmlns:c16="http://schemas.microsoft.com/office/drawing/2014/chart" uri="{C3380CC4-5D6E-409C-BE32-E72D297353CC}">
              <c16:uniqueId val="{00000000-2C5D-4FD6-9E0F-EBE8CD182423}"/>
            </c:ext>
          </c:extLst>
        </c:ser>
        <c:dLbls>
          <c:showLegendKey val="0"/>
          <c:showVal val="0"/>
          <c:showCatName val="0"/>
          <c:showSerName val="0"/>
          <c:showPercent val="0"/>
          <c:showBubbleSize val="0"/>
        </c:dLbls>
        <c:marker val="1"/>
        <c:smooth val="0"/>
        <c:axId val="419476672"/>
        <c:axId val="419458432"/>
      </c:lineChart>
      <c:lineChart>
        <c:grouping val="standard"/>
        <c:varyColors val="0"/>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'pivots and paste 1'!$A$27:$A$94</c:f>
              <c:numCache>
                <c:formatCode>General</c:formatCode>
                <c:ptCount val="68"/>
                <c:pt idx="0">
                  <c:v>202124</c:v>
                </c:pt>
                <c:pt idx="1">
                  <c:v>202125</c:v>
                </c:pt>
                <c:pt idx="2">
                  <c:v>202126</c:v>
                </c:pt>
                <c:pt idx="3">
                  <c:v>202127</c:v>
                </c:pt>
                <c:pt idx="4">
                  <c:v>202128</c:v>
                </c:pt>
                <c:pt idx="5">
                  <c:v>202129</c:v>
                </c:pt>
                <c:pt idx="6">
                  <c:v>202130</c:v>
                </c:pt>
                <c:pt idx="7">
                  <c:v>202131</c:v>
                </c:pt>
                <c:pt idx="8">
                  <c:v>202132</c:v>
                </c:pt>
                <c:pt idx="9">
                  <c:v>202133</c:v>
                </c:pt>
                <c:pt idx="10">
                  <c:v>202134</c:v>
                </c:pt>
                <c:pt idx="11">
                  <c:v>202135</c:v>
                </c:pt>
                <c:pt idx="12">
                  <c:v>202136</c:v>
                </c:pt>
                <c:pt idx="13">
                  <c:v>202137</c:v>
                </c:pt>
                <c:pt idx="14">
                  <c:v>202138</c:v>
                </c:pt>
                <c:pt idx="15">
                  <c:v>202139</c:v>
                </c:pt>
                <c:pt idx="16">
                  <c:v>202140</c:v>
                </c:pt>
                <c:pt idx="17">
                  <c:v>202141</c:v>
                </c:pt>
                <c:pt idx="18">
                  <c:v>202142</c:v>
                </c:pt>
                <c:pt idx="19">
                  <c:v>202143</c:v>
                </c:pt>
                <c:pt idx="20">
                  <c:v>202144</c:v>
                </c:pt>
                <c:pt idx="21">
                  <c:v>202145</c:v>
                </c:pt>
                <c:pt idx="22">
                  <c:v>202146</c:v>
                </c:pt>
                <c:pt idx="23">
                  <c:v>202147</c:v>
                </c:pt>
                <c:pt idx="24">
                  <c:v>202148</c:v>
                </c:pt>
                <c:pt idx="25">
                  <c:v>202149</c:v>
                </c:pt>
                <c:pt idx="26">
                  <c:v>202150</c:v>
                </c:pt>
                <c:pt idx="27">
                  <c:v>202151</c:v>
                </c:pt>
                <c:pt idx="28">
                  <c:v>202152</c:v>
                </c:pt>
                <c:pt idx="29">
                  <c:v>202201</c:v>
                </c:pt>
                <c:pt idx="30">
                  <c:v>202202</c:v>
                </c:pt>
                <c:pt idx="31">
                  <c:v>202203</c:v>
                </c:pt>
                <c:pt idx="32">
                  <c:v>202204</c:v>
                </c:pt>
                <c:pt idx="33">
                  <c:v>202205</c:v>
                </c:pt>
                <c:pt idx="34">
                  <c:v>202206</c:v>
                </c:pt>
                <c:pt idx="35">
                  <c:v>202207</c:v>
                </c:pt>
                <c:pt idx="36">
                  <c:v>202208</c:v>
                </c:pt>
                <c:pt idx="37">
                  <c:v>202209</c:v>
                </c:pt>
                <c:pt idx="38">
                  <c:v>202210</c:v>
                </c:pt>
                <c:pt idx="39">
                  <c:v>202211</c:v>
                </c:pt>
                <c:pt idx="40">
                  <c:v>202212</c:v>
                </c:pt>
                <c:pt idx="41">
                  <c:v>202213</c:v>
                </c:pt>
                <c:pt idx="42">
                  <c:v>202214</c:v>
                </c:pt>
                <c:pt idx="43">
                  <c:v>202215</c:v>
                </c:pt>
                <c:pt idx="44">
                  <c:v>202216</c:v>
                </c:pt>
                <c:pt idx="45">
                  <c:v>202217</c:v>
                </c:pt>
                <c:pt idx="46">
                  <c:v>202218</c:v>
                </c:pt>
                <c:pt idx="47">
                  <c:v>202219</c:v>
                </c:pt>
                <c:pt idx="48">
                  <c:v>202220</c:v>
                </c:pt>
                <c:pt idx="49">
                  <c:v>202221</c:v>
                </c:pt>
                <c:pt idx="50">
                  <c:v>202222</c:v>
                </c:pt>
                <c:pt idx="51">
                  <c:v>202223</c:v>
                </c:pt>
                <c:pt idx="52">
                  <c:v>202224</c:v>
                </c:pt>
                <c:pt idx="53">
                  <c:v>202225</c:v>
                </c:pt>
                <c:pt idx="54">
                  <c:v>202226</c:v>
                </c:pt>
                <c:pt idx="55">
                  <c:v>202227</c:v>
                </c:pt>
                <c:pt idx="56">
                  <c:v>202228</c:v>
                </c:pt>
                <c:pt idx="57">
                  <c:v>202229</c:v>
                </c:pt>
                <c:pt idx="58">
                  <c:v>202230</c:v>
                </c:pt>
                <c:pt idx="59">
                  <c:v>202231</c:v>
                </c:pt>
                <c:pt idx="60">
                  <c:v>202232</c:v>
                </c:pt>
                <c:pt idx="61">
                  <c:v>202233</c:v>
                </c:pt>
                <c:pt idx="62">
                  <c:v>202234</c:v>
                </c:pt>
                <c:pt idx="63">
                  <c:v>202235</c:v>
                </c:pt>
                <c:pt idx="64">
                  <c:v>202236</c:v>
                </c:pt>
                <c:pt idx="65">
                  <c:v>202237</c:v>
                </c:pt>
                <c:pt idx="66">
                  <c:v>202238</c:v>
                </c:pt>
                <c:pt idx="67">
                  <c:v>202239</c:v>
                </c:pt>
              </c:numCache>
            </c:numRef>
          </c:cat>
          <c:val>
            <c:numRef>
              <c:f>'pivots and paste 1'!$C$27:$C$94</c:f>
              <c:numCache>
                <c:formatCode>0.0</c:formatCode>
                <c:ptCount val="68"/>
                <c:pt idx="0">
                  <c:v>#N/A</c:v>
                </c:pt>
                <c:pt idx="1">
                  <c:v>#N/A</c:v>
                </c:pt>
                <c:pt idx="2">
                  <c:v>2.77</c:v>
                </c:pt>
                <c:pt idx="3">
                  <c:v>#N/A</c:v>
                </c:pt>
                <c:pt idx="4">
                  <c:v>#N/A</c:v>
                </c:pt>
                <c:pt idx="5">
                  <c:v>#N/A</c:v>
                </c:pt>
                <c:pt idx="6">
                  <c:v>2.54087</c:v>
                </c:pt>
                <c:pt idx="7">
                  <c:v>#N/A</c:v>
                </c:pt>
                <c:pt idx="8">
                  <c:v>#N/A</c:v>
                </c:pt>
                <c:pt idx="9">
                  <c:v>#N/A</c:v>
                </c:pt>
                <c:pt idx="11">
                  <c:v>2.3117390000000002</c:v>
                </c:pt>
                <c:pt idx="15">
                  <c:v>2.09</c:v>
                </c:pt>
                <c:pt idx="20">
                  <c:v>1.9889129999999999</c:v>
                </c:pt>
                <c:pt idx="24">
                  <c:v>1.891087</c:v>
                </c:pt>
                <c:pt idx="29">
                  <c:v>1.79</c:v>
                </c:pt>
                <c:pt idx="33">
                  <c:v>1.7555559999999999</c:v>
                </c:pt>
                <c:pt idx="37">
                  <c:v>1.7244440000000001</c:v>
                </c:pt>
                <c:pt idx="41">
                  <c:v>1.69</c:v>
                </c:pt>
                <c:pt idx="45">
                  <c:v>1.67022</c:v>
                </c:pt>
                <c:pt idx="49">
                  <c:v>1.64978</c:v>
                </c:pt>
                <c:pt idx="54">
                  <c:v>1.63</c:v>
                </c:pt>
                <c:pt idx="59">
                  <c:v>1.62663</c:v>
                </c:pt>
                <c:pt idx="63">
                  <c:v>1.6232610000000001</c:v>
                </c:pt>
                <c:pt idx="67">
                  <c:v>1.62</c:v>
                </c:pt>
              </c:numCache>
            </c:numRef>
          </c:val>
          <c:smooth val="0"/>
          <c:extLst>
            <c:ext xmlns:c16="http://schemas.microsoft.com/office/drawing/2014/chart" uri="{C3380CC4-5D6E-409C-BE32-E72D297353CC}">
              <c16:uniqueId val="{00000001-2C5D-4FD6-9E0F-EBE8CD182423}"/>
            </c:ext>
          </c:extLst>
        </c:ser>
        <c:dLbls>
          <c:showLegendKey val="0"/>
          <c:showVal val="0"/>
          <c:showCatName val="0"/>
          <c:showSerName val="0"/>
          <c:showPercent val="0"/>
          <c:showBubbleSize val="0"/>
        </c:dLbls>
        <c:marker val="1"/>
        <c:smooth val="0"/>
        <c:axId val="2053705568"/>
        <c:axId val="2053706048"/>
      </c:lineChart>
      <c:catAx>
        <c:axId val="41947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458432"/>
        <c:crosses val="autoZero"/>
        <c:auto val="1"/>
        <c:lblAlgn val="ctr"/>
        <c:lblOffset val="100"/>
        <c:noMultiLvlLbl val="0"/>
      </c:catAx>
      <c:valAx>
        <c:axId val="41945843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476672"/>
        <c:crosses val="autoZero"/>
        <c:crossBetween val="between"/>
      </c:valAx>
      <c:valAx>
        <c:axId val="2053706048"/>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3705568"/>
        <c:crosses val="max"/>
        <c:crossBetween val="between"/>
      </c:valAx>
      <c:catAx>
        <c:axId val="2053705568"/>
        <c:scaling>
          <c:orientation val="minMax"/>
        </c:scaling>
        <c:delete val="1"/>
        <c:axPos val="b"/>
        <c:numFmt formatCode="General" sourceLinked="1"/>
        <c:majorTickMark val="out"/>
        <c:minorTickMark val="none"/>
        <c:tickLblPos val="nextTo"/>
        <c:crossAx val="2053706048"/>
        <c:crosses val="autoZero"/>
        <c:auto val="1"/>
        <c:lblAlgn val="ctr"/>
        <c:lblOffset val="100"/>
        <c:noMultiLvlLbl val="0"/>
      </c:catAx>
      <c:spPr>
        <a:noFill/>
        <a:ln>
          <a:noFill/>
        </a:ln>
        <a:effectLst/>
      </c:spPr>
    </c:plotArea>
    <c:legend>
      <c:legendPos val="r"/>
      <c:legendEntry>
        <c:idx val="1"/>
        <c:delete val="1"/>
      </c:legendEntry>
      <c:layout>
        <c:manualLayout>
          <c:xMode val="edge"/>
          <c:yMode val="edge"/>
          <c:x val="0.80201501622597304"/>
          <c:y val="0.48562662648790306"/>
          <c:w val="0.18627924035562723"/>
          <c:h val="0.280516953887895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vaccinated (all ages, death stand.) and ASMR U-V</a:t>
            </a:r>
            <a:r>
              <a:rPr lang="en-US" baseline="0" dirty="0"/>
              <a:t> ratio</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7366633657246974E-2"/>
          <c:y val="0.14273498879350163"/>
          <c:w val="0.69657883518635866"/>
          <c:h val="0.71260433383399191"/>
        </c:manualLayout>
      </c:layout>
      <c:lineChart>
        <c:grouping val="standard"/>
        <c:varyColors val="0"/>
        <c:ser>
          <c:idx val="0"/>
          <c:order val="0"/>
          <c:tx>
            <c:strRef>
              <c:f>'pivots and paste 1'!$B$1</c:f>
              <c:strCache>
                <c:ptCount val="1"/>
                <c:pt idx="0">
                  <c:v>% vaccinated death standardized</c:v>
                </c:pt>
              </c:strCache>
            </c:strRef>
          </c:tx>
          <c:spPr>
            <a:ln w="28575" cap="rnd">
              <a:solidFill>
                <a:schemeClr val="accent1"/>
              </a:solidFill>
              <a:round/>
            </a:ln>
            <a:effectLst/>
          </c:spPr>
          <c:marker>
            <c:symbol val="none"/>
          </c:marker>
          <c:cat>
            <c:numRef>
              <c:f>'pivots and paste 1'!$A$27:$A$96</c:f>
              <c:numCache>
                <c:formatCode>General</c:formatCode>
                <c:ptCount val="70"/>
                <c:pt idx="0">
                  <c:v>202124</c:v>
                </c:pt>
                <c:pt idx="1">
                  <c:v>202125</c:v>
                </c:pt>
                <c:pt idx="2">
                  <c:v>202126</c:v>
                </c:pt>
                <c:pt idx="3">
                  <c:v>202127</c:v>
                </c:pt>
                <c:pt idx="4">
                  <c:v>202128</c:v>
                </c:pt>
                <c:pt idx="5">
                  <c:v>202129</c:v>
                </c:pt>
                <c:pt idx="6">
                  <c:v>202130</c:v>
                </c:pt>
                <c:pt idx="7">
                  <c:v>202131</c:v>
                </c:pt>
                <c:pt idx="8">
                  <c:v>202132</c:v>
                </c:pt>
                <c:pt idx="9">
                  <c:v>202133</c:v>
                </c:pt>
                <c:pt idx="10">
                  <c:v>202134</c:v>
                </c:pt>
                <c:pt idx="11">
                  <c:v>202135</c:v>
                </c:pt>
                <c:pt idx="12">
                  <c:v>202136</c:v>
                </c:pt>
                <c:pt idx="13">
                  <c:v>202137</c:v>
                </c:pt>
                <c:pt idx="14">
                  <c:v>202138</c:v>
                </c:pt>
                <c:pt idx="15">
                  <c:v>202139</c:v>
                </c:pt>
                <c:pt idx="16">
                  <c:v>202140</c:v>
                </c:pt>
                <c:pt idx="17">
                  <c:v>202141</c:v>
                </c:pt>
                <c:pt idx="18">
                  <c:v>202142</c:v>
                </c:pt>
                <c:pt idx="19">
                  <c:v>202143</c:v>
                </c:pt>
                <c:pt idx="20">
                  <c:v>202144</c:v>
                </c:pt>
                <c:pt idx="21">
                  <c:v>202145</c:v>
                </c:pt>
                <c:pt idx="22">
                  <c:v>202146</c:v>
                </c:pt>
                <c:pt idx="23">
                  <c:v>202147</c:v>
                </c:pt>
                <c:pt idx="24">
                  <c:v>202148</c:v>
                </c:pt>
                <c:pt idx="25">
                  <c:v>202149</c:v>
                </c:pt>
                <c:pt idx="26">
                  <c:v>202150</c:v>
                </c:pt>
                <c:pt idx="27">
                  <c:v>202151</c:v>
                </c:pt>
                <c:pt idx="28">
                  <c:v>202152</c:v>
                </c:pt>
                <c:pt idx="29">
                  <c:v>202201</c:v>
                </c:pt>
                <c:pt idx="30">
                  <c:v>202202</c:v>
                </c:pt>
                <c:pt idx="31">
                  <c:v>202203</c:v>
                </c:pt>
                <c:pt idx="32">
                  <c:v>202204</c:v>
                </c:pt>
                <c:pt idx="33">
                  <c:v>202205</c:v>
                </c:pt>
                <c:pt idx="34">
                  <c:v>202206</c:v>
                </c:pt>
                <c:pt idx="35">
                  <c:v>202207</c:v>
                </c:pt>
                <c:pt idx="36">
                  <c:v>202208</c:v>
                </c:pt>
                <c:pt idx="37">
                  <c:v>202209</c:v>
                </c:pt>
                <c:pt idx="38">
                  <c:v>202210</c:v>
                </c:pt>
                <c:pt idx="39">
                  <c:v>202211</c:v>
                </c:pt>
                <c:pt idx="40">
                  <c:v>202212</c:v>
                </c:pt>
                <c:pt idx="41">
                  <c:v>202213</c:v>
                </c:pt>
                <c:pt idx="42">
                  <c:v>202214</c:v>
                </c:pt>
                <c:pt idx="43">
                  <c:v>202215</c:v>
                </c:pt>
                <c:pt idx="44">
                  <c:v>202216</c:v>
                </c:pt>
                <c:pt idx="45">
                  <c:v>202217</c:v>
                </c:pt>
                <c:pt idx="46">
                  <c:v>202218</c:v>
                </c:pt>
                <c:pt idx="47">
                  <c:v>202219</c:v>
                </c:pt>
                <c:pt idx="48">
                  <c:v>202220</c:v>
                </c:pt>
                <c:pt idx="49">
                  <c:v>202221</c:v>
                </c:pt>
                <c:pt idx="50">
                  <c:v>202222</c:v>
                </c:pt>
                <c:pt idx="51">
                  <c:v>202223</c:v>
                </c:pt>
                <c:pt idx="52">
                  <c:v>202224</c:v>
                </c:pt>
                <c:pt idx="53">
                  <c:v>202225</c:v>
                </c:pt>
                <c:pt idx="54">
                  <c:v>202226</c:v>
                </c:pt>
                <c:pt idx="55">
                  <c:v>202227</c:v>
                </c:pt>
                <c:pt idx="56">
                  <c:v>202228</c:v>
                </c:pt>
                <c:pt idx="57">
                  <c:v>202229</c:v>
                </c:pt>
                <c:pt idx="58">
                  <c:v>202230</c:v>
                </c:pt>
                <c:pt idx="59">
                  <c:v>202231</c:v>
                </c:pt>
                <c:pt idx="60">
                  <c:v>202232</c:v>
                </c:pt>
                <c:pt idx="61">
                  <c:v>202233</c:v>
                </c:pt>
                <c:pt idx="62">
                  <c:v>202234</c:v>
                </c:pt>
                <c:pt idx="63">
                  <c:v>202235</c:v>
                </c:pt>
                <c:pt idx="64">
                  <c:v>202236</c:v>
                </c:pt>
                <c:pt idx="65">
                  <c:v>202237</c:v>
                </c:pt>
                <c:pt idx="66">
                  <c:v>202238</c:v>
                </c:pt>
                <c:pt idx="67">
                  <c:v>202239</c:v>
                </c:pt>
                <c:pt idx="68">
                  <c:v>202240</c:v>
                </c:pt>
                <c:pt idx="69">
                  <c:v>202241</c:v>
                </c:pt>
              </c:numCache>
            </c:numRef>
          </c:cat>
          <c:val>
            <c:numRef>
              <c:f>'pivots and paste 1'!$B$27:$B$96</c:f>
              <c:numCache>
                <c:formatCode>0.0%</c:formatCode>
                <c:ptCount val="70"/>
                <c:pt idx="0">
                  <c:v>0.72219433937844879</c:v>
                </c:pt>
                <c:pt idx="1">
                  <c:v>0.72747337942190127</c:v>
                </c:pt>
                <c:pt idx="2">
                  <c:v>0.73217622689778361</c:v>
                </c:pt>
                <c:pt idx="3">
                  <c:v>0.73549797172824449</c:v>
                </c:pt>
                <c:pt idx="4">
                  <c:v>0.74046481295322419</c:v>
                </c:pt>
                <c:pt idx="5">
                  <c:v>0.74475678716452631</c:v>
                </c:pt>
                <c:pt idx="6">
                  <c:v>0.74892578830018741</c:v>
                </c:pt>
                <c:pt idx="7">
                  <c:v>0.75213545526084646</c:v>
                </c:pt>
                <c:pt idx="8">
                  <c:v>0.75442967815863449</c:v>
                </c:pt>
                <c:pt idx="9">
                  <c:v>0.75648059585459704</c:v>
                </c:pt>
                <c:pt idx="10">
                  <c:v>0.75843635088792727</c:v>
                </c:pt>
                <c:pt idx="11">
                  <c:v>0.76001949361569843</c:v>
                </c:pt>
                <c:pt idx="12">
                  <c:v>0.76151879569335168</c:v>
                </c:pt>
                <c:pt idx="13">
                  <c:v>0.76304000697044372</c:v>
                </c:pt>
                <c:pt idx="14">
                  <c:v>0.76428885296602622</c:v>
                </c:pt>
                <c:pt idx="15">
                  <c:v>0.76511175856124169</c:v>
                </c:pt>
                <c:pt idx="16">
                  <c:v>0.76601711715053999</c:v>
                </c:pt>
                <c:pt idx="17">
                  <c:v>0.76691997550599345</c:v>
                </c:pt>
                <c:pt idx="18">
                  <c:v>0.76834497950499825</c:v>
                </c:pt>
                <c:pt idx="19">
                  <c:v>0.7704918947275855</c:v>
                </c:pt>
                <c:pt idx="20">
                  <c:v>0.77424985039212635</c:v>
                </c:pt>
                <c:pt idx="21">
                  <c:v>0.77782593566534219</c:v>
                </c:pt>
                <c:pt idx="22">
                  <c:v>0.78142032083525204</c:v>
                </c:pt>
                <c:pt idx="23">
                  <c:v>0.78567886180332858</c:v>
                </c:pt>
                <c:pt idx="24">
                  <c:v>0.78893750794584649</c:v>
                </c:pt>
                <c:pt idx="25">
                  <c:v>0.79124573694149469</c:v>
                </c:pt>
                <c:pt idx="26">
                  <c:v>0.79322734397785188</c:v>
                </c:pt>
                <c:pt idx="27">
                  <c:v>0.79393408944963229</c:v>
                </c:pt>
                <c:pt idx="28">
                  <c:v>0.79435828564524935</c:v>
                </c:pt>
                <c:pt idx="29">
                  <c:v>0.79526646801516687</c:v>
                </c:pt>
                <c:pt idx="30">
                  <c:v>0.79619155309077505</c:v>
                </c:pt>
                <c:pt idx="31">
                  <c:v>0.79681790185186252</c:v>
                </c:pt>
                <c:pt idx="32">
                  <c:v>0.79720480589620657</c:v>
                </c:pt>
                <c:pt idx="33">
                  <c:v>0.79747512486815564</c:v>
                </c:pt>
                <c:pt idx="34">
                  <c:v>0.79761872137490686</c:v>
                </c:pt>
                <c:pt idx="35">
                  <c:v>0.79771135181170005</c:v>
                </c:pt>
                <c:pt idx="36">
                  <c:v>0.79777349959391086</c:v>
                </c:pt>
                <c:pt idx="37">
                  <c:v>0.7978372184710566</c:v>
                </c:pt>
                <c:pt idx="38">
                  <c:v>0.79791673776972538</c:v>
                </c:pt>
                <c:pt idx="39">
                  <c:v>0.79798913271751259</c:v>
                </c:pt>
                <c:pt idx="40">
                  <c:v>0.79804946562967838</c:v>
                </c:pt>
                <c:pt idx="41">
                  <c:v>0.79811106165759849</c:v>
                </c:pt>
                <c:pt idx="42">
                  <c:v>0.79814787169381562</c:v>
                </c:pt>
                <c:pt idx="43">
                  <c:v>0.79817733204806285</c:v>
                </c:pt>
                <c:pt idx="44">
                  <c:v>0.79820754379227254</c:v>
                </c:pt>
                <c:pt idx="45">
                  <c:v>0.79823794927412195</c:v>
                </c:pt>
                <c:pt idx="46">
                  <c:v>0.79826412750172715</c:v>
                </c:pt>
                <c:pt idx="47">
                  <c:v>0.79828537799191535</c:v>
                </c:pt>
                <c:pt idx="48">
                  <c:v>0.79831548552564735</c:v>
                </c:pt>
                <c:pt idx="49">
                  <c:v>0.79834747704230358</c:v>
                </c:pt>
                <c:pt idx="50">
                  <c:v>0.7983668160127052</c:v>
                </c:pt>
                <c:pt idx="51">
                  <c:v>0.79838224540944802</c:v>
                </c:pt>
                <c:pt idx="52">
                  <c:v>0.79839590882154565</c:v>
                </c:pt>
                <c:pt idx="53">
                  <c:v>0.79842061431935096</c:v>
                </c:pt>
                <c:pt idx="54">
                  <c:v>0.79843575532186839</c:v>
                </c:pt>
                <c:pt idx="55">
                  <c:v>0.79844511293378195</c:v>
                </c:pt>
                <c:pt idx="56">
                  <c:v>0.79847016366995016</c:v>
                </c:pt>
                <c:pt idx="57">
                  <c:v>0.79849565305707015</c:v>
                </c:pt>
                <c:pt idx="58">
                  <c:v>0.79853566005942789</c:v>
                </c:pt>
                <c:pt idx="59">
                  <c:v>0.79857358253926269</c:v>
                </c:pt>
                <c:pt idx="60">
                  <c:v>0.7986156254990685</c:v>
                </c:pt>
                <c:pt idx="61">
                  <c:v>0.7986620404209841</c:v>
                </c:pt>
                <c:pt idx="62">
                  <c:v>0.79870296586034373</c:v>
                </c:pt>
                <c:pt idx="63">
                  <c:v>0.79874182472839272</c:v>
                </c:pt>
                <c:pt idx="64">
                  <c:v>0.79879321759887678</c:v>
                </c:pt>
                <c:pt idx="65">
                  <c:v>0.79884326911468773</c:v>
                </c:pt>
                <c:pt idx="66">
                  <c:v>0.79888559616483856</c:v>
                </c:pt>
                <c:pt idx="67">
                  <c:v>0.79891242123687722</c:v>
                </c:pt>
                <c:pt idx="68">
                  <c:v>0.79894399664331184</c:v>
                </c:pt>
                <c:pt idx="69">
                  <c:v>0.79898690121004001</c:v>
                </c:pt>
              </c:numCache>
            </c:numRef>
          </c:val>
          <c:smooth val="0"/>
          <c:extLst>
            <c:ext xmlns:c16="http://schemas.microsoft.com/office/drawing/2014/chart" uri="{C3380CC4-5D6E-409C-BE32-E72D297353CC}">
              <c16:uniqueId val="{00000000-2C5D-4FD6-9E0F-EBE8CD182423}"/>
            </c:ext>
          </c:extLst>
        </c:ser>
        <c:dLbls>
          <c:showLegendKey val="0"/>
          <c:showVal val="0"/>
          <c:showCatName val="0"/>
          <c:showSerName val="0"/>
          <c:showPercent val="0"/>
          <c:showBubbleSize val="0"/>
        </c:dLbls>
        <c:marker val="1"/>
        <c:smooth val="0"/>
        <c:axId val="419476672"/>
        <c:axId val="419458432"/>
      </c:lineChart>
      <c:lineChart>
        <c:grouping val="standard"/>
        <c:varyColors val="0"/>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'pivots and paste 1'!$A$27:$A$94</c:f>
              <c:numCache>
                <c:formatCode>General</c:formatCode>
                <c:ptCount val="68"/>
                <c:pt idx="0">
                  <c:v>202124</c:v>
                </c:pt>
                <c:pt idx="1">
                  <c:v>202125</c:v>
                </c:pt>
                <c:pt idx="2">
                  <c:v>202126</c:v>
                </c:pt>
                <c:pt idx="3">
                  <c:v>202127</c:v>
                </c:pt>
                <c:pt idx="4">
                  <c:v>202128</c:v>
                </c:pt>
                <c:pt idx="5">
                  <c:v>202129</c:v>
                </c:pt>
                <c:pt idx="6">
                  <c:v>202130</c:v>
                </c:pt>
                <c:pt idx="7">
                  <c:v>202131</c:v>
                </c:pt>
                <c:pt idx="8">
                  <c:v>202132</c:v>
                </c:pt>
                <c:pt idx="9">
                  <c:v>202133</c:v>
                </c:pt>
                <c:pt idx="10">
                  <c:v>202134</c:v>
                </c:pt>
                <c:pt idx="11">
                  <c:v>202135</c:v>
                </c:pt>
                <c:pt idx="12">
                  <c:v>202136</c:v>
                </c:pt>
                <c:pt idx="13">
                  <c:v>202137</c:v>
                </c:pt>
                <c:pt idx="14">
                  <c:v>202138</c:v>
                </c:pt>
                <c:pt idx="15">
                  <c:v>202139</c:v>
                </c:pt>
                <c:pt idx="16">
                  <c:v>202140</c:v>
                </c:pt>
                <c:pt idx="17">
                  <c:v>202141</c:v>
                </c:pt>
                <c:pt idx="18">
                  <c:v>202142</c:v>
                </c:pt>
                <c:pt idx="19">
                  <c:v>202143</c:v>
                </c:pt>
                <c:pt idx="20">
                  <c:v>202144</c:v>
                </c:pt>
                <c:pt idx="21">
                  <c:v>202145</c:v>
                </c:pt>
                <c:pt idx="22">
                  <c:v>202146</c:v>
                </c:pt>
                <c:pt idx="23">
                  <c:v>202147</c:v>
                </c:pt>
                <c:pt idx="24">
                  <c:v>202148</c:v>
                </c:pt>
                <c:pt idx="25">
                  <c:v>202149</c:v>
                </c:pt>
                <c:pt idx="26">
                  <c:v>202150</c:v>
                </c:pt>
                <c:pt idx="27">
                  <c:v>202151</c:v>
                </c:pt>
                <c:pt idx="28">
                  <c:v>202152</c:v>
                </c:pt>
                <c:pt idx="29">
                  <c:v>202201</c:v>
                </c:pt>
                <c:pt idx="30">
                  <c:v>202202</c:v>
                </c:pt>
                <c:pt idx="31">
                  <c:v>202203</c:v>
                </c:pt>
                <c:pt idx="32">
                  <c:v>202204</c:v>
                </c:pt>
                <c:pt idx="33">
                  <c:v>202205</c:v>
                </c:pt>
                <c:pt idx="34">
                  <c:v>202206</c:v>
                </c:pt>
                <c:pt idx="35">
                  <c:v>202207</c:v>
                </c:pt>
                <c:pt idx="36">
                  <c:v>202208</c:v>
                </c:pt>
                <c:pt idx="37">
                  <c:v>202209</c:v>
                </c:pt>
                <c:pt idx="38">
                  <c:v>202210</c:v>
                </c:pt>
                <c:pt idx="39">
                  <c:v>202211</c:v>
                </c:pt>
                <c:pt idx="40">
                  <c:v>202212</c:v>
                </c:pt>
                <c:pt idx="41">
                  <c:v>202213</c:v>
                </c:pt>
                <c:pt idx="42">
                  <c:v>202214</c:v>
                </c:pt>
                <c:pt idx="43">
                  <c:v>202215</c:v>
                </c:pt>
                <c:pt idx="44">
                  <c:v>202216</c:v>
                </c:pt>
                <c:pt idx="45">
                  <c:v>202217</c:v>
                </c:pt>
                <c:pt idx="46">
                  <c:v>202218</c:v>
                </c:pt>
                <c:pt idx="47">
                  <c:v>202219</c:v>
                </c:pt>
                <c:pt idx="48">
                  <c:v>202220</c:v>
                </c:pt>
                <c:pt idx="49">
                  <c:v>202221</c:v>
                </c:pt>
                <c:pt idx="50">
                  <c:v>202222</c:v>
                </c:pt>
                <c:pt idx="51">
                  <c:v>202223</c:v>
                </c:pt>
                <c:pt idx="52">
                  <c:v>202224</c:v>
                </c:pt>
                <c:pt idx="53">
                  <c:v>202225</c:v>
                </c:pt>
                <c:pt idx="54">
                  <c:v>202226</c:v>
                </c:pt>
                <c:pt idx="55">
                  <c:v>202227</c:v>
                </c:pt>
                <c:pt idx="56">
                  <c:v>202228</c:v>
                </c:pt>
                <c:pt idx="57">
                  <c:v>202229</c:v>
                </c:pt>
                <c:pt idx="58">
                  <c:v>202230</c:v>
                </c:pt>
                <c:pt idx="59">
                  <c:v>202231</c:v>
                </c:pt>
                <c:pt idx="60">
                  <c:v>202232</c:v>
                </c:pt>
                <c:pt idx="61">
                  <c:v>202233</c:v>
                </c:pt>
                <c:pt idx="62">
                  <c:v>202234</c:v>
                </c:pt>
                <c:pt idx="63">
                  <c:v>202235</c:v>
                </c:pt>
                <c:pt idx="64">
                  <c:v>202236</c:v>
                </c:pt>
                <c:pt idx="65">
                  <c:v>202237</c:v>
                </c:pt>
                <c:pt idx="66">
                  <c:v>202238</c:v>
                </c:pt>
                <c:pt idx="67">
                  <c:v>202239</c:v>
                </c:pt>
              </c:numCache>
            </c:numRef>
          </c:cat>
          <c:val>
            <c:numRef>
              <c:f>'pivots and paste 1'!$C$27:$C$94</c:f>
              <c:numCache>
                <c:formatCode>0.0</c:formatCode>
                <c:ptCount val="68"/>
                <c:pt idx="0">
                  <c:v>#N/A</c:v>
                </c:pt>
                <c:pt idx="1">
                  <c:v>#N/A</c:v>
                </c:pt>
                <c:pt idx="2">
                  <c:v>2.77</c:v>
                </c:pt>
                <c:pt idx="3">
                  <c:v>#N/A</c:v>
                </c:pt>
                <c:pt idx="4">
                  <c:v>#N/A</c:v>
                </c:pt>
                <c:pt idx="5">
                  <c:v>#N/A</c:v>
                </c:pt>
                <c:pt idx="6">
                  <c:v>2.54087</c:v>
                </c:pt>
                <c:pt idx="7">
                  <c:v>#N/A</c:v>
                </c:pt>
                <c:pt idx="8">
                  <c:v>#N/A</c:v>
                </c:pt>
                <c:pt idx="9">
                  <c:v>#N/A</c:v>
                </c:pt>
                <c:pt idx="11">
                  <c:v>2.3117390000000002</c:v>
                </c:pt>
                <c:pt idx="15">
                  <c:v>2.09</c:v>
                </c:pt>
                <c:pt idx="20">
                  <c:v>1.9889129999999999</c:v>
                </c:pt>
                <c:pt idx="24">
                  <c:v>1.891087</c:v>
                </c:pt>
                <c:pt idx="29">
                  <c:v>1.79</c:v>
                </c:pt>
                <c:pt idx="33">
                  <c:v>1.7555559999999999</c:v>
                </c:pt>
                <c:pt idx="37">
                  <c:v>1.7244440000000001</c:v>
                </c:pt>
                <c:pt idx="41">
                  <c:v>1.69</c:v>
                </c:pt>
                <c:pt idx="45">
                  <c:v>1.67022</c:v>
                </c:pt>
                <c:pt idx="49">
                  <c:v>1.64978</c:v>
                </c:pt>
                <c:pt idx="54">
                  <c:v>1.63</c:v>
                </c:pt>
                <c:pt idx="59">
                  <c:v>1.62663</c:v>
                </c:pt>
                <c:pt idx="63">
                  <c:v>1.6232610000000001</c:v>
                </c:pt>
                <c:pt idx="67">
                  <c:v>1.62</c:v>
                </c:pt>
              </c:numCache>
            </c:numRef>
          </c:val>
          <c:smooth val="0"/>
          <c:extLst>
            <c:ext xmlns:c16="http://schemas.microsoft.com/office/drawing/2014/chart" uri="{C3380CC4-5D6E-409C-BE32-E72D297353CC}">
              <c16:uniqueId val="{00000001-2C5D-4FD6-9E0F-EBE8CD182423}"/>
            </c:ext>
          </c:extLst>
        </c:ser>
        <c:dLbls>
          <c:showLegendKey val="0"/>
          <c:showVal val="0"/>
          <c:showCatName val="0"/>
          <c:showSerName val="0"/>
          <c:showPercent val="0"/>
          <c:showBubbleSize val="0"/>
        </c:dLbls>
        <c:marker val="1"/>
        <c:smooth val="0"/>
        <c:axId val="2053705568"/>
        <c:axId val="2053706048"/>
      </c:lineChart>
      <c:catAx>
        <c:axId val="41947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458432"/>
        <c:crosses val="autoZero"/>
        <c:auto val="1"/>
        <c:lblAlgn val="ctr"/>
        <c:lblOffset val="100"/>
        <c:noMultiLvlLbl val="0"/>
      </c:catAx>
      <c:valAx>
        <c:axId val="41945843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9476672"/>
        <c:crosses val="autoZero"/>
        <c:crossBetween val="between"/>
      </c:valAx>
      <c:valAx>
        <c:axId val="2053706048"/>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53705568"/>
        <c:crosses val="max"/>
        <c:crossBetween val="between"/>
      </c:valAx>
      <c:catAx>
        <c:axId val="2053705568"/>
        <c:scaling>
          <c:orientation val="minMax"/>
        </c:scaling>
        <c:delete val="1"/>
        <c:axPos val="b"/>
        <c:numFmt formatCode="General" sourceLinked="1"/>
        <c:majorTickMark val="out"/>
        <c:minorTickMark val="none"/>
        <c:tickLblPos val="nextTo"/>
        <c:crossAx val="2053706048"/>
        <c:crosses val="autoZero"/>
        <c:auto val="1"/>
        <c:lblAlgn val="ctr"/>
        <c:lblOffset val="100"/>
        <c:noMultiLvlLbl val="0"/>
      </c:catAx>
      <c:spPr>
        <a:noFill/>
        <a:ln>
          <a:noFill/>
        </a:ln>
        <a:effectLst/>
      </c:spPr>
    </c:plotArea>
    <c:legend>
      <c:legendPos val="r"/>
      <c:legendEntry>
        <c:idx val="1"/>
        <c:delete val="1"/>
      </c:legendEntry>
      <c:layout>
        <c:manualLayout>
          <c:xMode val="edge"/>
          <c:yMode val="edge"/>
          <c:x val="0.62889760155818097"/>
          <c:y val="0.52109212115863968"/>
          <c:w val="0.18627924035562723"/>
          <c:h val="0.2805169538878951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92C9-F008-A425-345C-19A3B8BFA4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B85546-7EC1-FBE9-13A8-7EBE0F396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4B2259-9298-DADF-AE4D-1EABDCB6870E}"/>
              </a:ext>
            </a:extLst>
          </p:cNvPr>
          <p:cNvSpPr>
            <a:spLocks noGrp="1"/>
          </p:cNvSpPr>
          <p:nvPr>
            <p:ph type="dt" sz="half" idx="10"/>
          </p:nvPr>
        </p:nvSpPr>
        <p:spPr/>
        <p:txBody>
          <a:bodyPr/>
          <a:lstStyle/>
          <a:p>
            <a:fld id="{87B79D45-C186-449C-B93F-B6774D619DFE}" type="datetimeFigureOut">
              <a:rPr lang="en-US" smtClean="0"/>
              <a:t>7/20/2025</a:t>
            </a:fld>
            <a:endParaRPr lang="en-US"/>
          </a:p>
        </p:txBody>
      </p:sp>
      <p:sp>
        <p:nvSpPr>
          <p:cNvPr id="5" name="Footer Placeholder 4">
            <a:extLst>
              <a:ext uri="{FF2B5EF4-FFF2-40B4-BE49-F238E27FC236}">
                <a16:creationId xmlns:a16="http://schemas.microsoft.com/office/drawing/2014/main" id="{1621D048-4A1D-571A-851B-FB72A2E16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C3606-F27E-458D-05CB-B9198B7B60DC}"/>
              </a:ext>
            </a:extLst>
          </p:cNvPr>
          <p:cNvSpPr>
            <a:spLocks noGrp="1"/>
          </p:cNvSpPr>
          <p:nvPr>
            <p:ph type="sldNum" sz="quarter" idx="12"/>
          </p:nvPr>
        </p:nvSpPr>
        <p:spPr/>
        <p:txBody>
          <a:bodyPr/>
          <a:lstStyle/>
          <a:p>
            <a:fld id="{E001903A-490E-4C10-A6BE-DAE95FFE77CF}" type="slidenum">
              <a:rPr lang="en-US" smtClean="0"/>
              <a:t>‹#›</a:t>
            </a:fld>
            <a:endParaRPr lang="en-US"/>
          </a:p>
        </p:txBody>
      </p:sp>
    </p:spTree>
    <p:extLst>
      <p:ext uri="{BB962C8B-B14F-4D97-AF65-F5344CB8AC3E}">
        <p14:creationId xmlns:p14="http://schemas.microsoft.com/office/powerpoint/2010/main" val="269728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2178-B36E-9E32-37C8-B12626B243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A509B5-1E5A-6379-5CD2-43F39F94B2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6A3B7-6CE1-1610-3003-EA1501C9EA22}"/>
              </a:ext>
            </a:extLst>
          </p:cNvPr>
          <p:cNvSpPr>
            <a:spLocks noGrp="1"/>
          </p:cNvSpPr>
          <p:nvPr>
            <p:ph type="dt" sz="half" idx="10"/>
          </p:nvPr>
        </p:nvSpPr>
        <p:spPr/>
        <p:txBody>
          <a:bodyPr/>
          <a:lstStyle/>
          <a:p>
            <a:fld id="{87B79D45-C186-449C-B93F-B6774D619DFE}" type="datetimeFigureOut">
              <a:rPr lang="en-US" smtClean="0"/>
              <a:t>7/20/2025</a:t>
            </a:fld>
            <a:endParaRPr lang="en-US"/>
          </a:p>
        </p:txBody>
      </p:sp>
      <p:sp>
        <p:nvSpPr>
          <p:cNvPr id="5" name="Footer Placeholder 4">
            <a:extLst>
              <a:ext uri="{FF2B5EF4-FFF2-40B4-BE49-F238E27FC236}">
                <a16:creationId xmlns:a16="http://schemas.microsoft.com/office/drawing/2014/main" id="{A0DBFDAD-D5E2-F8CC-F441-D974798A4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35AB9-DFC9-05E5-E4E9-7311DFE5766A}"/>
              </a:ext>
            </a:extLst>
          </p:cNvPr>
          <p:cNvSpPr>
            <a:spLocks noGrp="1"/>
          </p:cNvSpPr>
          <p:nvPr>
            <p:ph type="sldNum" sz="quarter" idx="12"/>
          </p:nvPr>
        </p:nvSpPr>
        <p:spPr/>
        <p:txBody>
          <a:bodyPr/>
          <a:lstStyle/>
          <a:p>
            <a:fld id="{E001903A-490E-4C10-A6BE-DAE95FFE77CF}" type="slidenum">
              <a:rPr lang="en-US" smtClean="0"/>
              <a:t>‹#›</a:t>
            </a:fld>
            <a:endParaRPr lang="en-US"/>
          </a:p>
        </p:txBody>
      </p:sp>
    </p:spTree>
    <p:extLst>
      <p:ext uri="{BB962C8B-B14F-4D97-AF65-F5344CB8AC3E}">
        <p14:creationId xmlns:p14="http://schemas.microsoft.com/office/powerpoint/2010/main" val="277925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16B18B-5507-3A34-48FD-D0020FB252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3A189F-71B7-C041-DE77-7C97A6EA59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D21A10-5069-39AF-A564-04EDFF07C673}"/>
              </a:ext>
            </a:extLst>
          </p:cNvPr>
          <p:cNvSpPr>
            <a:spLocks noGrp="1"/>
          </p:cNvSpPr>
          <p:nvPr>
            <p:ph type="dt" sz="half" idx="10"/>
          </p:nvPr>
        </p:nvSpPr>
        <p:spPr/>
        <p:txBody>
          <a:bodyPr/>
          <a:lstStyle/>
          <a:p>
            <a:fld id="{87B79D45-C186-449C-B93F-B6774D619DFE}" type="datetimeFigureOut">
              <a:rPr lang="en-US" smtClean="0"/>
              <a:t>7/20/2025</a:t>
            </a:fld>
            <a:endParaRPr lang="en-US"/>
          </a:p>
        </p:txBody>
      </p:sp>
      <p:sp>
        <p:nvSpPr>
          <p:cNvPr id="5" name="Footer Placeholder 4">
            <a:extLst>
              <a:ext uri="{FF2B5EF4-FFF2-40B4-BE49-F238E27FC236}">
                <a16:creationId xmlns:a16="http://schemas.microsoft.com/office/drawing/2014/main" id="{E4551C2A-151B-0306-E10F-3DE436BA0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DBF61-7F0A-BF08-2A13-777CBADE9EB4}"/>
              </a:ext>
            </a:extLst>
          </p:cNvPr>
          <p:cNvSpPr>
            <a:spLocks noGrp="1"/>
          </p:cNvSpPr>
          <p:nvPr>
            <p:ph type="sldNum" sz="quarter" idx="12"/>
          </p:nvPr>
        </p:nvSpPr>
        <p:spPr/>
        <p:txBody>
          <a:bodyPr/>
          <a:lstStyle/>
          <a:p>
            <a:fld id="{E001903A-490E-4C10-A6BE-DAE95FFE77CF}" type="slidenum">
              <a:rPr lang="en-US" smtClean="0"/>
              <a:t>‹#›</a:t>
            </a:fld>
            <a:endParaRPr lang="en-US"/>
          </a:p>
        </p:txBody>
      </p:sp>
    </p:spTree>
    <p:extLst>
      <p:ext uri="{BB962C8B-B14F-4D97-AF65-F5344CB8AC3E}">
        <p14:creationId xmlns:p14="http://schemas.microsoft.com/office/powerpoint/2010/main" val="1805691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189B2-5C29-5FA7-4DD7-A65C91EBBF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C7465-7538-8BA4-1402-27A0F593BC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1C8AC-F5D7-262C-6AD9-B6CF44717991}"/>
              </a:ext>
            </a:extLst>
          </p:cNvPr>
          <p:cNvSpPr>
            <a:spLocks noGrp="1"/>
          </p:cNvSpPr>
          <p:nvPr>
            <p:ph type="dt" sz="half" idx="10"/>
          </p:nvPr>
        </p:nvSpPr>
        <p:spPr/>
        <p:txBody>
          <a:bodyPr/>
          <a:lstStyle/>
          <a:p>
            <a:fld id="{87B79D45-C186-449C-B93F-B6774D619DFE}" type="datetimeFigureOut">
              <a:rPr lang="en-US" smtClean="0"/>
              <a:t>7/20/2025</a:t>
            </a:fld>
            <a:endParaRPr lang="en-US"/>
          </a:p>
        </p:txBody>
      </p:sp>
      <p:sp>
        <p:nvSpPr>
          <p:cNvPr id="5" name="Footer Placeholder 4">
            <a:extLst>
              <a:ext uri="{FF2B5EF4-FFF2-40B4-BE49-F238E27FC236}">
                <a16:creationId xmlns:a16="http://schemas.microsoft.com/office/drawing/2014/main" id="{C89BED3C-3833-57D3-22C2-EA510D83A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7CE96-BA89-2718-10E7-2B2621F022C1}"/>
              </a:ext>
            </a:extLst>
          </p:cNvPr>
          <p:cNvSpPr>
            <a:spLocks noGrp="1"/>
          </p:cNvSpPr>
          <p:nvPr>
            <p:ph type="sldNum" sz="quarter" idx="12"/>
          </p:nvPr>
        </p:nvSpPr>
        <p:spPr/>
        <p:txBody>
          <a:bodyPr/>
          <a:lstStyle/>
          <a:p>
            <a:fld id="{E001903A-490E-4C10-A6BE-DAE95FFE77CF}" type="slidenum">
              <a:rPr lang="en-US" smtClean="0"/>
              <a:t>‹#›</a:t>
            </a:fld>
            <a:endParaRPr lang="en-US"/>
          </a:p>
        </p:txBody>
      </p:sp>
    </p:spTree>
    <p:extLst>
      <p:ext uri="{BB962C8B-B14F-4D97-AF65-F5344CB8AC3E}">
        <p14:creationId xmlns:p14="http://schemas.microsoft.com/office/powerpoint/2010/main" val="189034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ABAF2-EE10-7B80-CE4A-D2ED0A442C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0B1B4A-1884-6CDC-DDA3-DD2472E4AC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8D3D45-86FB-D9F3-DB78-5F7CDF516E9F}"/>
              </a:ext>
            </a:extLst>
          </p:cNvPr>
          <p:cNvSpPr>
            <a:spLocks noGrp="1"/>
          </p:cNvSpPr>
          <p:nvPr>
            <p:ph type="dt" sz="half" idx="10"/>
          </p:nvPr>
        </p:nvSpPr>
        <p:spPr/>
        <p:txBody>
          <a:bodyPr/>
          <a:lstStyle/>
          <a:p>
            <a:fld id="{87B79D45-C186-449C-B93F-B6774D619DFE}" type="datetimeFigureOut">
              <a:rPr lang="en-US" smtClean="0"/>
              <a:t>7/20/2025</a:t>
            </a:fld>
            <a:endParaRPr lang="en-US"/>
          </a:p>
        </p:txBody>
      </p:sp>
      <p:sp>
        <p:nvSpPr>
          <p:cNvPr id="5" name="Footer Placeholder 4">
            <a:extLst>
              <a:ext uri="{FF2B5EF4-FFF2-40B4-BE49-F238E27FC236}">
                <a16:creationId xmlns:a16="http://schemas.microsoft.com/office/drawing/2014/main" id="{6506F468-36C5-2D24-E860-2F9728AB6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8FB7F-3984-FA05-8326-7AF121C2AF5A}"/>
              </a:ext>
            </a:extLst>
          </p:cNvPr>
          <p:cNvSpPr>
            <a:spLocks noGrp="1"/>
          </p:cNvSpPr>
          <p:nvPr>
            <p:ph type="sldNum" sz="quarter" idx="12"/>
          </p:nvPr>
        </p:nvSpPr>
        <p:spPr/>
        <p:txBody>
          <a:bodyPr/>
          <a:lstStyle/>
          <a:p>
            <a:fld id="{E001903A-490E-4C10-A6BE-DAE95FFE77CF}" type="slidenum">
              <a:rPr lang="en-US" smtClean="0"/>
              <a:t>‹#›</a:t>
            </a:fld>
            <a:endParaRPr lang="en-US"/>
          </a:p>
        </p:txBody>
      </p:sp>
    </p:spTree>
    <p:extLst>
      <p:ext uri="{BB962C8B-B14F-4D97-AF65-F5344CB8AC3E}">
        <p14:creationId xmlns:p14="http://schemas.microsoft.com/office/powerpoint/2010/main" val="14965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1733-C77A-EF23-0764-B0478DE2E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B7982-3F91-59B9-6B7C-7C8245AECC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AA0657-3528-AD25-D663-0B0F34FB2D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A5F2FE-CE2B-4097-843F-679ADBEB8629}"/>
              </a:ext>
            </a:extLst>
          </p:cNvPr>
          <p:cNvSpPr>
            <a:spLocks noGrp="1"/>
          </p:cNvSpPr>
          <p:nvPr>
            <p:ph type="dt" sz="half" idx="10"/>
          </p:nvPr>
        </p:nvSpPr>
        <p:spPr/>
        <p:txBody>
          <a:bodyPr/>
          <a:lstStyle/>
          <a:p>
            <a:fld id="{87B79D45-C186-449C-B93F-B6774D619DFE}" type="datetimeFigureOut">
              <a:rPr lang="en-US" smtClean="0"/>
              <a:t>7/20/2025</a:t>
            </a:fld>
            <a:endParaRPr lang="en-US"/>
          </a:p>
        </p:txBody>
      </p:sp>
      <p:sp>
        <p:nvSpPr>
          <p:cNvPr id="6" name="Footer Placeholder 5">
            <a:extLst>
              <a:ext uri="{FF2B5EF4-FFF2-40B4-BE49-F238E27FC236}">
                <a16:creationId xmlns:a16="http://schemas.microsoft.com/office/drawing/2014/main" id="{9811DF0D-A00B-4EF5-E4F9-E6CC208DE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223CE3-AC45-6D89-8964-2A4DF2B94953}"/>
              </a:ext>
            </a:extLst>
          </p:cNvPr>
          <p:cNvSpPr>
            <a:spLocks noGrp="1"/>
          </p:cNvSpPr>
          <p:nvPr>
            <p:ph type="sldNum" sz="quarter" idx="12"/>
          </p:nvPr>
        </p:nvSpPr>
        <p:spPr/>
        <p:txBody>
          <a:bodyPr/>
          <a:lstStyle/>
          <a:p>
            <a:fld id="{E001903A-490E-4C10-A6BE-DAE95FFE77CF}" type="slidenum">
              <a:rPr lang="en-US" smtClean="0"/>
              <a:t>‹#›</a:t>
            </a:fld>
            <a:endParaRPr lang="en-US"/>
          </a:p>
        </p:txBody>
      </p:sp>
    </p:spTree>
    <p:extLst>
      <p:ext uri="{BB962C8B-B14F-4D97-AF65-F5344CB8AC3E}">
        <p14:creationId xmlns:p14="http://schemas.microsoft.com/office/powerpoint/2010/main" val="269230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8901-F4E7-46A8-0744-5BAD9169B1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97074E-B820-E0AE-8778-FC14260952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75DE7A-F0E7-71CE-B06F-FC58E591ED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B86449-F904-EFF8-09D0-387C74F81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6DE366-3A4A-42E2-FD21-013ACC6847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0B1DA0-8AF7-A63F-0680-AFDC74F1A86C}"/>
              </a:ext>
            </a:extLst>
          </p:cNvPr>
          <p:cNvSpPr>
            <a:spLocks noGrp="1"/>
          </p:cNvSpPr>
          <p:nvPr>
            <p:ph type="dt" sz="half" idx="10"/>
          </p:nvPr>
        </p:nvSpPr>
        <p:spPr/>
        <p:txBody>
          <a:bodyPr/>
          <a:lstStyle/>
          <a:p>
            <a:fld id="{87B79D45-C186-449C-B93F-B6774D619DFE}" type="datetimeFigureOut">
              <a:rPr lang="en-US" smtClean="0"/>
              <a:t>7/20/2025</a:t>
            </a:fld>
            <a:endParaRPr lang="en-US"/>
          </a:p>
        </p:txBody>
      </p:sp>
      <p:sp>
        <p:nvSpPr>
          <p:cNvPr id="8" name="Footer Placeholder 7">
            <a:extLst>
              <a:ext uri="{FF2B5EF4-FFF2-40B4-BE49-F238E27FC236}">
                <a16:creationId xmlns:a16="http://schemas.microsoft.com/office/drawing/2014/main" id="{96EC5D4B-A0C8-AEB8-F9B2-6531891822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9204F8-95B1-5DC9-A336-CEE107D67D58}"/>
              </a:ext>
            </a:extLst>
          </p:cNvPr>
          <p:cNvSpPr>
            <a:spLocks noGrp="1"/>
          </p:cNvSpPr>
          <p:nvPr>
            <p:ph type="sldNum" sz="quarter" idx="12"/>
          </p:nvPr>
        </p:nvSpPr>
        <p:spPr/>
        <p:txBody>
          <a:bodyPr/>
          <a:lstStyle/>
          <a:p>
            <a:fld id="{E001903A-490E-4C10-A6BE-DAE95FFE77CF}" type="slidenum">
              <a:rPr lang="en-US" smtClean="0"/>
              <a:t>‹#›</a:t>
            </a:fld>
            <a:endParaRPr lang="en-US"/>
          </a:p>
        </p:txBody>
      </p:sp>
    </p:spTree>
    <p:extLst>
      <p:ext uri="{BB962C8B-B14F-4D97-AF65-F5344CB8AC3E}">
        <p14:creationId xmlns:p14="http://schemas.microsoft.com/office/powerpoint/2010/main" val="26156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D75FC-F1A0-8DC0-040B-ABDF145BFD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2AF2AF-81F3-0D9C-CC39-184F271FD756}"/>
              </a:ext>
            </a:extLst>
          </p:cNvPr>
          <p:cNvSpPr>
            <a:spLocks noGrp="1"/>
          </p:cNvSpPr>
          <p:nvPr>
            <p:ph type="dt" sz="half" idx="10"/>
          </p:nvPr>
        </p:nvSpPr>
        <p:spPr/>
        <p:txBody>
          <a:bodyPr/>
          <a:lstStyle/>
          <a:p>
            <a:fld id="{87B79D45-C186-449C-B93F-B6774D619DFE}" type="datetimeFigureOut">
              <a:rPr lang="en-US" smtClean="0"/>
              <a:t>7/20/2025</a:t>
            </a:fld>
            <a:endParaRPr lang="en-US"/>
          </a:p>
        </p:txBody>
      </p:sp>
      <p:sp>
        <p:nvSpPr>
          <p:cNvPr id="4" name="Footer Placeholder 3">
            <a:extLst>
              <a:ext uri="{FF2B5EF4-FFF2-40B4-BE49-F238E27FC236}">
                <a16:creationId xmlns:a16="http://schemas.microsoft.com/office/drawing/2014/main" id="{89C91377-0E2B-967A-4EEF-BA62E598F6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976A90-5DA4-981F-E40A-38FFF82F6BEF}"/>
              </a:ext>
            </a:extLst>
          </p:cNvPr>
          <p:cNvSpPr>
            <a:spLocks noGrp="1"/>
          </p:cNvSpPr>
          <p:nvPr>
            <p:ph type="sldNum" sz="quarter" idx="12"/>
          </p:nvPr>
        </p:nvSpPr>
        <p:spPr/>
        <p:txBody>
          <a:bodyPr/>
          <a:lstStyle/>
          <a:p>
            <a:fld id="{E001903A-490E-4C10-A6BE-DAE95FFE77CF}" type="slidenum">
              <a:rPr lang="en-US" smtClean="0"/>
              <a:t>‹#›</a:t>
            </a:fld>
            <a:endParaRPr lang="en-US"/>
          </a:p>
        </p:txBody>
      </p:sp>
    </p:spTree>
    <p:extLst>
      <p:ext uri="{BB962C8B-B14F-4D97-AF65-F5344CB8AC3E}">
        <p14:creationId xmlns:p14="http://schemas.microsoft.com/office/powerpoint/2010/main" val="427438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8A0466-6B3D-5607-FA85-89F1D6927033}"/>
              </a:ext>
            </a:extLst>
          </p:cNvPr>
          <p:cNvSpPr>
            <a:spLocks noGrp="1"/>
          </p:cNvSpPr>
          <p:nvPr>
            <p:ph type="dt" sz="half" idx="10"/>
          </p:nvPr>
        </p:nvSpPr>
        <p:spPr/>
        <p:txBody>
          <a:bodyPr/>
          <a:lstStyle/>
          <a:p>
            <a:fld id="{87B79D45-C186-449C-B93F-B6774D619DFE}" type="datetimeFigureOut">
              <a:rPr lang="en-US" smtClean="0"/>
              <a:t>7/20/2025</a:t>
            </a:fld>
            <a:endParaRPr lang="en-US"/>
          </a:p>
        </p:txBody>
      </p:sp>
      <p:sp>
        <p:nvSpPr>
          <p:cNvPr id="3" name="Footer Placeholder 2">
            <a:extLst>
              <a:ext uri="{FF2B5EF4-FFF2-40B4-BE49-F238E27FC236}">
                <a16:creationId xmlns:a16="http://schemas.microsoft.com/office/drawing/2014/main" id="{E67DC785-245C-BE02-6EE0-714DBA9BE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A50C26-2CC5-9282-A73E-D34C531B4792}"/>
              </a:ext>
            </a:extLst>
          </p:cNvPr>
          <p:cNvSpPr>
            <a:spLocks noGrp="1"/>
          </p:cNvSpPr>
          <p:nvPr>
            <p:ph type="sldNum" sz="quarter" idx="12"/>
          </p:nvPr>
        </p:nvSpPr>
        <p:spPr/>
        <p:txBody>
          <a:bodyPr/>
          <a:lstStyle/>
          <a:p>
            <a:fld id="{E001903A-490E-4C10-A6BE-DAE95FFE77CF}" type="slidenum">
              <a:rPr lang="en-US" smtClean="0"/>
              <a:t>‹#›</a:t>
            </a:fld>
            <a:endParaRPr lang="en-US"/>
          </a:p>
        </p:txBody>
      </p:sp>
    </p:spTree>
    <p:extLst>
      <p:ext uri="{BB962C8B-B14F-4D97-AF65-F5344CB8AC3E}">
        <p14:creationId xmlns:p14="http://schemas.microsoft.com/office/powerpoint/2010/main" val="272159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3C8E-7CA7-3E39-CC54-B36EC51F2A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A9333B-5C2C-EC49-147C-3D96A8363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32FBF6-BAB7-D44D-AF9E-ECE7F6E29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A121E3-3218-29E8-D58A-E76126C76358}"/>
              </a:ext>
            </a:extLst>
          </p:cNvPr>
          <p:cNvSpPr>
            <a:spLocks noGrp="1"/>
          </p:cNvSpPr>
          <p:nvPr>
            <p:ph type="dt" sz="half" idx="10"/>
          </p:nvPr>
        </p:nvSpPr>
        <p:spPr/>
        <p:txBody>
          <a:bodyPr/>
          <a:lstStyle/>
          <a:p>
            <a:fld id="{87B79D45-C186-449C-B93F-B6774D619DFE}" type="datetimeFigureOut">
              <a:rPr lang="en-US" smtClean="0"/>
              <a:t>7/20/2025</a:t>
            </a:fld>
            <a:endParaRPr lang="en-US"/>
          </a:p>
        </p:txBody>
      </p:sp>
      <p:sp>
        <p:nvSpPr>
          <p:cNvPr id="6" name="Footer Placeholder 5">
            <a:extLst>
              <a:ext uri="{FF2B5EF4-FFF2-40B4-BE49-F238E27FC236}">
                <a16:creationId xmlns:a16="http://schemas.microsoft.com/office/drawing/2014/main" id="{A9652B92-26DD-3311-B14F-0AD6DC6359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11AAA6-4BDA-33E0-5E0F-7DC4D3B26D16}"/>
              </a:ext>
            </a:extLst>
          </p:cNvPr>
          <p:cNvSpPr>
            <a:spLocks noGrp="1"/>
          </p:cNvSpPr>
          <p:nvPr>
            <p:ph type="sldNum" sz="quarter" idx="12"/>
          </p:nvPr>
        </p:nvSpPr>
        <p:spPr/>
        <p:txBody>
          <a:bodyPr/>
          <a:lstStyle/>
          <a:p>
            <a:fld id="{E001903A-490E-4C10-A6BE-DAE95FFE77CF}" type="slidenum">
              <a:rPr lang="en-US" smtClean="0"/>
              <a:t>‹#›</a:t>
            </a:fld>
            <a:endParaRPr lang="en-US"/>
          </a:p>
        </p:txBody>
      </p:sp>
    </p:spTree>
    <p:extLst>
      <p:ext uri="{BB962C8B-B14F-4D97-AF65-F5344CB8AC3E}">
        <p14:creationId xmlns:p14="http://schemas.microsoft.com/office/powerpoint/2010/main" val="267356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E7D53-9B40-0C5E-E5CA-353BC23B6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F68C06-EF5A-8428-7DAC-D116A3E41C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E03B9A-BF80-F95B-9641-9EA4E085C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774E63-56A2-7687-5A61-C696C40BC075}"/>
              </a:ext>
            </a:extLst>
          </p:cNvPr>
          <p:cNvSpPr>
            <a:spLocks noGrp="1"/>
          </p:cNvSpPr>
          <p:nvPr>
            <p:ph type="dt" sz="half" idx="10"/>
          </p:nvPr>
        </p:nvSpPr>
        <p:spPr/>
        <p:txBody>
          <a:bodyPr/>
          <a:lstStyle/>
          <a:p>
            <a:fld id="{87B79D45-C186-449C-B93F-B6774D619DFE}" type="datetimeFigureOut">
              <a:rPr lang="en-US" smtClean="0"/>
              <a:t>7/20/2025</a:t>
            </a:fld>
            <a:endParaRPr lang="en-US"/>
          </a:p>
        </p:txBody>
      </p:sp>
      <p:sp>
        <p:nvSpPr>
          <p:cNvPr id="6" name="Footer Placeholder 5">
            <a:extLst>
              <a:ext uri="{FF2B5EF4-FFF2-40B4-BE49-F238E27FC236}">
                <a16:creationId xmlns:a16="http://schemas.microsoft.com/office/drawing/2014/main" id="{0BEAF462-0A02-52D1-AF30-AF4E752457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DB272F-2B02-3950-E3B0-313509A57DC7}"/>
              </a:ext>
            </a:extLst>
          </p:cNvPr>
          <p:cNvSpPr>
            <a:spLocks noGrp="1"/>
          </p:cNvSpPr>
          <p:nvPr>
            <p:ph type="sldNum" sz="quarter" idx="12"/>
          </p:nvPr>
        </p:nvSpPr>
        <p:spPr/>
        <p:txBody>
          <a:bodyPr/>
          <a:lstStyle/>
          <a:p>
            <a:fld id="{E001903A-490E-4C10-A6BE-DAE95FFE77CF}" type="slidenum">
              <a:rPr lang="en-US" smtClean="0"/>
              <a:t>‹#›</a:t>
            </a:fld>
            <a:endParaRPr lang="en-US"/>
          </a:p>
        </p:txBody>
      </p:sp>
    </p:spTree>
    <p:extLst>
      <p:ext uri="{BB962C8B-B14F-4D97-AF65-F5344CB8AC3E}">
        <p14:creationId xmlns:p14="http://schemas.microsoft.com/office/powerpoint/2010/main" val="164209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31CB1C-8B35-FDE1-CFEF-3C165C271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24B3F7-2A77-12F2-6C39-4772D6896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B6E2E-81C4-1F30-7A65-7AF05EF0C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B79D45-C186-449C-B93F-B6774D619DFE}" type="datetimeFigureOut">
              <a:rPr lang="en-US" smtClean="0"/>
              <a:t>7/20/2025</a:t>
            </a:fld>
            <a:endParaRPr lang="en-US"/>
          </a:p>
        </p:txBody>
      </p:sp>
      <p:sp>
        <p:nvSpPr>
          <p:cNvPr id="5" name="Footer Placeholder 4">
            <a:extLst>
              <a:ext uri="{FF2B5EF4-FFF2-40B4-BE49-F238E27FC236}">
                <a16:creationId xmlns:a16="http://schemas.microsoft.com/office/drawing/2014/main" id="{6E3FF143-714A-A72D-5BB4-F81EBD2D6C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BE573A-9674-0D25-C657-4D5179E3F9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01903A-490E-4C10-A6BE-DAE95FFE77CF}" type="slidenum">
              <a:rPr lang="en-US" smtClean="0"/>
              <a:t>‹#›</a:t>
            </a:fld>
            <a:endParaRPr lang="en-US"/>
          </a:p>
        </p:txBody>
      </p:sp>
    </p:spTree>
    <p:extLst>
      <p:ext uri="{BB962C8B-B14F-4D97-AF65-F5344CB8AC3E}">
        <p14:creationId xmlns:p14="http://schemas.microsoft.com/office/powerpoint/2010/main" val="2233750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56FBD3-65EA-6A9F-CC71-C743E373CD40}"/>
              </a:ext>
            </a:extLst>
          </p:cNvPr>
          <p:cNvPicPr>
            <a:picLocks noChangeAspect="1"/>
          </p:cNvPicPr>
          <p:nvPr/>
        </p:nvPicPr>
        <p:blipFill>
          <a:blip r:embed="rId2"/>
          <a:stretch>
            <a:fillRect/>
          </a:stretch>
        </p:blipFill>
        <p:spPr>
          <a:xfrm>
            <a:off x="2651354" y="1164566"/>
            <a:ext cx="5895457" cy="5136385"/>
          </a:xfrm>
          <a:prstGeom prst="rect">
            <a:avLst/>
          </a:prstGeom>
        </p:spPr>
      </p:pic>
      <p:sp>
        <p:nvSpPr>
          <p:cNvPr id="2" name="Title 1">
            <a:extLst>
              <a:ext uri="{FF2B5EF4-FFF2-40B4-BE49-F238E27FC236}">
                <a16:creationId xmlns:a16="http://schemas.microsoft.com/office/drawing/2014/main" id="{0B81E8EE-8AC3-E20A-E008-ADDDE6D08F70}"/>
              </a:ext>
            </a:extLst>
          </p:cNvPr>
          <p:cNvSpPr>
            <a:spLocks noGrp="1"/>
          </p:cNvSpPr>
          <p:nvPr>
            <p:ph type="ctrTitle"/>
          </p:nvPr>
        </p:nvSpPr>
        <p:spPr>
          <a:xfrm>
            <a:off x="709739" y="77638"/>
            <a:ext cx="9144000" cy="601896"/>
          </a:xfrm>
        </p:spPr>
        <p:txBody>
          <a:bodyPr>
            <a:normAutofit fontScale="90000"/>
          </a:bodyPr>
          <a:lstStyle/>
          <a:p>
            <a:r>
              <a:rPr lang="en-CA" dirty="0"/>
              <a:t>Context</a:t>
            </a:r>
            <a:endParaRPr lang="en-US" dirty="0"/>
          </a:p>
        </p:txBody>
      </p:sp>
      <p:sp>
        <p:nvSpPr>
          <p:cNvPr id="3" name="Subtitle 2">
            <a:extLst>
              <a:ext uri="{FF2B5EF4-FFF2-40B4-BE49-F238E27FC236}">
                <a16:creationId xmlns:a16="http://schemas.microsoft.com/office/drawing/2014/main" id="{F458AAAC-C773-B800-5C0B-A8F480A87E96}"/>
              </a:ext>
            </a:extLst>
          </p:cNvPr>
          <p:cNvSpPr>
            <a:spLocks noGrp="1"/>
          </p:cNvSpPr>
          <p:nvPr>
            <p:ph type="subTitle" idx="1"/>
          </p:nvPr>
        </p:nvSpPr>
        <p:spPr>
          <a:xfrm>
            <a:off x="-155274" y="679534"/>
            <a:ext cx="12563336" cy="752451"/>
          </a:xfrm>
        </p:spPr>
        <p:txBody>
          <a:bodyPr>
            <a:normAutofit/>
          </a:bodyPr>
          <a:lstStyle/>
          <a:p>
            <a:r>
              <a:rPr lang="en-CA" sz="2000" dirty="0"/>
              <a:t>This is from Saar document. He talks about a decline in HVE that is exponential by data fitting to low covid period. Then he applies this HVE to a fixed cohort analysis (such as dose 2 time series) to falsify it</a:t>
            </a:r>
            <a:endParaRPr lang="en-US" sz="2000" dirty="0"/>
          </a:p>
        </p:txBody>
      </p:sp>
    </p:spTree>
    <p:extLst>
      <p:ext uri="{BB962C8B-B14F-4D97-AF65-F5344CB8AC3E}">
        <p14:creationId xmlns:p14="http://schemas.microsoft.com/office/powerpoint/2010/main" val="318425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0BC6E-E0B9-D954-6EEF-939403531E5F}"/>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FCF36655-7FF0-B44D-6985-C62EDBB7E260}"/>
              </a:ext>
            </a:extLst>
          </p:cNvPr>
          <p:cNvSpPr txBox="1">
            <a:spLocks/>
          </p:cNvSpPr>
          <p:nvPr/>
        </p:nvSpPr>
        <p:spPr>
          <a:xfrm>
            <a:off x="0" y="114248"/>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sp>
        <p:nvSpPr>
          <p:cNvPr id="9" name="Subtitle 2">
            <a:extLst>
              <a:ext uri="{FF2B5EF4-FFF2-40B4-BE49-F238E27FC236}">
                <a16:creationId xmlns:a16="http://schemas.microsoft.com/office/drawing/2014/main" id="{D61D8C7D-B41B-00D4-FBF8-3A33E843A7B4}"/>
              </a:ext>
            </a:extLst>
          </p:cNvPr>
          <p:cNvSpPr txBox="1">
            <a:spLocks/>
          </p:cNvSpPr>
          <p:nvPr/>
        </p:nvSpPr>
        <p:spPr>
          <a:xfrm>
            <a:off x="0" y="114248"/>
            <a:ext cx="119619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sp>
        <p:nvSpPr>
          <p:cNvPr id="2" name="Subtitle 2">
            <a:extLst>
              <a:ext uri="{FF2B5EF4-FFF2-40B4-BE49-F238E27FC236}">
                <a16:creationId xmlns:a16="http://schemas.microsoft.com/office/drawing/2014/main" id="{F3C6522A-7882-B8B6-390A-2D12B2140D0C}"/>
              </a:ext>
            </a:extLst>
          </p:cNvPr>
          <p:cNvSpPr txBox="1">
            <a:spLocks/>
          </p:cNvSpPr>
          <p:nvPr/>
        </p:nvSpPr>
        <p:spPr>
          <a:xfrm>
            <a:off x="152400" y="114248"/>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Results</a:t>
            </a:r>
          </a:p>
          <a:p>
            <a:pPr algn="l"/>
            <a:r>
              <a:rPr lang="en-CA" sz="1800" dirty="0"/>
              <a:t> </a:t>
            </a:r>
            <a:endParaRPr lang="en-US" sz="1800" dirty="0"/>
          </a:p>
        </p:txBody>
      </p:sp>
      <p:pic>
        <p:nvPicPr>
          <p:cNvPr id="15" name="Picture 14">
            <a:extLst>
              <a:ext uri="{FF2B5EF4-FFF2-40B4-BE49-F238E27FC236}">
                <a16:creationId xmlns:a16="http://schemas.microsoft.com/office/drawing/2014/main" id="{3ABE7CF6-F83B-771A-462A-A21027446EFD}"/>
              </a:ext>
            </a:extLst>
          </p:cNvPr>
          <p:cNvPicPr>
            <a:picLocks noChangeAspect="1"/>
          </p:cNvPicPr>
          <p:nvPr/>
        </p:nvPicPr>
        <p:blipFill>
          <a:blip r:embed="rId2"/>
          <a:stretch>
            <a:fillRect/>
          </a:stretch>
        </p:blipFill>
        <p:spPr>
          <a:xfrm>
            <a:off x="2258710" y="396192"/>
            <a:ext cx="7674579" cy="4074299"/>
          </a:xfrm>
          <a:prstGeom prst="rect">
            <a:avLst/>
          </a:prstGeom>
        </p:spPr>
      </p:pic>
      <p:sp>
        <p:nvSpPr>
          <p:cNvPr id="18" name="Rectangle 17">
            <a:extLst>
              <a:ext uri="{FF2B5EF4-FFF2-40B4-BE49-F238E27FC236}">
                <a16:creationId xmlns:a16="http://schemas.microsoft.com/office/drawing/2014/main" id="{1B1E3255-E155-1598-1162-BEAFE00DA656}"/>
              </a:ext>
            </a:extLst>
          </p:cNvPr>
          <p:cNvSpPr/>
          <p:nvPr/>
        </p:nvSpPr>
        <p:spPr>
          <a:xfrm>
            <a:off x="152400" y="5390445"/>
            <a:ext cx="6135252" cy="804872"/>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C4E7E31A-5CE2-A2B6-5C79-AF08BA35070D}"/>
              </a:ext>
            </a:extLst>
          </p:cNvPr>
          <p:cNvPicPr>
            <a:picLocks noChangeAspect="1"/>
          </p:cNvPicPr>
          <p:nvPr/>
        </p:nvPicPr>
        <p:blipFill>
          <a:blip r:embed="rId3"/>
          <a:srcRect l="2487" t="90854" r="14511" b="3081"/>
          <a:stretch>
            <a:fillRect/>
          </a:stretch>
        </p:blipFill>
        <p:spPr>
          <a:xfrm>
            <a:off x="217732" y="5599416"/>
            <a:ext cx="6069920" cy="299031"/>
          </a:xfrm>
          <a:prstGeom prst="rect">
            <a:avLst/>
          </a:prstGeom>
        </p:spPr>
      </p:pic>
      <p:sp>
        <p:nvSpPr>
          <p:cNvPr id="20" name="Subtitle 2">
            <a:extLst>
              <a:ext uri="{FF2B5EF4-FFF2-40B4-BE49-F238E27FC236}">
                <a16:creationId xmlns:a16="http://schemas.microsoft.com/office/drawing/2014/main" id="{EDA4192E-A539-6944-0163-791CD24F0613}"/>
              </a:ext>
            </a:extLst>
          </p:cNvPr>
          <p:cNvSpPr txBox="1">
            <a:spLocks/>
          </p:cNvSpPr>
          <p:nvPr/>
        </p:nvSpPr>
        <p:spPr>
          <a:xfrm>
            <a:off x="301350" y="4651075"/>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The model needed a Mortality of 3.5 for the unvaccinated relative (vaccinated are set to 1) to recreate the. These are the remaining frails at the end of the vaccination </a:t>
            </a:r>
          </a:p>
          <a:p>
            <a:pPr algn="l"/>
            <a:r>
              <a:rPr lang="en-CA" sz="1800" dirty="0"/>
              <a:t> </a:t>
            </a:r>
          </a:p>
          <a:p>
            <a:pPr algn="l"/>
            <a:r>
              <a:rPr lang="en-CA" sz="1800" dirty="0"/>
              <a:t> </a:t>
            </a:r>
            <a:endParaRPr lang="en-US" sz="1800" dirty="0"/>
          </a:p>
        </p:txBody>
      </p:sp>
    </p:spTree>
    <p:extLst>
      <p:ext uri="{BB962C8B-B14F-4D97-AF65-F5344CB8AC3E}">
        <p14:creationId xmlns:p14="http://schemas.microsoft.com/office/powerpoint/2010/main" val="2587578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5255E-751E-CD04-27FA-EFA5AA91E37A}"/>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34EE5BEE-05BE-044E-1282-68381DDBE0CE}"/>
              </a:ext>
            </a:extLst>
          </p:cNvPr>
          <p:cNvSpPr txBox="1">
            <a:spLocks/>
          </p:cNvSpPr>
          <p:nvPr/>
        </p:nvSpPr>
        <p:spPr>
          <a:xfrm>
            <a:off x="0" y="114248"/>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sp>
        <p:nvSpPr>
          <p:cNvPr id="9" name="Subtitle 2">
            <a:extLst>
              <a:ext uri="{FF2B5EF4-FFF2-40B4-BE49-F238E27FC236}">
                <a16:creationId xmlns:a16="http://schemas.microsoft.com/office/drawing/2014/main" id="{9EE38D44-B47A-9250-D0A4-7BC47604F0C9}"/>
              </a:ext>
            </a:extLst>
          </p:cNvPr>
          <p:cNvSpPr txBox="1">
            <a:spLocks/>
          </p:cNvSpPr>
          <p:nvPr/>
        </p:nvSpPr>
        <p:spPr>
          <a:xfrm>
            <a:off x="0" y="114248"/>
            <a:ext cx="119619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sp>
        <p:nvSpPr>
          <p:cNvPr id="18" name="Rectangle 17">
            <a:extLst>
              <a:ext uri="{FF2B5EF4-FFF2-40B4-BE49-F238E27FC236}">
                <a16:creationId xmlns:a16="http://schemas.microsoft.com/office/drawing/2014/main" id="{4D8F2F47-E992-5F83-88D7-60AF6762FCD6}"/>
              </a:ext>
            </a:extLst>
          </p:cNvPr>
          <p:cNvSpPr/>
          <p:nvPr/>
        </p:nvSpPr>
        <p:spPr>
          <a:xfrm>
            <a:off x="334189" y="687176"/>
            <a:ext cx="6324874" cy="804872"/>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1EED200F-ADF4-07D9-5FCA-B7ED7313F30E}"/>
              </a:ext>
            </a:extLst>
          </p:cNvPr>
          <p:cNvPicPr>
            <a:picLocks noChangeAspect="1"/>
          </p:cNvPicPr>
          <p:nvPr/>
        </p:nvPicPr>
        <p:blipFill>
          <a:blip r:embed="rId2"/>
          <a:srcRect l="2487" t="90854" r="14511" b="3081"/>
          <a:stretch>
            <a:fillRect/>
          </a:stretch>
        </p:blipFill>
        <p:spPr>
          <a:xfrm>
            <a:off x="461666" y="942129"/>
            <a:ext cx="6069920" cy="299031"/>
          </a:xfrm>
          <a:prstGeom prst="rect">
            <a:avLst/>
          </a:prstGeom>
        </p:spPr>
      </p:pic>
      <p:sp>
        <p:nvSpPr>
          <p:cNvPr id="20" name="Subtitle 2">
            <a:extLst>
              <a:ext uri="{FF2B5EF4-FFF2-40B4-BE49-F238E27FC236}">
                <a16:creationId xmlns:a16="http://schemas.microsoft.com/office/drawing/2014/main" id="{022CBC0D-83E9-4B5E-6719-E9FD0A8253AD}"/>
              </a:ext>
            </a:extLst>
          </p:cNvPr>
          <p:cNvSpPr txBox="1">
            <a:spLocks/>
          </p:cNvSpPr>
          <p:nvPr/>
        </p:nvSpPr>
        <p:spPr>
          <a:xfrm>
            <a:off x="143273" y="188657"/>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There is many way obtain that, </a:t>
            </a:r>
            <a:r>
              <a:rPr lang="en-CA" sz="1800" dirty="0" err="1"/>
              <a:t>chatgpt</a:t>
            </a:r>
            <a:r>
              <a:rPr lang="en-CA" sz="1800" dirty="0"/>
              <a:t> is just one. You could use algebra.</a:t>
            </a:r>
          </a:p>
          <a:p>
            <a:pPr algn="l"/>
            <a:r>
              <a:rPr lang="en-CA" sz="1800" dirty="0"/>
              <a:t> </a:t>
            </a:r>
          </a:p>
          <a:p>
            <a:pPr algn="l"/>
            <a:r>
              <a:rPr lang="en-CA" sz="1800" dirty="0"/>
              <a:t> </a:t>
            </a:r>
            <a:endParaRPr lang="en-US" sz="1800" dirty="0"/>
          </a:p>
        </p:txBody>
      </p:sp>
      <p:sp>
        <p:nvSpPr>
          <p:cNvPr id="3" name="Subtitle 2">
            <a:extLst>
              <a:ext uri="{FF2B5EF4-FFF2-40B4-BE49-F238E27FC236}">
                <a16:creationId xmlns:a16="http://schemas.microsoft.com/office/drawing/2014/main" id="{DB269CB7-E796-8C45-D7DF-40CAEF383292}"/>
              </a:ext>
            </a:extLst>
          </p:cNvPr>
          <p:cNvSpPr txBox="1">
            <a:spLocks/>
          </p:cNvSpPr>
          <p:nvPr/>
        </p:nvSpPr>
        <p:spPr>
          <a:xfrm>
            <a:off x="191219" y="1865381"/>
            <a:ext cx="11809562" cy="1655762"/>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Group A was actually the ever-unvaccinated (heterogenous profile, healthy and unhealthy) and the very frail late vaccinated ( at 90%-&gt;100% completion. Group B were the vaccinated (0%-&gt;90% completion). You could refine the simulation and it would still work the same. Giving the frails from the late unvaccinated after 2021-07-01 when the vaccination plateaus gives a declining exponential</a:t>
            </a:r>
          </a:p>
          <a:p>
            <a:pPr algn="l"/>
            <a:endParaRPr lang="en-CA" sz="1800" dirty="0"/>
          </a:p>
          <a:p>
            <a:pPr algn="l"/>
            <a:r>
              <a:rPr lang="en-CA" sz="1800" dirty="0"/>
              <a:t>The 3.5 value is realistic.</a:t>
            </a:r>
          </a:p>
          <a:p>
            <a:pPr algn="l"/>
            <a:r>
              <a:rPr lang="en-CA" sz="1800" dirty="0"/>
              <a:t> </a:t>
            </a:r>
            <a:endParaRPr lang="en-US" sz="1800" dirty="0"/>
          </a:p>
        </p:txBody>
      </p:sp>
      <p:pic>
        <p:nvPicPr>
          <p:cNvPr id="5" name="Picture 4">
            <a:extLst>
              <a:ext uri="{FF2B5EF4-FFF2-40B4-BE49-F238E27FC236}">
                <a16:creationId xmlns:a16="http://schemas.microsoft.com/office/drawing/2014/main" id="{00FE040A-8DEE-06FA-DAF2-F4F7A4C1DF28}"/>
              </a:ext>
            </a:extLst>
          </p:cNvPr>
          <p:cNvPicPr>
            <a:picLocks noChangeAspect="1"/>
          </p:cNvPicPr>
          <p:nvPr/>
        </p:nvPicPr>
        <p:blipFill>
          <a:blip r:embed="rId3"/>
          <a:stretch>
            <a:fillRect/>
          </a:stretch>
        </p:blipFill>
        <p:spPr>
          <a:xfrm>
            <a:off x="2821182" y="2803217"/>
            <a:ext cx="5426328" cy="1477775"/>
          </a:xfrm>
          <a:prstGeom prst="rect">
            <a:avLst/>
          </a:prstGeom>
        </p:spPr>
      </p:pic>
      <p:sp>
        <p:nvSpPr>
          <p:cNvPr id="7" name="Subtitle 2">
            <a:extLst>
              <a:ext uri="{FF2B5EF4-FFF2-40B4-BE49-F238E27FC236}">
                <a16:creationId xmlns:a16="http://schemas.microsoft.com/office/drawing/2014/main" id="{C8E8287B-D769-C322-4795-7C3F55391054}"/>
              </a:ext>
            </a:extLst>
          </p:cNvPr>
          <p:cNvSpPr txBox="1">
            <a:spLocks/>
          </p:cNvSpPr>
          <p:nvPr/>
        </p:nvSpPr>
        <p:spPr>
          <a:xfrm>
            <a:off x="-117725" y="4649880"/>
            <a:ext cx="12427449" cy="2019463"/>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2300" b="1" dirty="0">
                <a:highlight>
                  <a:srgbClr val="FFFF00"/>
                </a:highlight>
              </a:rPr>
              <a:t>Bottom line that exponential is just an effect of the declining static HVE after 2021-07-01 from the tail end of vaccination</a:t>
            </a:r>
          </a:p>
          <a:p>
            <a:pPr algn="l"/>
            <a:endParaRPr lang="en-CA" sz="2300" b="1" dirty="0">
              <a:highlight>
                <a:srgbClr val="FFFF00"/>
              </a:highlight>
            </a:endParaRPr>
          </a:p>
          <a:p>
            <a:pPr algn="l"/>
            <a:r>
              <a:rPr lang="en-CA" sz="2300" b="1" dirty="0">
                <a:highlight>
                  <a:srgbClr val="FFFF00"/>
                </a:highlight>
              </a:rPr>
              <a:t>It is NOT a display of an exponential time-decaying HVE that would apply for anyone at their own time of vaccination at t=0, regardless of the own calendar date vaccination, similar to the 21-days HVE in a time </a:t>
            </a:r>
            <a:r>
              <a:rPr lang="en-CA" sz="2300" b="1" dirty="0" err="1">
                <a:highlight>
                  <a:srgbClr val="FFFF00"/>
                </a:highlight>
              </a:rPr>
              <a:t>serie</a:t>
            </a:r>
            <a:r>
              <a:rPr lang="en-CA" sz="2300" b="1" dirty="0">
                <a:highlight>
                  <a:srgbClr val="FFFF00"/>
                </a:highlight>
              </a:rPr>
              <a:t> but with 120 days</a:t>
            </a:r>
          </a:p>
          <a:p>
            <a:pPr algn="l"/>
            <a:r>
              <a:rPr lang="en-CA" sz="1800" dirty="0"/>
              <a:t> </a:t>
            </a:r>
            <a:endParaRPr lang="en-US" sz="1800" dirty="0"/>
          </a:p>
        </p:txBody>
      </p:sp>
    </p:spTree>
    <p:extLst>
      <p:ext uri="{BB962C8B-B14F-4D97-AF65-F5344CB8AC3E}">
        <p14:creationId xmlns:p14="http://schemas.microsoft.com/office/powerpoint/2010/main" val="573982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75098-C70C-2D03-802F-D70AE6643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8B0514-049A-6395-37EB-2A2D02A658DB}"/>
              </a:ext>
            </a:extLst>
          </p:cNvPr>
          <p:cNvSpPr>
            <a:spLocks noGrp="1"/>
          </p:cNvSpPr>
          <p:nvPr>
            <p:ph type="ctrTitle"/>
          </p:nvPr>
        </p:nvSpPr>
        <p:spPr>
          <a:xfrm>
            <a:off x="812094" y="671891"/>
            <a:ext cx="9144000" cy="679534"/>
          </a:xfrm>
        </p:spPr>
        <p:txBody>
          <a:bodyPr>
            <a:noAutofit/>
          </a:bodyPr>
          <a:lstStyle/>
          <a:p>
            <a:r>
              <a:rPr lang="en-CA" sz="4000" dirty="0"/>
              <a:t>What </a:t>
            </a:r>
            <a:r>
              <a:rPr lang="en-CA" sz="4000" dirty="0" err="1"/>
              <a:t>chatpgt</a:t>
            </a:r>
            <a:r>
              <a:rPr lang="en-CA" sz="4000" dirty="0"/>
              <a:t> says when you submit this presentation </a:t>
            </a:r>
            <a:r>
              <a:rPr lang="en-CA" sz="4000" dirty="0" err="1"/>
              <a:t>powerpoint</a:t>
            </a:r>
            <a:r>
              <a:rPr lang="en-CA" sz="4000" dirty="0"/>
              <a:t>: he agrees</a:t>
            </a:r>
            <a:endParaRPr lang="en-US" sz="4000" dirty="0"/>
          </a:p>
        </p:txBody>
      </p:sp>
      <p:pic>
        <p:nvPicPr>
          <p:cNvPr id="9" name="Picture 8">
            <a:extLst>
              <a:ext uri="{FF2B5EF4-FFF2-40B4-BE49-F238E27FC236}">
                <a16:creationId xmlns:a16="http://schemas.microsoft.com/office/drawing/2014/main" id="{F436C5F7-D29C-C0ED-D065-89FE935815E4}"/>
              </a:ext>
            </a:extLst>
          </p:cNvPr>
          <p:cNvPicPr>
            <a:picLocks noChangeAspect="1"/>
          </p:cNvPicPr>
          <p:nvPr/>
        </p:nvPicPr>
        <p:blipFill>
          <a:blip r:embed="rId2"/>
          <a:srcRect r="5253"/>
          <a:stretch>
            <a:fillRect/>
          </a:stretch>
        </p:blipFill>
        <p:spPr>
          <a:xfrm>
            <a:off x="196243" y="1458930"/>
            <a:ext cx="6327847" cy="5476516"/>
          </a:xfrm>
          <a:prstGeom prst="rect">
            <a:avLst/>
          </a:prstGeom>
        </p:spPr>
      </p:pic>
      <p:pic>
        <p:nvPicPr>
          <p:cNvPr id="12" name="Picture 11">
            <a:extLst>
              <a:ext uri="{FF2B5EF4-FFF2-40B4-BE49-F238E27FC236}">
                <a16:creationId xmlns:a16="http://schemas.microsoft.com/office/drawing/2014/main" id="{11E06C0A-5AA7-28FB-E73F-220E5B8DD74E}"/>
              </a:ext>
            </a:extLst>
          </p:cNvPr>
          <p:cNvPicPr>
            <a:picLocks noChangeAspect="1"/>
          </p:cNvPicPr>
          <p:nvPr/>
        </p:nvPicPr>
        <p:blipFill>
          <a:blip r:embed="rId3"/>
          <a:srcRect l="4106" r="10981"/>
          <a:stretch>
            <a:fillRect/>
          </a:stretch>
        </p:blipFill>
        <p:spPr>
          <a:xfrm>
            <a:off x="6427164" y="1834716"/>
            <a:ext cx="5568593" cy="4351393"/>
          </a:xfrm>
          <a:prstGeom prst="rect">
            <a:avLst/>
          </a:prstGeom>
        </p:spPr>
      </p:pic>
    </p:spTree>
    <p:extLst>
      <p:ext uri="{BB962C8B-B14F-4D97-AF65-F5344CB8AC3E}">
        <p14:creationId xmlns:p14="http://schemas.microsoft.com/office/powerpoint/2010/main" val="239487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94842-7035-262E-7A27-2532E7E342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E12807-CCCB-8987-2EAC-FFC93920E7C8}"/>
              </a:ext>
            </a:extLst>
          </p:cNvPr>
          <p:cNvSpPr>
            <a:spLocks noGrp="1"/>
          </p:cNvSpPr>
          <p:nvPr>
            <p:ph type="ctrTitle"/>
          </p:nvPr>
        </p:nvSpPr>
        <p:spPr>
          <a:xfrm>
            <a:off x="657981" y="86264"/>
            <a:ext cx="9144000" cy="679534"/>
          </a:xfrm>
        </p:spPr>
        <p:txBody>
          <a:bodyPr>
            <a:normAutofit fontScale="90000"/>
          </a:bodyPr>
          <a:lstStyle/>
          <a:p>
            <a:r>
              <a:rPr lang="en-CA" dirty="0"/>
              <a:t>Goal</a:t>
            </a:r>
            <a:endParaRPr lang="en-US" dirty="0"/>
          </a:p>
        </p:txBody>
      </p:sp>
      <p:sp>
        <p:nvSpPr>
          <p:cNvPr id="3" name="Subtitle 2">
            <a:extLst>
              <a:ext uri="{FF2B5EF4-FFF2-40B4-BE49-F238E27FC236}">
                <a16:creationId xmlns:a16="http://schemas.microsoft.com/office/drawing/2014/main" id="{4E398D2C-3A2F-B254-BB5F-76068BB49853}"/>
              </a:ext>
            </a:extLst>
          </p:cNvPr>
          <p:cNvSpPr>
            <a:spLocks noGrp="1"/>
          </p:cNvSpPr>
          <p:nvPr>
            <p:ph type="subTitle" idx="1"/>
          </p:nvPr>
        </p:nvSpPr>
        <p:spPr>
          <a:xfrm>
            <a:off x="0" y="601896"/>
            <a:ext cx="11809562" cy="1655762"/>
          </a:xfrm>
        </p:spPr>
        <p:txBody>
          <a:bodyPr>
            <a:normAutofit/>
          </a:bodyPr>
          <a:lstStyle/>
          <a:p>
            <a:pPr algn="l"/>
            <a:r>
              <a:rPr lang="en-CA" sz="1800" dirty="0"/>
              <a:t>The goal here is to first show what is this “HVE” exactly. It is not what he claims it is. He mixes everything.  When this is clear, his reasoning can be falsified later (not here)</a:t>
            </a:r>
            <a:endParaRPr lang="en-US" sz="1800" dirty="0"/>
          </a:p>
        </p:txBody>
      </p:sp>
      <p:sp>
        <p:nvSpPr>
          <p:cNvPr id="6" name="Subtitle 2">
            <a:extLst>
              <a:ext uri="{FF2B5EF4-FFF2-40B4-BE49-F238E27FC236}">
                <a16:creationId xmlns:a16="http://schemas.microsoft.com/office/drawing/2014/main" id="{B6490CB9-738F-B17F-C881-7EE33DC2DBDE}"/>
              </a:ext>
            </a:extLst>
          </p:cNvPr>
          <p:cNvSpPr txBox="1">
            <a:spLocks/>
          </p:cNvSpPr>
          <p:nvPr/>
        </p:nvSpPr>
        <p:spPr>
          <a:xfrm>
            <a:off x="0" y="1477222"/>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His </a:t>
            </a:r>
            <a:r>
              <a:rPr lang="en-CA" sz="1800" dirty="0" err="1"/>
              <a:t>unvax</a:t>
            </a:r>
            <a:r>
              <a:rPr lang="en-CA" sz="1800" dirty="0"/>
              <a:t>/vax ASMR ratio was obtained (with pixel transposition) and put next to the % vaccinated </a:t>
            </a:r>
            <a:endParaRPr lang="en-US" sz="1800" dirty="0"/>
          </a:p>
        </p:txBody>
      </p:sp>
      <p:sp>
        <p:nvSpPr>
          <p:cNvPr id="7" name="TextBox 6">
            <a:extLst>
              <a:ext uri="{FF2B5EF4-FFF2-40B4-BE49-F238E27FC236}">
                <a16:creationId xmlns:a16="http://schemas.microsoft.com/office/drawing/2014/main" id="{4A3507D1-E141-E567-438E-3ED5DC2932A4}"/>
              </a:ext>
            </a:extLst>
          </p:cNvPr>
          <p:cNvSpPr txBox="1"/>
          <p:nvPr/>
        </p:nvSpPr>
        <p:spPr>
          <a:xfrm>
            <a:off x="9066363" y="4977401"/>
            <a:ext cx="2381358" cy="738664"/>
          </a:xfrm>
          <a:prstGeom prst="rect">
            <a:avLst/>
          </a:prstGeom>
          <a:noFill/>
        </p:spPr>
        <p:txBody>
          <a:bodyPr wrap="none" rtlCol="0">
            <a:spAutoFit/>
          </a:bodyPr>
          <a:lstStyle/>
          <a:p>
            <a:r>
              <a:rPr lang="en-CA" sz="1400" dirty="0"/>
              <a:t>Death standardized is just a</a:t>
            </a:r>
          </a:p>
          <a:p>
            <a:r>
              <a:rPr lang="en-CA" sz="1400" dirty="0"/>
              <a:t> weighted mean with deaths </a:t>
            </a:r>
          </a:p>
          <a:p>
            <a:r>
              <a:rPr lang="en-CA" sz="1400" dirty="0"/>
              <a:t>instead of population</a:t>
            </a:r>
            <a:endParaRPr lang="en-US" sz="1400" dirty="0"/>
          </a:p>
        </p:txBody>
      </p:sp>
      <p:pic>
        <p:nvPicPr>
          <p:cNvPr id="10" name="Picture 9">
            <a:extLst>
              <a:ext uri="{FF2B5EF4-FFF2-40B4-BE49-F238E27FC236}">
                <a16:creationId xmlns:a16="http://schemas.microsoft.com/office/drawing/2014/main" id="{09CDD48F-7652-26B8-AF24-624CC7886190}"/>
              </a:ext>
            </a:extLst>
          </p:cNvPr>
          <p:cNvPicPr>
            <a:picLocks noChangeAspect="1"/>
          </p:cNvPicPr>
          <p:nvPr/>
        </p:nvPicPr>
        <p:blipFill>
          <a:blip r:embed="rId2"/>
          <a:stretch>
            <a:fillRect/>
          </a:stretch>
        </p:blipFill>
        <p:spPr>
          <a:xfrm>
            <a:off x="1591355" y="2323925"/>
            <a:ext cx="6694330" cy="3458737"/>
          </a:xfrm>
          <a:prstGeom prst="rect">
            <a:avLst/>
          </a:prstGeom>
        </p:spPr>
      </p:pic>
    </p:spTree>
    <p:extLst>
      <p:ext uri="{BB962C8B-B14F-4D97-AF65-F5344CB8AC3E}">
        <p14:creationId xmlns:p14="http://schemas.microsoft.com/office/powerpoint/2010/main" val="188618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1B3C9-BBC2-2509-6E74-B58C6B1AA19F}"/>
            </a:ext>
          </a:extLst>
        </p:cNvPr>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773F78E-D807-68CB-F5BF-1D27E5934FCB}"/>
              </a:ext>
            </a:extLst>
          </p:cNvPr>
          <p:cNvGraphicFramePr>
            <a:graphicFrameLocks/>
          </p:cNvGraphicFramePr>
          <p:nvPr>
            <p:extLst>
              <p:ext uri="{D42A27DB-BD31-4B8C-83A1-F6EECF244321}">
                <p14:modId xmlns:p14="http://schemas.microsoft.com/office/powerpoint/2010/main" val="1562426167"/>
              </p:ext>
            </p:extLst>
          </p:nvPr>
        </p:nvGraphicFramePr>
        <p:xfrm>
          <a:off x="-304221" y="1713529"/>
          <a:ext cx="6273949" cy="3777709"/>
        </p:xfrm>
        <a:graphic>
          <a:graphicData uri="http://schemas.openxmlformats.org/drawingml/2006/chart">
            <c:chart xmlns:c="http://schemas.openxmlformats.org/drawingml/2006/chart" xmlns:r="http://schemas.openxmlformats.org/officeDocument/2006/relationships" r:id="rId2"/>
          </a:graphicData>
        </a:graphic>
      </p:graphicFrame>
      <p:sp>
        <p:nvSpPr>
          <p:cNvPr id="6" name="Subtitle 2">
            <a:extLst>
              <a:ext uri="{FF2B5EF4-FFF2-40B4-BE49-F238E27FC236}">
                <a16:creationId xmlns:a16="http://schemas.microsoft.com/office/drawing/2014/main" id="{612CAA5B-D32C-AFFB-8B1E-34C6FEE2D9E6}"/>
              </a:ext>
            </a:extLst>
          </p:cNvPr>
          <p:cNvSpPr txBox="1">
            <a:spLocks/>
          </p:cNvSpPr>
          <p:nvPr/>
        </p:nvSpPr>
        <p:spPr>
          <a:xfrm>
            <a:off x="191219" y="272644"/>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His </a:t>
            </a:r>
            <a:r>
              <a:rPr lang="en-CA" sz="1800" dirty="0" err="1"/>
              <a:t>unvax</a:t>
            </a:r>
            <a:r>
              <a:rPr lang="en-CA" sz="1800" dirty="0"/>
              <a:t>/vax ASMR ratio data was obtained with pixel location transposition and put next to the % vaccinated</a:t>
            </a:r>
          </a:p>
          <a:p>
            <a:pPr algn="l"/>
            <a:r>
              <a:rPr lang="en-CA" sz="1800" dirty="0"/>
              <a:t> </a:t>
            </a:r>
            <a:endParaRPr lang="en-US" sz="1800" dirty="0"/>
          </a:p>
        </p:txBody>
      </p:sp>
      <p:sp>
        <p:nvSpPr>
          <p:cNvPr id="9" name="Subtitle 2">
            <a:extLst>
              <a:ext uri="{FF2B5EF4-FFF2-40B4-BE49-F238E27FC236}">
                <a16:creationId xmlns:a16="http://schemas.microsoft.com/office/drawing/2014/main" id="{E7A6E1AC-0826-5D28-410A-5BE790F1A0A8}"/>
              </a:ext>
            </a:extLst>
          </p:cNvPr>
          <p:cNvSpPr txBox="1">
            <a:spLocks/>
          </p:cNvSpPr>
          <p:nvPr/>
        </p:nvSpPr>
        <p:spPr>
          <a:xfrm>
            <a:off x="230038" y="913174"/>
            <a:ext cx="119619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The plot at the right is zoomed in on the period after 2021-24 where the data for his exponential is</a:t>
            </a:r>
          </a:p>
          <a:p>
            <a:pPr algn="l"/>
            <a:r>
              <a:rPr lang="en-CA" sz="1800" dirty="0"/>
              <a:t> </a:t>
            </a:r>
            <a:endParaRPr lang="en-US" sz="1800" dirty="0"/>
          </a:p>
        </p:txBody>
      </p:sp>
      <p:pic>
        <p:nvPicPr>
          <p:cNvPr id="7" name="Picture 6">
            <a:extLst>
              <a:ext uri="{FF2B5EF4-FFF2-40B4-BE49-F238E27FC236}">
                <a16:creationId xmlns:a16="http://schemas.microsoft.com/office/drawing/2014/main" id="{1A430AAB-CCE1-CE61-421B-86B9CC2B607A}"/>
              </a:ext>
            </a:extLst>
          </p:cNvPr>
          <p:cNvPicPr>
            <a:picLocks noChangeAspect="1"/>
          </p:cNvPicPr>
          <p:nvPr/>
        </p:nvPicPr>
        <p:blipFill>
          <a:blip r:embed="rId3"/>
          <a:stretch>
            <a:fillRect/>
          </a:stretch>
        </p:blipFill>
        <p:spPr>
          <a:xfrm>
            <a:off x="5867622" y="1974286"/>
            <a:ext cx="6235266" cy="3256194"/>
          </a:xfrm>
          <a:prstGeom prst="rect">
            <a:avLst/>
          </a:prstGeom>
        </p:spPr>
      </p:pic>
    </p:spTree>
    <p:extLst>
      <p:ext uri="{BB962C8B-B14F-4D97-AF65-F5344CB8AC3E}">
        <p14:creationId xmlns:p14="http://schemas.microsoft.com/office/powerpoint/2010/main" val="53124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66EF0-4439-D097-4748-65526ED79554}"/>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1A8AF09C-D8ED-8F90-657D-D7E795C01FF6}"/>
              </a:ext>
            </a:extLst>
          </p:cNvPr>
          <p:cNvSpPr txBox="1">
            <a:spLocks/>
          </p:cNvSpPr>
          <p:nvPr/>
        </p:nvSpPr>
        <p:spPr>
          <a:xfrm>
            <a:off x="0" y="114248"/>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graphicFrame>
        <p:nvGraphicFramePr>
          <p:cNvPr id="8" name="Chart 7">
            <a:extLst>
              <a:ext uri="{FF2B5EF4-FFF2-40B4-BE49-F238E27FC236}">
                <a16:creationId xmlns:a16="http://schemas.microsoft.com/office/drawing/2014/main" id="{AE2BAAC8-2F63-C84F-6E74-15DBE35166F0}"/>
              </a:ext>
            </a:extLst>
          </p:cNvPr>
          <p:cNvGraphicFramePr>
            <a:graphicFrameLocks/>
          </p:cNvGraphicFramePr>
          <p:nvPr>
            <p:extLst>
              <p:ext uri="{D42A27DB-BD31-4B8C-83A1-F6EECF244321}">
                <p14:modId xmlns:p14="http://schemas.microsoft.com/office/powerpoint/2010/main" val="2664930197"/>
              </p:ext>
            </p:extLst>
          </p:nvPr>
        </p:nvGraphicFramePr>
        <p:xfrm>
          <a:off x="2907102" y="1216325"/>
          <a:ext cx="7278150" cy="4011353"/>
        </p:xfrm>
        <a:graphic>
          <a:graphicData uri="http://schemas.openxmlformats.org/drawingml/2006/chart">
            <c:chart xmlns:c="http://schemas.openxmlformats.org/drawingml/2006/chart" xmlns:r="http://schemas.openxmlformats.org/officeDocument/2006/relationships" r:id="rId2"/>
          </a:graphicData>
        </a:graphic>
      </p:graphicFrame>
      <p:sp>
        <p:nvSpPr>
          <p:cNvPr id="9" name="Subtitle 2">
            <a:extLst>
              <a:ext uri="{FF2B5EF4-FFF2-40B4-BE49-F238E27FC236}">
                <a16:creationId xmlns:a16="http://schemas.microsoft.com/office/drawing/2014/main" id="{18E187A7-CD57-4D93-B7E2-86B16A6C827D}"/>
              </a:ext>
            </a:extLst>
          </p:cNvPr>
          <p:cNvSpPr txBox="1">
            <a:spLocks/>
          </p:cNvSpPr>
          <p:nvPr/>
        </p:nvSpPr>
        <p:spPr>
          <a:xfrm>
            <a:off x="0" y="114248"/>
            <a:ext cx="119619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sp>
        <p:nvSpPr>
          <p:cNvPr id="2" name="Subtitle 2">
            <a:extLst>
              <a:ext uri="{FF2B5EF4-FFF2-40B4-BE49-F238E27FC236}">
                <a16:creationId xmlns:a16="http://schemas.microsoft.com/office/drawing/2014/main" id="{F3A593F1-128E-8AA1-CA63-C1746A3A0287}"/>
              </a:ext>
            </a:extLst>
          </p:cNvPr>
          <p:cNvSpPr txBox="1">
            <a:spLocks/>
          </p:cNvSpPr>
          <p:nvPr/>
        </p:nvSpPr>
        <p:spPr>
          <a:xfrm>
            <a:off x="152400" y="266648"/>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As you can see, that period in question is the tail end of first dose vaccination, where the total % vaccinated goes from 72% to 80% and stays there after.</a:t>
            </a:r>
          </a:p>
          <a:p>
            <a:pPr algn="l"/>
            <a:r>
              <a:rPr lang="en-CA" sz="1800" dirty="0"/>
              <a:t> </a:t>
            </a:r>
            <a:endParaRPr lang="en-US" sz="1800" dirty="0"/>
          </a:p>
        </p:txBody>
      </p:sp>
    </p:spTree>
    <p:extLst>
      <p:ext uri="{BB962C8B-B14F-4D97-AF65-F5344CB8AC3E}">
        <p14:creationId xmlns:p14="http://schemas.microsoft.com/office/powerpoint/2010/main" val="288215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CD12D-71F2-B752-8361-643CD4234D9B}"/>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7BD6718A-DA9D-00EA-0F37-EB1D8AFFFE61}"/>
              </a:ext>
            </a:extLst>
          </p:cNvPr>
          <p:cNvSpPr txBox="1">
            <a:spLocks/>
          </p:cNvSpPr>
          <p:nvPr/>
        </p:nvSpPr>
        <p:spPr>
          <a:xfrm>
            <a:off x="0" y="114248"/>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sp>
        <p:nvSpPr>
          <p:cNvPr id="9" name="Subtitle 2">
            <a:extLst>
              <a:ext uri="{FF2B5EF4-FFF2-40B4-BE49-F238E27FC236}">
                <a16:creationId xmlns:a16="http://schemas.microsoft.com/office/drawing/2014/main" id="{BF89C4C3-D8AB-F6BA-13D3-DEB2F851E23E}"/>
              </a:ext>
            </a:extLst>
          </p:cNvPr>
          <p:cNvSpPr txBox="1">
            <a:spLocks/>
          </p:cNvSpPr>
          <p:nvPr/>
        </p:nvSpPr>
        <p:spPr>
          <a:xfrm>
            <a:off x="0" y="114248"/>
            <a:ext cx="119619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sp>
        <p:nvSpPr>
          <p:cNvPr id="3" name="Title 1">
            <a:extLst>
              <a:ext uri="{FF2B5EF4-FFF2-40B4-BE49-F238E27FC236}">
                <a16:creationId xmlns:a16="http://schemas.microsoft.com/office/drawing/2014/main" id="{8B1EE855-4C97-3876-762C-28B62E0AE974}"/>
              </a:ext>
            </a:extLst>
          </p:cNvPr>
          <p:cNvSpPr>
            <a:spLocks noGrp="1"/>
          </p:cNvSpPr>
          <p:nvPr>
            <p:ph type="ctrTitle"/>
          </p:nvPr>
        </p:nvSpPr>
        <p:spPr>
          <a:xfrm>
            <a:off x="76200" y="0"/>
            <a:ext cx="11809562" cy="679534"/>
          </a:xfrm>
        </p:spPr>
        <p:txBody>
          <a:bodyPr>
            <a:noAutofit/>
          </a:bodyPr>
          <a:lstStyle/>
          <a:p>
            <a:r>
              <a:rPr lang="en-CA" sz="2400" b="1" dirty="0"/>
              <a:t>Different health profiles didn’t get vaccinated at the same time during the vaccine rollout</a:t>
            </a:r>
            <a:endParaRPr lang="en-US" sz="2400" b="1" dirty="0"/>
          </a:p>
        </p:txBody>
      </p:sp>
      <p:pic>
        <p:nvPicPr>
          <p:cNvPr id="10" name="Picture 9">
            <a:extLst>
              <a:ext uri="{FF2B5EF4-FFF2-40B4-BE49-F238E27FC236}">
                <a16:creationId xmlns:a16="http://schemas.microsoft.com/office/drawing/2014/main" id="{7A529064-E90A-37BC-8A6A-27FFA5A2D94C}"/>
              </a:ext>
            </a:extLst>
          </p:cNvPr>
          <p:cNvPicPr>
            <a:picLocks noChangeAspect="1"/>
          </p:cNvPicPr>
          <p:nvPr/>
        </p:nvPicPr>
        <p:blipFill>
          <a:blip r:embed="rId2"/>
          <a:stretch>
            <a:fillRect/>
          </a:stretch>
        </p:blipFill>
        <p:spPr>
          <a:xfrm>
            <a:off x="2114250" y="2032605"/>
            <a:ext cx="7733462" cy="2667308"/>
          </a:xfrm>
          <a:prstGeom prst="rect">
            <a:avLst/>
          </a:prstGeom>
        </p:spPr>
      </p:pic>
      <p:sp>
        <p:nvSpPr>
          <p:cNvPr id="11" name="Subtitle 2">
            <a:extLst>
              <a:ext uri="{FF2B5EF4-FFF2-40B4-BE49-F238E27FC236}">
                <a16:creationId xmlns:a16="http://schemas.microsoft.com/office/drawing/2014/main" id="{0681435D-5DCC-229E-63E9-93E73F8EAAF1}"/>
              </a:ext>
            </a:extLst>
          </p:cNvPr>
          <p:cNvSpPr txBox="1">
            <a:spLocks/>
          </p:cNvSpPr>
          <p:nvPr/>
        </p:nvSpPr>
        <p:spPr>
          <a:xfrm>
            <a:off x="290423" y="942129"/>
            <a:ext cx="119619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It is backed by the literature that different health profiles didn’t get vaccinated at the same time during the vaccine rollout in the covid pandemic and ChatGPT knows about it.</a:t>
            </a:r>
          </a:p>
          <a:p>
            <a:pPr algn="l"/>
            <a:r>
              <a:rPr lang="en-CA" sz="1800" dirty="0"/>
              <a:t> </a:t>
            </a:r>
            <a:endParaRPr lang="en-US" sz="1800" dirty="0"/>
          </a:p>
        </p:txBody>
      </p:sp>
    </p:spTree>
    <p:extLst>
      <p:ext uri="{BB962C8B-B14F-4D97-AF65-F5344CB8AC3E}">
        <p14:creationId xmlns:p14="http://schemas.microsoft.com/office/powerpoint/2010/main" val="2425989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CC57A-1FE9-4A64-F307-0BC775C7F976}"/>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5E9C2D40-3522-0D96-23DF-80DC7A08CF6C}"/>
              </a:ext>
            </a:extLst>
          </p:cNvPr>
          <p:cNvSpPr txBox="1">
            <a:spLocks/>
          </p:cNvSpPr>
          <p:nvPr/>
        </p:nvSpPr>
        <p:spPr>
          <a:xfrm>
            <a:off x="0" y="114248"/>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sp>
        <p:nvSpPr>
          <p:cNvPr id="9" name="Subtitle 2">
            <a:extLst>
              <a:ext uri="{FF2B5EF4-FFF2-40B4-BE49-F238E27FC236}">
                <a16:creationId xmlns:a16="http://schemas.microsoft.com/office/drawing/2014/main" id="{1543FBD2-978F-C751-3656-AB03EAA7137A}"/>
              </a:ext>
            </a:extLst>
          </p:cNvPr>
          <p:cNvSpPr txBox="1">
            <a:spLocks/>
          </p:cNvSpPr>
          <p:nvPr/>
        </p:nvSpPr>
        <p:spPr>
          <a:xfrm>
            <a:off x="0" y="114248"/>
            <a:ext cx="119619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sp>
        <p:nvSpPr>
          <p:cNvPr id="3" name="Title 1">
            <a:extLst>
              <a:ext uri="{FF2B5EF4-FFF2-40B4-BE49-F238E27FC236}">
                <a16:creationId xmlns:a16="http://schemas.microsoft.com/office/drawing/2014/main" id="{29947552-580F-2B04-0AEF-3E1A45D23F6D}"/>
              </a:ext>
            </a:extLst>
          </p:cNvPr>
          <p:cNvSpPr>
            <a:spLocks noGrp="1"/>
          </p:cNvSpPr>
          <p:nvPr>
            <p:ph type="ctrTitle"/>
          </p:nvPr>
        </p:nvSpPr>
        <p:spPr>
          <a:xfrm>
            <a:off x="76200" y="0"/>
            <a:ext cx="11809562" cy="679534"/>
          </a:xfrm>
        </p:spPr>
        <p:txBody>
          <a:bodyPr>
            <a:noAutofit/>
          </a:bodyPr>
          <a:lstStyle/>
          <a:p>
            <a:r>
              <a:rPr lang="en-CA" sz="2400" b="1" dirty="0"/>
              <a:t>Different health profiles didn’t get vaccinated at the same time during the vaccine rollout</a:t>
            </a:r>
            <a:endParaRPr lang="en-US" sz="2400" b="1" dirty="0"/>
          </a:p>
        </p:txBody>
      </p:sp>
      <p:pic>
        <p:nvPicPr>
          <p:cNvPr id="10" name="Picture 9">
            <a:extLst>
              <a:ext uri="{FF2B5EF4-FFF2-40B4-BE49-F238E27FC236}">
                <a16:creationId xmlns:a16="http://schemas.microsoft.com/office/drawing/2014/main" id="{2064E56C-F79E-F092-ED04-034B4E716C80}"/>
              </a:ext>
            </a:extLst>
          </p:cNvPr>
          <p:cNvPicPr>
            <a:picLocks noChangeAspect="1"/>
          </p:cNvPicPr>
          <p:nvPr/>
        </p:nvPicPr>
        <p:blipFill>
          <a:blip r:embed="rId2"/>
          <a:stretch>
            <a:fillRect/>
          </a:stretch>
        </p:blipFill>
        <p:spPr>
          <a:xfrm>
            <a:off x="744022" y="1770010"/>
            <a:ext cx="5927326" cy="2044363"/>
          </a:xfrm>
          <a:prstGeom prst="rect">
            <a:avLst/>
          </a:prstGeom>
        </p:spPr>
      </p:pic>
      <p:sp>
        <p:nvSpPr>
          <p:cNvPr id="11" name="Subtitle 2">
            <a:extLst>
              <a:ext uri="{FF2B5EF4-FFF2-40B4-BE49-F238E27FC236}">
                <a16:creationId xmlns:a16="http://schemas.microsoft.com/office/drawing/2014/main" id="{26D6399C-6FF4-5A9B-6DC9-28619AE2D3BE}"/>
              </a:ext>
            </a:extLst>
          </p:cNvPr>
          <p:cNvSpPr txBox="1">
            <a:spLocks/>
          </p:cNvSpPr>
          <p:nvPr/>
        </p:nvSpPr>
        <p:spPr>
          <a:xfrm>
            <a:off x="290423" y="942129"/>
            <a:ext cx="119619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It can change a bit answer to answer on </a:t>
            </a:r>
            <a:r>
              <a:rPr lang="en-CA" sz="1800" dirty="0" err="1"/>
              <a:t>chatgpt</a:t>
            </a:r>
            <a:r>
              <a:rPr lang="en-CA" sz="1800" dirty="0"/>
              <a:t> but nevertheless the logic is the same, it is about the same for our purpose and will give the same result. We can refine later</a:t>
            </a:r>
          </a:p>
          <a:p>
            <a:pPr algn="l"/>
            <a:r>
              <a:rPr lang="en-CA" sz="1800" dirty="0"/>
              <a:t> </a:t>
            </a:r>
            <a:endParaRPr lang="en-US" sz="1800" dirty="0"/>
          </a:p>
        </p:txBody>
      </p:sp>
      <p:pic>
        <p:nvPicPr>
          <p:cNvPr id="4" name="Picture 3">
            <a:extLst>
              <a:ext uri="{FF2B5EF4-FFF2-40B4-BE49-F238E27FC236}">
                <a16:creationId xmlns:a16="http://schemas.microsoft.com/office/drawing/2014/main" id="{36FFEB8A-3250-0C57-6526-B24575370CE1}"/>
              </a:ext>
            </a:extLst>
          </p:cNvPr>
          <p:cNvPicPr>
            <a:picLocks noChangeAspect="1"/>
          </p:cNvPicPr>
          <p:nvPr/>
        </p:nvPicPr>
        <p:blipFill>
          <a:blip r:embed="rId3"/>
          <a:stretch>
            <a:fillRect/>
          </a:stretch>
        </p:blipFill>
        <p:spPr>
          <a:xfrm>
            <a:off x="5803596" y="3991057"/>
            <a:ext cx="5787214" cy="2752695"/>
          </a:xfrm>
          <a:prstGeom prst="rect">
            <a:avLst/>
          </a:prstGeom>
        </p:spPr>
      </p:pic>
    </p:spTree>
    <p:extLst>
      <p:ext uri="{BB962C8B-B14F-4D97-AF65-F5344CB8AC3E}">
        <p14:creationId xmlns:p14="http://schemas.microsoft.com/office/powerpoint/2010/main" val="584553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A2A56-F01C-A102-E647-CB4B1C6F8A17}"/>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E78711AF-A2BB-7934-F4E6-97777976BA49}"/>
              </a:ext>
            </a:extLst>
          </p:cNvPr>
          <p:cNvSpPr txBox="1">
            <a:spLocks/>
          </p:cNvSpPr>
          <p:nvPr/>
        </p:nvSpPr>
        <p:spPr>
          <a:xfrm>
            <a:off x="0" y="114248"/>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sp>
        <p:nvSpPr>
          <p:cNvPr id="9" name="Subtitle 2">
            <a:extLst>
              <a:ext uri="{FF2B5EF4-FFF2-40B4-BE49-F238E27FC236}">
                <a16:creationId xmlns:a16="http://schemas.microsoft.com/office/drawing/2014/main" id="{032E6D5B-C6DA-B2CB-908B-8AAAA2EFC508}"/>
              </a:ext>
            </a:extLst>
          </p:cNvPr>
          <p:cNvSpPr txBox="1">
            <a:spLocks/>
          </p:cNvSpPr>
          <p:nvPr/>
        </p:nvSpPr>
        <p:spPr>
          <a:xfrm>
            <a:off x="0" y="114248"/>
            <a:ext cx="119619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sp>
        <p:nvSpPr>
          <p:cNvPr id="3" name="Title 1">
            <a:extLst>
              <a:ext uri="{FF2B5EF4-FFF2-40B4-BE49-F238E27FC236}">
                <a16:creationId xmlns:a16="http://schemas.microsoft.com/office/drawing/2014/main" id="{36FB0627-E5EA-AE1E-4981-48C34948C1EB}"/>
              </a:ext>
            </a:extLst>
          </p:cNvPr>
          <p:cNvSpPr>
            <a:spLocks noGrp="1"/>
          </p:cNvSpPr>
          <p:nvPr>
            <p:ph type="ctrTitle"/>
          </p:nvPr>
        </p:nvSpPr>
        <p:spPr>
          <a:xfrm>
            <a:off x="76200" y="0"/>
            <a:ext cx="11809562" cy="679534"/>
          </a:xfrm>
        </p:spPr>
        <p:txBody>
          <a:bodyPr>
            <a:noAutofit/>
          </a:bodyPr>
          <a:lstStyle/>
          <a:p>
            <a:r>
              <a:rPr lang="en-CA" sz="2400" b="1" dirty="0"/>
              <a:t>Different health profiles didn’t get vaccinated at the same time during the vaccine rollout</a:t>
            </a:r>
            <a:endParaRPr lang="en-US" sz="2400" b="1" dirty="0"/>
          </a:p>
        </p:txBody>
      </p:sp>
      <p:sp>
        <p:nvSpPr>
          <p:cNvPr id="11" name="Subtitle 2">
            <a:extLst>
              <a:ext uri="{FF2B5EF4-FFF2-40B4-BE49-F238E27FC236}">
                <a16:creationId xmlns:a16="http://schemas.microsoft.com/office/drawing/2014/main" id="{836E2149-53F5-A836-0E31-5E8D1437498C}"/>
              </a:ext>
            </a:extLst>
          </p:cNvPr>
          <p:cNvSpPr txBox="1">
            <a:spLocks/>
          </p:cNvSpPr>
          <p:nvPr/>
        </p:nvSpPr>
        <p:spPr>
          <a:xfrm>
            <a:off x="230038" y="679534"/>
            <a:ext cx="119619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Rescaling to 80% achieved vaccination, the actual 100% in question here</a:t>
            </a:r>
          </a:p>
          <a:p>
            <a:pPr algn="l"/>
            <a:r>
              <a:rPr lang="en-CA" sz="1800" dirty="0"/>
              <a:t> </a:t>
            </a:r>
            <a:endParaRPr lang="en-US" sz="1800" dirty="0"/>
          </a:p>
        </p:txBody>
      </p:sp>
      <p:pic>
        <p:nvPicPr>
          <p:cNvPr id="5" name="Picture 4">
            <a:extLst>
              <a:ext uri="{FF2B5EF4-FFF2-40B4-BE49-F238E27FC236}">
                <a16:creationId xmlns:a16="http://schemas.microsoft.com/office/drawing/2014/main" id="{02A15701-FF40-ED3E-A89E-403816341FB4}"/>
              </a:ext>
            </a:extLst>
          </p:cNvPr>
          <p:cNvPicPr>
            <a:picLocks noChangeAspect="1"/>
          </p:cNvPicPr>
          <p:nvPr/>
        </p:nvPicPr>
        <p:blipFill>
          <a:blip r:embed="rId2"/>
          <a:stretch>
            <a:fillRect/>
          </a:stretch>
        </p:blipFill>
        <p:spPr>
          <a:xfrm>
            <a:off x="230038" y="1409282"/>
            <a:ext cx="6459598" cy="2982600"/>
          </a:xfrm>
          <a:prstGeom prst="rect">
            <a:avLst/>
          </a:prstGeom>
        </p:spPr>
      </p:pic>
      <p:sp>
        <p:nvSpPr>
          <p:cNvPr id="8" name="TextBox 7">
            <a:extLst>
              <a:ext uri="{FF2B5EF4-FFF2-40B4-BE49-F238E27FC236}">
                <a16:creationId xmlns:a16="http://schemas.microsoft.com/office/drawing/2014/main" id="{ABCCB90B-670F-9FE2-31D1-B4A053C7CF33}"/>
              </a:ext>
            </a:extLst>
          </p:cNvPr>
          <p:cNvSpPr txBox="1"/>
          <p:nvPr/>
        </p:nvSpPr>
        <p:spPr>
          <a:xfrm>
            <a:off x="7048072" y="1886569"/>
            <a:ext cx="3830279" cy="923330"/>
          </a:xfrm>
          <a:prstGeom prst="rect">
            <a:avLst/>
          </a:prstGeom>
          <a:noFill/>
        </p:spPr>
        <p:txBody>
          <a:bodyPr wrap="none" rtlCol="0">
            <a:spAutoFit/>
          </a:bodyPr>
          <a:lstStyle/>
          <a:p>
            <a:r>
              <a:rPr lang="en-CA" dirty="0"/>
              <a:t>Here 72%-80% of late frail / reluctant</a:t>
            </a:r>
          </a:p>
          <a:p>
            <a:r>
              <a:rPr lang="en-CA" dirty="0"/>
              <a:t> just happens to be the range </a:t>
            </a:r>
          </a:p>
          <a:p>
            <a:r>
              <a:rPr lang="en-CA" dirty="0"/>
              <a:t>where that exponential happen</a:t>
            </a:r>
            <a:endParaRPr lang="en-US" dirty="0"/>
          </a:p>
        </p:txBody>
      </p:sp>
      <p:sp>
        <p:nvSpPr>
          <p:cNvPr id="13" name="Rectangle 12">
            <a:extLst>
              <a:ext uri="{FF2B5EF4-FFF2-40B4-BE49-F238E27FC236}">
                <a16:creationId xmlns:a16="http://schemas.microsoft.com/office/drawing/2014/main" id="{2D42FED7-0A18-D0BD-6E27-EA9284BDFB33}"/>
              </a:ext>
            </a:extLst>
          </p:cNvPr>
          <p:cNvSpPr/>
          <p:nvPr/>
        </p:nvSpPr>
        <p:spPr>
          <a:xfrm>
            <a:off x="7048072" y="3473103"/>
            <a:ext cx="3637052" cy="451626"/>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4" name="Chart 13">
            <a:extLst>
              <a:ext uri="{FF2B5EF4-FFF2-40B4-BE49-F238E27FC236}">
                <a16:creationId xmlns:a16="http://schemas.microsoft.com/office/drawing/2014/main" id="{8E8051CF-9FEF-1089-60DF-5890F907CC98}"/>
              </a:ext>
            </a:extLst>
          </p:cNvPr>
          <p:cNvGraphicFramePr>
            <a:graphicFrameLocks/>
          </p:cNvGraphicFramePr>
          <p:nvPr>
            <p:extLst>
              <p:ext uri="{D42A27DB-BD31-4B8C-83A1-F6EECF244321}">
                <p14:modId xmlns:p14="http://schemas.microsoft.com/office/powerpoint/2010/main" val="3636648481"/>
              </p:ext>
            </p:extLst>
          </p:nvPr>
        </p:nvGraphicFramePr>
        <p:xfrm>
          <a:off x="5139397" y="2913520"/>
          <a:ext cx="6700987" cy="3944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06317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3CC87-EF5B-2105-6840-C2AA6CBF2C27}"/>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225FB45B-1CD9-E024-E0A6-84BBA6CD6FCF}"/>
              </a:ext>
            </a:extLst>
          </p:cNvPr>
          <p:cNvSpPr txBox="1">
            <a:spLocks/>
          </p:cNvSpPr>
          <p:nvPr/>
        </p:nvSpPr>
        <p:spPr>
          <a:xfrm>
            <a:off x="0" y="114248"/>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graphicFrame>
        <p:nvGraphicFramePr>
          <p:cNvPr id="8" name="Chart 7">
            <a:extLst>
              <a:ext uri="{FF2B5EF4-FFF2-40B4-BE49-F238E27FC236}">
                <a16:creationId xmlns:a16="http://schemas.microsoft.com/office/drawing/2014/main" id="{C308703C-A51E-FAEA-3912-B207CBF47AA2}"/>
              </a:ext>
            </a:extLst>
          </p:cNvPr>
          <p:cNvGraphicFramePr>
            <a:graphicFrameLocks/>
          </p:cNvGraphicFramePr>
          <p:nvPr>
            <p:extLst>
              <p:ext uri="{D42A27DB-BD31-4B8C-83A1-F6EECF244321}">
                <p14:modId xmlns:p14="http://schemas.microsoft.com/office/powerpoint/2010/main" val="1424577146"/>
              </p:ext>
            </p:extLst>
          </p:nvPr>
        </p:nvGraphicFramePr>
        <p:xfrm>
          <a:off x="2007512" y="1770010"/>
          <a:ext cx="7554981" cy="4302840"/>
        </p:xfrm>
        <a:graphic>
          <a:graphicData uri="http://schemas.openxmlformats.org/drawingml/2006/chart">
            <c:chart xmlns:c="http://schemas.openxmlformats.org/drawingml/2006/chart" xmlns:r="http://schemas.openxmlformats.org/officeDocument/2006/relationships" r:id="rId2"/>
          </a:graphicData>
        </a:graphic>
      </p:graphicFrame>
      <p:sp>
        <p:nvSpPr>
          <p:cNvPr id="9" name="Subtitle 2">
            <a:extLst>
              <a:ext uri="{FF2B5EF4-FFF2-40B4-BE49-F238E27FC236}">
                <a16:creationId xmlns:a16="http://schemas.microsoft.com/office/drawing/2014/main" id="{CE6D93ED-C725-A1D6-4255-FBA04FBF287A}"/>
              </a:ext>
            </a:extLst>
          </p:cNvPr>
          <p:cNvSpPr txBox="1">
            <a:spLocks/>
          </p:cNvSpPr>
          <p:nvPr/>
        </p:nvSpPr>
        <p:spPr>
          <a:xfrm>
            <a:off x="0" y="114248"/>
            <a:ext cx="119619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sp>
        <p:nvSpPr>
          <p:cNvPr id="2" name="Subtitle 2">
            <a:extLst>
              <a:ext uri="{FF2B5EF4-FFF2-40B4-BE49-F238E27FC236}">
                <a16:creationId xmlns:a16="http://schemas.microsoft.com/office/drawing/2014/main" id="{A3A31D95-C6BD-CBA2-A0EC-2E2918E0D9EE}"/>
              </a:ext>
            </a:extLst>
          </p:cNvPr>
          <p:cNvSpPr txBox="1">
            <a:spLocks/>
          </p:cNvSpPr>
          <p:nvPr/>
        </p:nvSpPr>
        <p:spPr>
          <a:xfrm>
            <a:off x="152400" y="114248"/>
            <a:ext cx="11809562" cy="147824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When the frailest leave the unvaccinated group to join the vaccinated group, the ASMR </a:t>
            </a:r>
            <a:r>
              <a:rPr lang="en-CA" sz="1800" dirty="0" err="1"/>
              <a:t>unvax</a:t>
            </a:r>
            <a:r>
              <a:rPr lang="en-CA" sz="1800" dirty="0"/>
              <a:t> – vax ratio naturally declines, become the frailest are now part of the vaccinated group</a:t>
            </a:r>
          </a:p>
          <a:p>
            <a:pPr algn="l"/>
            <a:r>
              <a:rPr lang="en-CA" sz="1800" dirty="0"/>
              <a:t> </a:t>
            </a:r>
          </a:p>
          <a:p>
            <a:pPr algn="l"/>
            <a:r>
              <a:rPr lang="en-CA" sz="1800" dirty="0" err="1"/>
              <a:t>Unvaxxed</a:t>
            </a:r>
            <a:r>
              <a:rPr lang="en-CA" sz="1800" dirty="0"/>
              <a:t> group  MR </a:t>
            </a:r>
            <a:r>
              <a:rPr lang="en-CA" sz="2800" dirty="0"/>
              <a:t>↘. </a:t>
            </a:r>
            <a:r>
              <a:rPr lang="en-CA" sz="1800" dirty="0"/>
              <a:t>Vaxxed group MR ↗.    </a:t>
            </a:r>
            <a:r>
              <a:rPr lang="en-CA" sz="1800" dirty="0" err="1"/>
              <a:t>Unvaxxed</a:t>
            </a:r>
            <a:r>
              <a:rPr lang="en-CA" sz="1800" dirty="0"/>
              <a:t> / Vaxx ASMR ↘</a:t>
            </a:r>
            <a:endParaRPr lang="en-US" sz="1800" dirty="0"/>
          </a:p>
        </p:txBody>
      </p:sp>
    </p:spTree>
    <p:extLst>
      <p:ext uri="{BB962C8B-B14F-4D97-AF65-F5344CB8AC3E}">
        <p14:creationId xmlns:p14="http://schemas.microsoft.com/office/powerpoint/2010/main" val="1937203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EDFCC-7736-1117-C3C5-28F8F46108AF}"/>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294C5EB0-BDA1-4C34-2EA0-CABF8D467F2F}"/>
              </a:ext>
            </a:extLst>
          </p:cNvPr>
          <p:cNvSpPr txBox="1">
            <a:spLocks/>
          </p:cNvSpPr>
          <p:nvPr/>
        </p:nvSpPr>
        <p:spPr>
          <a:xfrm>
            <a:off x="0" y="114248"/>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graphicFrame>
        <p:nvGraphicFramePr>
          <p:cNvPr id="8" name="Chart 7">
            <a:extLst>
              <a:ext uri="{FF2B5EF4-FFF2-40B4-BE49-F238E27FC236}">
                <a16:creationId xmlns:a16="http://schemas.microsoft.com/office/drawing/2014/main" id="{34373719-89BC-0165-E49A-2B48C0963F63}"/>
              </a:ext>
            </a:extLst>
          </p:cNvPr>
          <p:cNvGraphicFramePr>
            <a:graphicFrameLocks/>
          </p:cNvGraphicFramePr>
          <p:nvPr>
            <p:extLst>
              <p:ext uri="{D42A27DB-BD31-4B8C-83A1-F6EECF244321}">
                <p14:modId xmlns:p14="http://schemas.microsoft.com/office/powerpoint/2010/main" val="693607829"/>
              </p:ext>
            </p:extLst>
          </p:nvPr>
        </p:nvGraphicFramePr>
        <p:xfrm>
          <a:off x="230039" y="691926"/>
          <a:ext cx="4937862" cy="3027319"/>
        </p:xfrm>
        <a:graphic>
          <a:graphicData uri="http://schemas.openxmlformats.org/drawingml/2006/chart">
            <c:chart xmlns:c="http://schemas.openxmlformats.org/drawingml/2006/chart" xmlns:r="http://schemas.openxmlformats.org/officeDocument/2006/relationships" r:id="rId2"/>
          </a:graphicData>
        </a:graphic>
      </p:graphicFrame>
      <p:sp>
        <p:nvSpPr>
          <p:cNvPr id="9" name="Subtitle 2">
            <a:extLst>
              <a:ext uri="{FF2B5EF4-FFF2-40B4-BE49-F238E27FC236}">
                <a16:creationId xmlns:a16="http://schemas.microsoft.com/office/drawing/2014/main" id="{B00BC8F5-72B3-6CCF-508D-3AB1ED6BB801}"/>
              </a:ext>
            </a:extLst>
          </p:cNvPr>
          <p:cNvSpPr txBox="1">
            <a:spLocks/>
          </p:cNvSpPr>
          <p:nvPr/>
        </p:nvSpPr>
        <p:spPr>
          <a:xfrm>
            <a:off x="0" y="114248"/>
            <a:ext cx="119619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dirty="0"/>
          </a:p>
        </p:txBody>
      </p:sp>
      <p:sp>
        <p:nvSpPr>
          <p:cNvPr id="2" name="Subtitle 2">
            <a:extLst>
              <a:ext uri="{FF2B5EF4-FFF2-40B4-BE49-F238E27FC236}">
                <a16:creationId xmlns:a16="http://schemas.microsoft.com/office/drawing/2014/main" id="{E2ACCB1E-E65C-84CF-D767-FAB2267F42C6}"/>
              </a:ext>
            </a:extLst>
          </p:cNvPr>
          <p:cNvSpPr txBox="1">
            <a:spLocks/>
          </p:cNvSpPr>
          <p:nvPr/>
        </p:nvSpPr>
        <p:spPr>
          <a:xfrm>
            <a:off x="152400" y="114248"/>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Let’s recreate this with </a:t>
            </a:r>
            <a:r>
              <a:rPr lang="en-CA" sz="1800" dirty="0" err="1"/>
              <a:t>chatgpt</a:t>
            </a:r>
            <a:r>
              <a:rPr lang="en-CA" sz="1800" dirty="0"/>
              <a:t>. The only approximation is putting the vaccinated % as an (1-exp(t)) exponential, which fits well the actual curve</a:t>
            </a:r>
          </a:p>
          <a:p>
            <a:pPr algn="l"/>
            <a:r>
              <a:rPr lang="en-CA" sz="1800" dirty="0"/>
              <a:t> </a:t>
            </a:r>
            <a:endParaRPr lang="en-US" sz="1800" dirty="0"/>
          </a:p>
        </p:txBody>
      </p:sp>
      <p:pic>
        <p:nvPicPr>
          <p:cNvPr id="11" name="Picture 10">
            <a:extLst>
              <a:ext uri="{FF2B5EF4-FFF2-40B4-BE49-F238E27FC236}">
                <a16:creationId xmlns:a16="http://schemas.microsoft.com/office/drawing/2014/main" id="{DAE90CC3-DE8E-E819-90F2-D9FEE31D1138}"/>
              </a:ext>
            </a:extLst>
          </p:cNvPr>
          <p:cNvPicPr>
            <a:picLocks noChangeAspect="1"/>
          </p:cNvPicPr>
          <p:nvPr/>
        </p:nvPicPr>
        <p:blipFill>
          <a:blip r:embed="rId3"/>
          <a:stretch>
            <a:fillRect/>
          </a:stretch>
        </p:blipFill>
        <p:spPr>
          <a:xfrm>
            <a:off x="4774058" y="1770010"/>
            <a:ext cx="7102819" cy="4743105"/>
          </a:xfrm>
          <a:prstGeom prst="rect">
            <a:avLst/>
          </a:prstGeom>
        </p:spPr>
      </p:pic>
      <p:sp>
        <p:nvSpPr>
          <p:cNvPr id="3" name="Subtitle 2">
            <a:extLst>
              <a:ext uri="{FF2B5EF4-FFF2-40B4-BE49-F238E27FC236}">
                <a16:creationId xmlns:a16="http://schemas.microsoft.com/office/drawing/2014/main" id="{106309C4-F3F2-CB20-9255-E0B7BA3D316E}"/>
              </a:ext>
            </a:extLst>
          </p:cNvPr>
          <p:cNvSpPr txBox="1">
            <a:spLocks/>
          </p:cNvSpPr>
          <p:nvPr/>
        </p:nvSpPr>
        <p:spPr>
          <a:xfrm>
            <a:off x="4901648" y="1377704"/>
            <a:ext cx="11809562"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CA" sz="1800" dirty="0"/>
              <a:t>These are the assumptions. They are all data points that give the half </a:t>
            </a:r>
            <a:r>
              <a:rPr lang="en-CA" sz="1800" dirty="0" err="1"/>
              <a:t>lifes</a:t>
            </a:r>
            <a:endParaRPr lang="en-CA" sz="1800" dirty="0"/>
          </a:p>
          <a:p>
            <a:pPr algn="l"/>
            <a:r>
              <a:rPr lang="en-CA" sz="1800" dirty="0"/>
              <a:t> </a:t>
            </a:r>
            <a:endParaRPr lang="en-US" sz="1800" dirty="0"/>
          </a:p>
        </p:txBody>
      </p:sp>
    </p:spTree>
    <p:extLst>
      <p:ext uri="{BB962C8B-B14F-4D97-AF65-F5344CB8AC3E}">
        <p14:creationId xmlns:p14="http://schemas.microsoft.com/office/powerpoint/2010/main" val="1484886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251</TotalTime>
  <Words>722</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Context</vt:lpstr>
      <vt:lpstr>Goal</vt:lpstr>
      <vt:lpstr>PowerPoint Presentation</vt:lpstr>
      <vt:lpstr>PowerPoint Presentation</vt:lpstr>
      <vt:lpstr>Different health profiles didn’t get vaccinated at the same time during the vaccine rollout</vt:lpstr>
      <vt:lpstr>Different health profiles didn’t get vaccinated at the same time during the vaccine rollout</vt:lpstr>
      <vt:lpstr>Different health profiles didn’t get vaccinated at the same time during the vaccine rollout</vt:lpstr>
      <vt:lpstr>PowerPoint Presentation</vt:lpstr>
      <vt:lpstr>PowerPoint Presentation</vt:lpstr>
      <vt:lpstr>PowerPoint Presentation</vt:lpstr>
      <vt:lpstr>PowerPoint Presentation</vt:lpstr>
      <vt:lpstr>What chatpgt says when you submit this presentation powerpoint: he agrees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Jasmin Cardinal</dc:creator>
  <cp:lastModifiedBy>Jasmin Cardinal</cp:lastModifiedBy>
  <cp:revision>7</cp:revision>
  <dcterms:created xsi:type="dcterms:W3CDTF">2025-07-20T18:52:39Z</dcterms:created>
  <dcterms:modified xsi:type="dcterms:W3CDTF">2025-07-20T23:47:14Z</dcterms:modified>
</cp:coreProperties>
</file>