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Proxima Nova Semibold"/>
      <p:regular r:id="rId21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eGhMbh0uk3o8OoEJQKu7eGnP/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ProximaNovaSemibold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Semibold-regular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ProximaNova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33bbe043f8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slide where you actually SAY your 1-2 sentence elevator pitch.  Engage your audience!!</a:t>
            </a:r>
            <a:endParaRPr/>
          </a:p>
        </p:txBody>
      </p:sp>
      <p:sp>
        <p:nvSpPr>
          <p:cNvPr id="55" name="Google Shape;55;g133bbe043f8_2_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3c1f2061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33c1f2061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3c1f206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33c1f206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3c1f206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33c1f206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b="1" lang="en-US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b="1" lang="en-US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c1f206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33c1f206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Specify what </a:t>
            </a:r>
            <a:r>
              <a:rPr b="1" lang="en-US"/>
              <a:t>Success</a:t>
            </a:r>
            <a:r>
              <a:rPr lang="en-US"/>
              <a:t> looks like, and for what </a:t>
            </a:r>
            <a:r>
              <a:rPr b="1" lang="en-US"/>
              <a:t>Audience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c1f206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33c1f206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847cbe7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847cbe7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847cbe77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847cbe77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847cbe7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847cbe7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847cbe77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847cbe77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847cbe7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847cbe7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3bbe043f8_2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g133bbe043f8_2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g133bbe043f8_2_11"/>
          <p:cNvSpPr txBox="1"/>
          <p:nvPr>
            <p:ph idx="12" type="sldNum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g133bbe043f8_2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g133bbe043f8_2_11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33bbe043f8_2_1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33bbe043f8_2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b="1" sz="4700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g133bbe043f8_2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9" name="Google Shape;19;g133bbe043f8_2_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3bbe043f8_2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33bbe043f8_2_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133bbe043f8_2_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33bbe043f8_2_33"/>
          <p:cNvSpPr txBox="1"/>
          <p:nvPr>
            <p:ph idx="12" type="sldNum"/>
          </p:nvPr>
        </p:nvSpPr>
        <p:spPr>
          <a:xfrm>
            <a:off x="84072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g133bbe043f8_2_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2496" y="534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g133bbe043f8_2_33"/>
          <p:cNvCxnSpPr/>
          <p:nvPr/>
        </p:nvCxnSpPr>
        <p:spPr>
          <a:xfrm>
            <a:off x="311708" y="4731467"/>
            <a:ext cx="86442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133bbe043f8_2_33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3bbe043f8_2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30" name="Google Shape;30;g133bbe043f8_2_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3bbe043f8_2_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g133bbe043f8_2_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g133bbe043f8_2_41"/>
          <p:cNvSpPr txBox="1"/>
          <p:nvPr>
            <p:ph idx="12" type="sldNum"/>
          </p:nvPr>
        </p:nvSpPr>
        <p:spPr>
          <a:xfrm>
            <a:off x="82629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g133bbe043f8_2_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0696" y="10985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g133bbe043f8_2_41"/>
          <p:cNvCxnSpPr/>
          <p:nvPr/>
        </p:nvCxnSpPr>
        <p:spPr>
          <a:xfrm>
            <a:off x="311708" y="4731467"/>
            <a:ext cx="8499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33bbe043f8_2_4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3bbe043f8_2_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3bbe043f8_2_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g133bbe043f8_2_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g133bbe043f8_2_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g133bbe043f8_2_18"/>
          <p:cNvSpPr txBox="1"/>
          <p:nvPr>
            <p:ph idx="12" type="sldNum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g133bbe043f8_2_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g133bbe043f8_2_18"/>
          <p:cNvCxnSpPr/>
          <p:nvPr/>
        </p:nvCxnSpPr>
        <p:spPr>
          <a:xfrm flipH="1" rot="10800000">
            <a:off x="311708" y="4728767"/>
            <a:ext cx="8525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33bbe043f8_2_1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3bbe043f8_2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g133bbe043f8_2_27"/>
          <p:cNvSpPr txBox="1"/>
          <p:nvPr>
            <p:ph idx="12" type="sldNum"/>
          </p:nvPr>
        </p:nvSpPr>
        <p:spPr>
          <a:xfrm>
            <a:off x="83036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g133bbe043f8_2_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671" y="78484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g133bbe043f8_2_27"/>
          <p:cNvCxnSpPr/>
          <p:nvPr/>
        </p:nvCxnSpPr>
        <p:spPr>
          <a:xfrm>
            <a:off x="311708" y="4731467"/>
            <a:ext cx="8550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33bbe043f8_2_27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bbe043f8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bbe043f8_2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b="0" i="0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133bbe043f8_2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3bbe043f8_2_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ASL Classifier using CNN </a:t>
            </a:r>
            <a:b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-US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Sheilah Kirui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3c1f20611_0_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Future Work (30 s)</a:t>
            </a:r>
            <a:endParaRPr/>
          </a:p>
        </p:txBody>
      </p:sp>
      <p:sp>
        <p:nvSpPr>
          <p:cNvPr id="111" name="Google Shape;111;g133c1f20611_0_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DEMO today …Oops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3c1f20611_0_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 You!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3c1f20611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63" name="Google Shape;63;g133c1f20611_0_5"/>
          <p:cNvSpPr txBox="1"/>
          <p:nvPr>
            <p:ph idx="1" type="body"/>
          </p:nvPr>
        </p:nvSpPr>
        <p:spPr>
          <a:xfrm>
            <a:off x="311700" y="1480225"/>
            <a:ext cx="8520600" cy="3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Approximately  3.5% of the US population (~ 11.5 million), have reported a hearing impairment, from difficulty in hearing to total deafness   (source: U.S. Census Bureau)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Common modes of communication for deaf users include:ASL, speech (lips) reading, gestures, hearing aids and cochlear implants.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Require user-friendly settings for effectiveness, which can be hindered by background noise, number of speakers, and pace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3c1f20611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Solution </a:t>
            </a:r>
            <a:endParaRPr/>
          </a:p>
        </p:txBody>
      </p:sp>
      <p:sp>
        <p:nvSpPr>
          <p:cNvPr id="69" name="Google Shape;69;g133c1f20611_0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Develop a deep-learning based tool that can automatically interpret ASL hand gestures into text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Enable autonomy for deaf users by removing limiting factors: 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hiring cost for translators</a:t>
            </a:r>
            <a:endParaRPr sz="1600"/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auditory-enhancing equipment</a:t>
            </a:r>
            <a:endParaRPr sz="1600"/>
          </a:p>
          <a:p>
            <a:pPr indent="-3302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etc.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3c1f20611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Original Data </a:t>
            </a:r>
            <a:endParaRPr/>
          </a:p>
        </p:txBody>
      </p:sp>
      <p:sp>
        <p:nvSpPr>
          <p:cNvPr id="75" name="Google Shape;75;g133c1f20611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csv format (label and pixel values)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grey scale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train: 27,455 samples   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test:  7172 samples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24 classes (A-Z), </a:t>
            </a:r>
            <a:r>
              <a:rPr lang="en-US"/>
              <a:t>excluding</a:t>
            </a:r>
            <a:r>
              <a:rPr lang="en-US"/>
              <a:t> J and Z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improper labeling (from kaggle discussions) 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Need to collect new data :/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847cbe773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Data </a:t>
            </a:r>
            <a:endParaRPr/>
          </a:p>
        </p:txBody>
      </p:sp>
      <p:sp>
        <p:nvSpPr>
          <p:cNvPr id="81" name="Google Shape;81;g15847cbe773_0_1"/>
          <p:cNvSpPr txBox="1"/>
          <p:nvPr>
            <p:ph idx="1" type="body"/>
          </p:nvPr>
        </p:nvSpPr>
        <p:spPr>
          <a:xfrm>
            <a:off x="311700" y="1051600"/>
            <a:ext cx="8520600" cy="3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2,551 samples (not split)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RGB </a:t>
            </a:r>
            <a:r>
              <a:rPr lang="en-US" sz="1400"/>
              <a:t>images</a:t>
            </a:r>
            <a:r>
              <a:rPr lang="en-US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36 classes (0-9, A-Z)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subdirectories (samples for each class)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Convert to </a:t>
            </a:r>
            <a:r>
              <a:rPr lang="en-US" sz="1400"/>
              <a:t>grayscale</a:t>
            </a:r>
            <a:r>
              <a:rPr lang="en-US" sz="1400"/>
              <a:t> or keep RGB format?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processing</a:t>
            </a:r>
            <a:r>
              <a:rPr lang="en-US" sz="1400"/>
              <a:t> time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source of data when using model in real-time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Data augmentation?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What</a:t>
            </a:r>
            <a:r>
              <a:rPr lang="en-US" sz="1400"/>
              <a:t> transformations to use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increase sample size?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ImageDataGenerator (keras) : transforms batches of images from original data, that is returned to the neural </a:t>
            </a:r>
            <a:r>
              <a:rPr lang="en-US" sz="1400"/>
              <a:t>network</a:t>
            </a:r>
            <a:r>
              <a:rPr lang="en-US" sz="1400"/>
              <a:t> for training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847cbe773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test/train/val split</a:t>
            </a:r>
            <a:endParaRPr/>
          </a:p>
        </p:txBody>
      </p:sp>
      <p:sp>
        <p:nvSpPr>
          <p:cNvPr id="87" name="Google Shape;87;g15847cbe773_0_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unsure how to split the data to </a:t>
            </a:r>
            <a:r>
              <a:rPr lang="en-US"/>
              <a:t>avoid</a:t>
            </a:r>
            <a:r>
              <a:rPr lang="en-US"/>
              <a:t> class imbalance (given small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size)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split beforehand, or in batches during </a:t>
            </a:r>
            <a:r>
              <a:rPr lang="en-US"/>
              <a:t>training</a:t>
            </a:r>
            <a:r>
              <a:rPr lang="en-US"/>
              <a:t>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which tools to use: pytorch vs tensorflow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n-US"/>
              <a:t>ImageDataGenerator.</a:t>
            </a:r>
            <a:r>
              <a:rPr b="1" lang="en-US"/>
              <a:t>flow_from_directory </a:t>
            </a:r>
            <a:endParaRPr b="1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n-US"/>
              <a:t>image_dataset_from_directory</a:t>
            </a:r>
            <a:endParaRPr b="1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n-US"/>
              <a:t>split_folder</a:t>
            </a:r>
            <a:r>
              <a:rPr lang="en-US"/>
              <a:t> python module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847cbe773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</a:t>
            </a:r>
            <a:endParaRPr/>
          </a:p>
        </p:txBody>
      </p:sp>
      <p:sp>
        <p:nvSpPr>
          <p:cNvPr id="93" name="Google Shape;93;g15847cbe773_0_6"/>
          <p:cNvSpPr txBox="1"/>
          <p:nvPr>
            <p:ph idx="1" type="body"/>
          </p:nvPr>
        </p:nvSpPr>
        <p:spPr>
          <a:xfrm>
            <a:off x="311700" y="1236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Transfer learning  via pre-trained models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500"/>
              <a:t>Specifically, CNN model comparisons (</a:t>
            </a:r>
            <a:r>
              <a:rPr b="1" lang="en-US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vgg16 &amp; resnet50)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</a:rPr>
              <a:t>Both excellent options for image classification, and were trained in the ImageNet competition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VGG16  has 16 weighted layers with approx 138 million parameters.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ResNet50 (Residual Networks) is 50 layers deep, that allows extremely deep neural networks with 150+layers.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847cbe773_0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highlight>
                  <a:schemeClr val="lt1"/>
                </a:highlight>
              </a:rPr>
              <a:t>Architecture of </a:t>
            </a:r>
            <a:r>
              <a:rPr lang="en-US" sz="2700">
                <a:highlight>
                  <a:schemeClr val="lt1"/>
                </a:highlight>
              </a:rPr>
              <a:t>vgg16</a:t>
            </a:r>
            <a:r>
              <a:rPr lang="en-US" sz="2700">
                <a:solidFill>
                  <a:srgbClr val="202124"/>
                </a:solidFill>
                <a:highlight>
                  <a:schemeClr val="lt1"/>
                </a:highlight>
              </a:rPr>
              <a:t> </a:t>
            </a:r>
            <a:endParaRPr sz="2700">
              <a:highlight>
                <a:schemeClr val="lt1"/>
              </a:highlight>
            </a:endParaRPr>
          </a:p>
        </p:txBody>
      </p:sp>
      <p:sp>
        <p:nvSpPr>
          <p:cNvPr id="99" name="Google Shape;99;g15847cbe773_0_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>
                <a:solidFill>
                  <a:schemeClr val="dk1"/>
                </a:solidFill>
              </a:rPr>
              <a:t>Instead of having a large number of hyper-parameters, model follows a consistent arrangement of convolution and max pool layers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>
                <a:solidFill>
                  <a:schemeClr val="dk1"/>
                </a:solidFill>
              </a:rPr>
              <a:t>convolution layers: 3x3 filter with a stride 1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>
                <a:solidFill>
                  <a:schemeClr val="dk1"/>
                </a:solidFill>
              </a:rPr>
              <a:t>padding and maxpool layers:  2x2 filter of stride 2.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>
                <a:solidFill>
                  <a:schemeClr val="dk1"/>
                </a:solidFill>
              </a:rPr>
              <a:t>2 FC (fully connected layers) with softmax activation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847cbe773_0_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highlight>
                  <a:schemeClr val="lt1"/>
                </a:highlight>
              </a:rPr>
              <a:t>Architecture of ResNet50</a:t>
            </a:r>
            <a:endParaRPr/>
          </a:p>
        </p:txBody>
      </p:sp>
      <p:sp>
        <p:nvSpPr>
          <p:cNvPr id="105" name="Google Shape;105;g15847cbe773_0_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