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71" r:id="rId12"/>
    <p:sldId id="266" r:id="rId13"/>
    <p:sldId id="264" r:id="rId14"/>
    <p:sldId id="270" r:id="rId15"/>
    <p:sldId id="269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12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18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4A29-42C7-464B-9D76-425191543F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6A5F48-ED87-41B8-9D70-E85EBED8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9CB5-5398-457B-8760-C15B9884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760" y="1158241"/>
            <a:ext cx="8155243" cy="2479039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sz="4000" b="1" dirty="0"/>
              <a:t>Predicting Bank Marketing Campaign Success Using Machine Learning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FE782-52F7-4867-AE8D-2BD1D695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760" y="4300849"/>
            <a:ext cx="7766936" cy="5715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Sevda Kisacikoglu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B3269A-1DF3-4F7B-BA23-3000EBBD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739"/>
            <a:ext cx="8596668" cy="7648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Related with Campaign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4609"/>
            <a:ext cx="8596668" cy="5026753"/>
          </a:xfrm>
        </p:spPr>
        <p:txBody>
          <a:bodyPr/>
          <a:lstStyle/>
          <a:p>
            <a:r>
              <a:rPr lang="en-US" sz="2400" dirty="0"/>
              <a:t>Campaign: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Previous: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45E75-D43C-412F-BADA-6F32D893AC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90" y="1014609"/>
            <a:ext cx="2557137" cy="272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BB675-6871-4D06-9F09-9737F22A41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9" y="1014609"/>
            <a:ext cx="3770111" cy="272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1B1F5-6F07-43EA-B980-0C080F6F61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34" y="3711230"/>
            <a:ext cx="2522893" cy="272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82D63-400F-4590-95CD-A8B2CB99653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9" y="3737113"/>
            <a:ext cx="3707111" cy="2722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0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739"/>
            <a:ext cx="8596668" cy="7648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Related with Campaign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14" y="810600"/>
            <a:ext cx="5898831" cy="4931019"/>
          </a:xfrm>
        </p:spPr>
        <p:txBody>
          <a:bodyPr>
            <a:normAutofit/>
          </a:bodyPr>
          <a:lstStyle/>
          <a:p>
            <a:r>
              <a:rPr lang="en-US" sz="2400" dirty="0"/>
              <a:t>Contact Type: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Day of Week: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0D570-C607-4DF1-8A50-15D0DA5D18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8" y="1394863"/>
            <a:ext cx="3381100" cy="22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E8EC3-A113-4D07-81AC-3F7F0E5041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23" y="1324621"/>
            <a:ext cx="4418762" cy="23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06635-7300-4478-9B0F-9C54327D4C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241930"/>
            <a:ext cx="3917330" cy="22124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59D1D-F255-4156-BB44-F996DD7D4666}"/>
              </a:ext>
            </a:extLst>
          </p:cNvPr>
          <p:cNvSpPr txBox="1">
            <a:spLocks/>
          </p:cNvSpPr>
          <p:nvPr/>
        </p:nvSpPr>
        <p:spPr>
          <a:xfrm>
            <a:off x="4733323" y="305716"/>
            <a:ext cx="7295838" cy="568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Month: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Previous Output: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26A13-EBD6-484E-90CE-BDBE2CB30D8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2" y="4323844"/>
            <a:ext cx="4227101" cy="2274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96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6" y="482761"/>
            <a:ext cx="9731795" cy="984089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Features Related with Social and Economic Context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470A-E1E3-4F80-8A07-5BF4BE8ABD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5" y="1454033"/>
            <a:ext cx="3835031" cy="237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559EC-20DB-4087-8F62-462BD05EC9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71" y="4052876"/>
            <a:ext cx="3923840" cy="2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5DC72-C113-4199-9CA6-85877E6EA5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92" y="1466850"/>
            <a:ext cx="3923840" cy="236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25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6" y="551318"/>
            <a:ext cx="9268332" cy="1320800"/>
          </a:xfrm>
        </p:spPr>
        <p:txBody>
          <a:bodyPr>
            <a:normAutofit/>
          </a:bodyPr>
          <a:lstStyle/>
          <a:p>
            <a:r>
              <a:rPr lang="en-US" sz="2800" b="1" dirty="0"/>
              <a:t>Features Related with Social and Economic Context</a:t>
            </a:r>
            <a:endParaRPr lang="en-US" sz="28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D0740-32AC-4439-BC93-831FE650BF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75" y="1872118"/>
            <a:ext cx="4182764" cy="294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9C716-E6A6-426F-B361-74795AAF36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8" y="1872118"/>
            <a:ext cx="4182765" cy="2892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48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Numerical Features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15262-B49B-4E62-B099-93629CF3BA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62" y="1270000"/>
            <a:ext cx="6083238" cy="46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963"/>
            <a:ext cx="8596668" cy="4375400"/>
          </a:xfrm>
        </p:spPr>
        <p:txBody>
          <a:bodyPr/>
          <a:lstStyle/>
          <a:p>
            <a:r>
              <a:rPr lang="en-US" sz="2400" b="1" dirty="0"/>
              <a:t>Unnecessary columns, missing values and outliers</a:t>
            </a:r>
          </a:p>
          <a:p>
            <a:pPr marL="0" indent="0">
              <a:buNone/>
            </a:pPr>
            <a:r>
              <a:rPr lang="en-US" dirty="0"/>
              <a:t>	- 39,191 rows</a:t>
            </a:r>
          </a:p>
          <a:p>
            <a:pPr marL="0" indent="0">
              <a:buNone/>
            </a:pPr>
            <a:r>
              <a:rPr lang="en-US" dirty="0"/>
              <a:t>	- 16 variables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Feature Scaling and Train-Test Split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- </a:t>
            </a:r>
            <a:r>
              <a:rPr lang="en-US" dirty="0"/>
              <a:t>Standardization</a:t>
            </a:r>
          </a:p>
          <a:p>
            <a:pPr marL="0" indent="0">
              <a:buNone/>
            </a:pPr>
            <a:r>
              <a:rPr lang="en-US" b="1" dirty="0"/>
              <a:t>	-</a:t>
            </a:r>
            <a:r>
              <a:rPr lang="en-US" dirty="0"/>
              <a:t> 80% training, 20% testing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1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3" y="195109"/>
            <a:ext cx="8596668" cy="132080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29" y="955664"/>
            <a:ext cx="3869614" cy="4676025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FF7F6-7EC7-496D-8C07-971501A6791A}"/>
              </a:ext>
            </a:extLst>
          </p:cNvPr>
          <p:cNvSpPr txBox="1">
            <a:spLocks/>
          </p:cNvSpPr>
          <p:nvPr/>
        </p:nvSpPr>
        <p:spPr>
          <a:xfrm>
            <a:off x="5209241" y="574231"/>
            <a:ext cx="3869614" cy="505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CC995-9886-44F7-ACD4-DCE656C9E7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9" y="3778278"/>
            <a:ext cx="3580317" cy="212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0F8E4-F5C1-4822-AFEC-DF68B8DF68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9" y="1393408"/>
            <a:ext cx="3563419" cy="201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F261D-0AC1-455A-BCEA-4CB51793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41" y="1390550"/>
            <a:ext cx="3580276" cy="201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7F4D4-0C68-4834-BBAF-E62882CB662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822869"/>
            <a:ext cx="3661775" cy="203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86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78042"/>
            <a:ext cx="8596668" cy="132080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854299"/>
            <a:ext cx="3945467" cy="523592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FF7F6-7EC7-496D-8C07-971501A6791A}"/>
              </a:ext>
            </a:extLst>
          </p:cNvPr>
          <p:cNvSpPr txBox="1">
            <a:spLocks/>
          </p:cNvSpPr>
          <p:nvPr/>
        </p:nvSpPr>
        <p:spPr>
          <a:xfrm>
            <a:off x="5149060" y="458885"/>
            <a:ext cx="3869614" cy="505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DB3FA-0E69-4560-972F-83D3A903DB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8" y="1204697"/>
            <a:ext cx="2533804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849303-DC80-4960-BDDC-A699179099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83" y="1204697"/>
            <a:ext cx="2648550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CD1EA0-231B-468E-8C5E-E9D88D3FEE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8" y="3625625"/>
            <a:ext cx="2533803" cy="230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CFD45B-D339-4BC6-AD69-F0C3A70955D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82" y="3625625"/>
            <a:ext cx="2648549" cy="230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63" y="1414202"/>
            <a:ext cx="3869614" cy="4676025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FF7F6-7EC7-496D-8C07-971501A6791A}"/>
              </a:ext>
            </a:extLst>
          </p:cNvPr>
          <p:cNvSpPr txBox="1">
            <a:spLocks/>
          </p:cNvSpPr>
          <p:nvPr/>
        </p:nvSpPr>
        <p:spPr>
          <a:xfrm>
            <a:off x="5421287" y="1038421"/>
            <a:ext cx="3869614" cy="505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CC995-9886-44F7-ACD4-DCE656C9E7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62" y="4079131"/>
            <a:ext cx="3580317" cy="212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0F8E4-F5C1-4822-AFEC-DF68B8DF68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61" y="1741118"/>
            <a:ext cx="3563419" cy="201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F261D-0AC1-455A-BCEA-4CB51793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03" y="1741118"/>
            <a:ext cx="3580276" cy="201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7F4D4-0C68-4834-BBAF-E62882CB662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61" y="4205491"/>
            <a:ext cx="3661775" cy="203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48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A1ECE9C-EC12-4934-8DEA-450F80E1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457635"/>
              </p:ext>
            </p:extLst>
          </p:nvPr>
        </p:nvGraphicFramePr>
        <p:xfrm>
          <a:off x="1412241" y="1574804"/>
          <a:ext cx="5811519" cy="392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5827">
                  <a:extLst>
                    <a:ext uri="{9D8B030D-6E8A-4147-A177-3AD203B41FA5}">
                      <a16:colId xmlns:a16="http://schemas.microsoft.com/office/drawing/2014/main" val="1038807529"/>
                    </a:ext>
                  </a:extLst>
                </a:gridCol>
                <a:gridCol w="2345692">
                  <a:extLst>
                    <a:ext uri="{9D8B030D-6E8A-4147-A177-3AD203B41FA5}">
                      <a16:colId xmlns:a16="http://schemas.microsoft.com/office/drawing/2014/main" val="1992237336"/>
                    </a:ext>
                  </a:extLst>
                </a:gridCol>
              </a:tblGrid>
              <a:tr h="924530">
                <a:tc>
                  <a:txBody>
                    <a:bodyPr/>
                    <a:lstStyle/>
                    <a:p>
                      <a:pPr marL="0" marR="0" indent="28067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8067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AUC 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043039"/>
                  </a:ext>
                </a:extLst>
              </a:tr>
              <a:tr h="749307"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9232115"/>
                  </a:ext>
                </a:extLst>
              </a:tr>
              <a:tr h="749307"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033717"/>
                  </a:ext>
                </a:extLst>
              </a:tr>
              <a:tr h="749307"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39404"/>
                  </a:ext>
                </a:extLst>
              </a:tr>
              <a:tr h="749307"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279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674734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5F144B2-D33E-41D7-8E0C-1E8E6C2C7DBA}"/>
              </a:ext>
            </a:extLst>
          </p:cNvPr>
          <p:cNvSpPr/>
          <p:nvPr/>
        </p:nvSpPr>
        <p:spPr>
          <a:xfrm>
            <a:off x="4596553" y="2552704"/>
            <a:ext cx="1932093" cy="685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9868B-49C1-4E55-88C6-15D330EC16A2}"/>
              </a:ext>
            </a:extLst>
          </p:cNvPr>
          <p:cNvSpPr txBox="1"/>
          <p:nvPr/>
        </p:nvSpPr>
        <p:spPr>
          <a:xfrm>
            <a:off x="7487918" y="2710937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Score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A9CFE-2033-478D-AE34-CC5F6240137C}"/>
              </a:ext>
            </a:extLst>
          </p:cNvPr>
          <p:cNvCxnSpPr/>
          <p:nvPr/>
        </p:nvCxnSpPr>
        <p:spPr>
          <a:xfrm>
            <a:off x="6528646" y="2895603"/>
            <a:ext cx="6383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1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1734-B091-4C00-930E-277EC276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9674-BF4E-49D9-9C6E-7A737F0A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858"/>
            <a:ext cx="8596668" cy="4632541"/>
          </a:xfrm>
        </p:spPr>
        <p:txBody>
          <a:bodyPr>
            <a:normAutofit/>
          </a:bodyPr>
          <a:lstStyle/>
          <a:p>
            <a:r>
              <a:rPr lang="en-US" sz="2400" dirty="0"/>
              <a:t>Instead of mass marketing, the bank has chosen to be more proactive in identifying potential buyers and communicate straight to the customer via telephone calls</a:t>
            </a:r>
          </a:p>
          <a:p>
            <a:r>
              <a:rPr lang="en-US" sz="2400" dirty="0"/>
              <a:t>The goal of this project is to perform post-campaign analytics to identify the potential subscribers of the term deposit product for future campaigns. </a:t>
            </a:r>
          </a:p>
          <a:p>
            <a:r>
              <a:rPr lang="en-US" sz="2400" dirty="0"/>
              <a:t>The data mining task is to create a classification model identifying potential subscribers by using supervised learning algorithms. 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C3AA1D-6CF7-48E8-8B97-FE244B9B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9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C1B-94D2-4A6E-B010-134E0BFA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2B89-2CEA-4353-A42F-8D369D82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281"/>
            <a:ext cx="8596668" cy="4436082"/>
          </a:xfrm>
        </p:spPr>
        <p:txBody>
          <a:bodyPr/>
          <a:lstStyle/>
          <a:p>
            <a:r>
              <a:rPr lang="en-US" sz="2000" dirty="0"/>
              <a:t>The age of customer should be greater than 60 and less than 30. </a:t>
            </a:r>
          </a:p>
          <a:p>
            <a:r>
              <a:rPr lang="en-US" sz="2000" dirty="0"/>
              <a:t>The job type should be student and retired. </a:t>
            </a:r>
          </a:p>
          <a:p>
            <a:r>
              <a:rPr lang="en-US" sz="2000" dirty="0"/>
              <a:t>The client should have university degree </a:t>
            </a:r>
          </a:p>
          <a:p>
            <a:r>
              <a:rPr lang="en-US" sz="2000" dirty="0"/>
              <a:t>The client should be single</a:t>
            </a:r>
          </a:p>
          <a:p>
            <a:r>
              <a:rPr lang="en-US" sz="2000" dirty="0"/>
              <a:t>The classification and estimation model were successfully built by applying logistic regression </a:t>
            </a:r>
          </a:p>
          <a:p>
            <a:r>
              <a:rPr lang="en-US" sz="2000" dirty="0"/>
              <a:t>The bank can allocate more marketing efforts to the clients who are classified as highly likely to accept term deposits</a:t>
            </a:r>
          </a:p>
          <a:p>
            <a:r>
              <a:rPr lang="en-US" sz="2000" dirty="0"/>
              <a:t>Increase in the efficiency of the bank’s telemarketing campaign, saving time and efforts.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60246A3-9389-4833-94E3-C5002972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CF41-BB8A-415B-99E4-8DA13500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B9D9-9CB0-4857-BA0E-9210B6C2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Available in the UCI Machine learning Repository, which can be retrieved from </a:t>
            </a:r>
            <a:r>
              <a:rPr lang="en-US" sz="2400" u="sng" dirty="0">
                <a:hlinkClick r:id="rId2"/>
              </a:rPr>
              <a:t>http://archive.ics.uci.edu/ml/datasets/Bank+Marketing#</a:t>
            </a:r>
            <a:r>
              <a:rPr lang="en-US" sz="2400" dirty="0"/>
              <a:t>.</a:t>
            </a:r>
          </a:p>
          <a:p>
            <a:r>
              <a:rPr lang="en-US" sz="2400" dirty="0"/>
              <a:t>Python 3 and </a:t>
            </a:r>
            <a:r>
              <a:rPr lang="en-US" sz="2400" dirty="0" err="1"/>
              <a:t>JupyterNotebook</a:t>
            </a:r>
            <a:r>
              <a:rPr lang="en-US" sz="2400" dirty="0"/>
              <a:t> to upload and analyze the data</a:t>
            </a:r>
          </a:p>
          <a:p>
            <a:r>
              <a:rPr lang="en-US" sz="2400" dirty="0"/>
              <a:t>41,188 customers on direct marketing campaigns (phone calls) with 21 variables.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70F9BF7-C2C8-4977-9E9D-FABC042F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4FBB-2488-4419-93C1-73583DD1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68C34-510F-479E-85E5-745AC8B2F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47887"/>
              </p:ext>
            </p:extLst>
          </p:nvPr>
        </p:nvGraphicFramePr>
        <p:xfrm>
          <a:off x="677334" y="1369872"/>
          <a:ext cx="7961569" cy="4281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017">
                  <a:extLst>
                    <a:ext uri="{9D8B030D-6E8A-4147-A177-3AD203B41FA5}">
                      <a16:colId xmlns:a16="http://schemas.microsoft.com/office/drawing/2014/main" val="997280813"/>
                    </a:ext>
                  </a:extLst>
                </a:gridCol>
                <a:gridCol w="6379552">
                  <a:extLst>
                    <a:ext uri="{9D8B030D-6E8A-4147-A177-3AD203B41FA5}">
                      <a16:colId xmlns:a16="http://schemas.microsoft.com/office/drawing/2014/main" val="3521959180"/>
                    </a:ext>
                  </a:extLst>
                </a:gridCol>
              </a:tblGrid>
              <a:tr h="544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7563978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 dirty="0">
                          <a:effectLst/>
                        </a:rPr>
                        <a:t>job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Client's occupation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471554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marital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Marital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345519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Client's education 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4109670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Indicates whether the client has credit in 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489875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housing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Indicates whether the client has a housing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344797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Indicates whether the client has a personal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326339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contact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Type of contact communication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055091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Month that last contact was made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4941250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day of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Day that last contact was made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6540578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poutcome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Outcome of the previous marketing campaign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3949480"/>
                  </a:ext>
                </a:extLst>
              </a:tr>
              <a:tr h="33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 dirty="0">
                          <a:effectLst/>
                        </a:rPr>
                        <a:t>Indicates whether the client has subscribed for a term deposit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62207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3729479-EF11-47C4-A952-0C692CDE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922073D-FA4C-4DFF-ACE7-C229BB52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92874" y="-190663"/>
            <a:ext cx="1448487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Categorical Variables: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4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5F82-7ACC-414A-A9E1-3FDF205E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D7A1EE-46C9-4DA1-BA11-CC66F7E6E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49519"/>
              </p:ext>
            </p:extLst>
          </p:nvPr>
        </p:nvGraphicFramePr>
        <p:xfrm>
          <a:off x="677334" y="1465544"/>
          <a:ext cx="8366458" cy="411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650">
                  <a:extLst>
                    <a:ext uri="{9D8B030D-6E8A-4147-A177-3AD203B41FA5}">
                      <a16:colId xmlns:a16="http://schemas.microsoft.com/office/drawing/2014/main" val="1204449535"/>
                    </a:ext>
                  </a:extLst>
                </a:gridCol>
                <a:gridCol w="6822808">
                  <a:extLst>
                    <a:ext uri="{9D8B030D-6E8A-4147-A177-3AD203B41FA5}">
                      <a16:colId xmlns:a16="http://schemas.microsoft.com/office/drawing/2014/main" val="1899774234"/>
                    </a:ext>
                  </a:extLst>
                </a:gridCol>
              </a:tblGrid>
              <a:tr h="47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443228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Age of the 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5239481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Duration of last contact in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661572"/>
                  </a:ext>
                </a:extLst>
              </a:tr>
              <a:tr h="620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campaign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Number of contacts performed during this campaign for this client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(including last contact)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0839434"/>
                  </a:ext>
                </a:extLst>
              </a:tr>
              <a:tr h="3757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pdays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Number of days since the client was last contacted in a previous campaign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836090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previous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Number of contacts performed before this campaign for this 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345958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empvarrate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Employment variation rate (quarterly indicator)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375440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conspriceidx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Consumer price index (monthly indicator)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450294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consconfidx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Consumer confidence index (monthly indicator)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482098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euribor3m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Euribor 3-month rate (daily indicator)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6111076"/>
                  </a:ext>
                </a:extLst>
              </a:tr>
              <a:tr h="330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nremployed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100" dirty="0">
                          <a:effectLst/>
                        </a:rPr>
                        <a:t>Number of employees (quarterly indicator)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1693654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069706E-6DAD-4C8F-89BD-23BC8631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Target Variable: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FEB98-551C-43DA-A29D-A6E722F6DA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5907" y="1809980"/>
            <a:ext cx="4347076" cy="38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1119"/>
            <a:ext cx="8596668" cy="430024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Necessary Variables:</a:t>
            </a:r>
          </a:p>
          <a:p>
            <a:r>
              <a:rPr lang="en-US" sz="2400" dirty="0"/>
              <a:t>age, job type, marital status, education, campaign, previous, contact type ,month, day of week, previous outcome and social and economic features.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Unnecessary Variables:</a:t>
            </a:r>
          </a:p>
          <a:p>
            <a:r>
              <a:rPr lang="en-US" sz="2400" dirty="0"/>
              <a:t>duration, </a:t>
            </a:r>
            <a:r>
              <a:rPr lang="en-US" sz="2400" dirty="0" err="1"/>
              <a:t>pdays</a:t>
            </a:r>
            <a:r>
              <a:rPr lang="en-US" sz="2400" dirty="0"/>
              <a:t>, default, housing, loan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9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9738"/>
            <a:ext cx="8596668" cy="7056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Related with Clients Information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59173-F4EF-4627-B0EA-BBA45131D3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50" y="1215025"/>
            <a:ext cx="2638425" cy="259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5F58AE-8A38-4102-896A-DB570014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025"/>
            <a:ext cx="9055389" cy="4826337"/>
          </a:xfrm>
        </p:spPr>
        <p:txBody>
          <a:bodyPr/>
          <a:lstStyle/>
          <a:p>
            <a:r>
              <a:rPr lang="en-US" sz="2400" dirty="0"/>
              <a:t>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Job: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7F135-7AAB-49D8-899D-54C2532146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87" y="1240077"/>
            <a:ext cx="4196234" cy="261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FAADDC-618D-4883-90C0-A758A911279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63" y="3958225"/>
            <a:ext cx="4096011" cy="2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41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86F-94C5-4A06-9ACF-DC4D540B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738"/>
            <a:ext cx="8596668" cy="984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Related with Clients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77-1BDF-4BFC-94B1-9A188570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1979"/>
            <a:ext cx="8596668" cy="5084784"/>
          </a:xfrm>
        </p:spPr>
        <p:txBody>
          <a:bodyPr>
            <a:normAutofit/>
          </a:bodyPr>
          <a:lstStyle/>
          <a:p>
            <a:r>
              <a:rPr lang="en-US" sz="2400" dirty="0"/>
              <a:t>Marital Status: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Education: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F1D1339-06D8-4BB9-9337-836E956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036762"/>
            <a:ext cx="263842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60459-A83F-49B6-BA6E-E1A43EB865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951979"/>
            <a:ext cx="4780423" cy="265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F4A82-F7B7-47B9-A133-F29C4F79CC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84" y="3607497"/>
            <a:ext cx="4696916" cy="3250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158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615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             Predicting Bank Marketing Campaign Success Using Machine Learning</vt:lpstr>
      <vt:lpstr>PROBLEM STATEMENT </vt:lpstr>
      <vt:lpstr>DATA DESCRIPTION </vt:lpstr>
      <vt:lpstr>Categorical Variables</vt:lpstr>
      <vt:lpstr>Numerical Variables</vt:lpstr>
      <vt:lpstr>EXPLORATORY DATA ANALYSIS </vt:lpstr>
      <vt:lpstr>EXPLORATORY DATA ANALYSIS</vt:lpstr>
      <vt:lpstr>Features Related with Clients Information </vt:lpstr>
      <vt:lpstr>Features Related with Clients Information</vt:lpstr>
      <vt:lpstr>Features Related with Campaign </vt:lpstr>
      <vt:lpstr>Features Related with Campaign </vt:lpstr>
      <vt:lpstr>Features Related with Social and Economic Context </vt:lpstr>
      <vt:lpstr>Features Related with Social and Economic Context</vt:lpstr>
      <vt:lpstr>Correlation Between Numerical Features </vt:lpstr>
      <vt:lpstr>DATA PREPROCESSING </vt:lpstr>
      <vt:lpstr>MACHINE LEARNING</vt:lpstr>
      <vt:lpstr>MACHINE LEARNING</vt:lpstr>
      <vt:lpstr>MACHINE LEARNING</vt:lpstr>
      <vt:lpstr>MACHINE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Predicting Bank Marketing Campaign Success Using Machine Learning</dc:title>
  <dc:creator>Kisacikoglu, M. Can</dc:creator>
  <cp:lastModifiedBy>Kisacikoglu, M. Can</cp:lastModifiedBy>
  <cp:revision>20</cp:revision>
  <dcterms:created xsi:type="dcterms:W3CDTF">2020-03-02T16:04:02Z</dcterms:created>
  <dcterms:modified xsi:type="dcterms:W3CDTF">2020-03-02T20:39:44Z</dcterms:modified>
</cp:coreProperties>
</file>