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03" autoAdjust="0"/>
    <p:restoredTop sz="86441" autoAdjust="0"/>
  </p:normalViewPr>
  <p:slideViewPr>
    <p:cSldViewPr snapToGrid="0">
      <p:cViewPr varScale="1">
        <p:scale>
          <a:sx n="63" d="100"/>
          <a:sy n="63" d="100"/>
        </p:scale>
        <p:origin x="52" y="420"/>
      </p:cViewPr>
      <p:guideLst/>
    </p:cSldViewPr>
  </p:slideViewPr>
  <p:outlineViewPr>
    <p:cViewPr>
      <p:scale>
        <a:sx n="33" d="100"/>
        <a:sy n="33" d="100"/>
      </p:scale>
      <p:origin x="0" y="-40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141A2-B86D-4054-BD21-285B759015DE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8C4DC-AD18-4C67-8B47-5810F1ED4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4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C4DC-AD18-4C67-8B47-5810F1ED4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DD8D-2A3B-4C17-8EF5-AD1ABA0E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BAC9A-8FBB-4EE8-A925-B5944B0A8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4915-B5DE-42CB-B42E-C6C1E304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BAEB-7286-447E-B198-1265BF8B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8135-6428-4C31-9F2E-8E8D938D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658A-77A6-47F9-B72B-F2DAF7F7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F0BB1-220A-4807-8236-FA2180F14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4702-7F11-43DD-8E66-8DD624E9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5F5B-0935-4612-BEA9-82F02BF5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9246-0F13-4C4B-A8BC-329D2244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504BB-2A6F-44E7-AEE7-60CF727ED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3D366-5535-47DD-B675-122013B66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CAF6-4897-48BB-9E0E-AD2E25BF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C713-291B-4C1A-9E98-CA17ABD1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52D8-CB02-404B-BD93-EF4D6E08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ACE5-B1CA-456D-99B4-3D4D4A28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4CB3-21B0-464D-B7F7-92316A75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8A285-3B36-4C81-8B9D-A8A6EB8D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E3BA-C64B-4D8E-9BFC-93BECFCE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55E6-7CCB-4ABC-875E-BC56E407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9A6F-9DC4-4DEE-B2E8-0A9C3E24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E01FD-B141-421B-91F6-F262E6933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3BF8-18E1-466B-8006-2CA230F2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ABC2-DF14-43D7-A7B9-5F622697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9D36-F58F-4887-A441-29A7DD7C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1391-2E5D-42F6-9754-2792BB4A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0A53-1BBC-4570-A294-F10EC0C1B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E508-0B70-4CB6-9060-717A6885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7389-B1A8-4E01-A11D-E9CDE1E1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D8527-2DC5-4999-B5A7-42CFD4E9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CD6F1-B99E-4223-9501-71C074DA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8AA4-7CE7-4A44-B988-8D90A2E2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B7943-F4C6-486D-B1BD-92E398B0F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99D0F-EFA5-4B4C-8B89-DE716A6AE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D949-8C0D-43E6-8880-45DAA2027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DBC53-13F9-4B7F-A6FC-403014B7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FBCE7-7CC8-48E4-B726-064CFAE1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FBD61-C71E-461C-88C5-9B331D5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1ED0D-97EA-4E38-AAF7-E5039C55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DB49-9BAB-4334-B616-980BC01F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179B-AF85-491F-A547-AF96CE04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FA535-8C4F-4969-A37C-D5F96DBE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F88F2-531D-4EB8-9806-37C023CA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9F8C9-E7F4-4096-9D96-DA2B783E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53E48-EB80-4E3C-9803-2C01B5A3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E6E1E-651E-4010-A3AF-71286FC2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A6F2-08A2-457E-9018-5153ADF0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D9FB-F8A4-49EE-9F66-1A95D9C8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8081B-7C75-4DBA-92F7-CBBB21C1C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CECF4-D478-4647-98EC-6B37069D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766B-16DE-4DC7-9B3E-7DA3B2E1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7602-335D-494E-9165-B6DE520A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8957-37E7-4FF9-BFEA-683114ED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B6EE5-A6D8-482E-9524-13923A407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48E3A-6F94-46FA-B7E0-74FC04DCC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BDA7-DC79-440D-BF42-06CF1EA7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3225F-E1F4-4AC6-81AD-0A3B5D3B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9FE34-34A8-4EC5-8E55-BC2379D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4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AB8EC-494A-44D7-ABCF-8596EC31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5A7AE-9D66-4E66-99FE-08A106C0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BE9E-198A-41F2-A684-B185A4E4C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54019-FDB3-4817-8430-FE65D0222D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7D34-FC70-4DDE-9230-4010FFD39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8095-3D87-4972-944C-3ED18170C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15599-877F-46E2-8750-BEAB6254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undefined#ratings_small.csv" TargetMode="External"/><Relationship Id="rId2" Type="http://schemas.openxmlformats.org/officeDocument/2006/relationships/hyperlink" Target="https://www.kaggle.com/tmdb/tmdb-movie-meta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ats with people at the movies">
            <a:extLst>
              <a:ext uri="{FF2B5EF4-FFF2-40B4-BE49-F238E27FC236}">
                <a16:creationId xmlns:a16="http://schemas.microsoft.com/office/drawing/2014/main" id="{9BD7403E-5B87-475C-9007-47567A2AE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r="10704" b="-1"/>
          <a:stretch/>
        </p:blipFill>
        <p:spPr>
          <a:xfrm>
            <a:off x="5252859" y="0"/>
            <a:ext cx="6939141" cy="5803394"/>
          </a:xfrm>
          <a:prstGeom prst="rect">
            <a:avLst/>
          </a:prstGeom>
        </p:spPr>
      </p:pic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F9817-4A78-40B9-BDA0-C54F90D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77" y="1934468"/>
            <a:ext cx="8948928" cy="164835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Predicting Movie Rating </a:t>
            </a:r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4000" b="1" dirty="0">
                <a:latin typeface="Algerian" panose="04020705040A02060702" pitchFamily="82" charset="0"/>
              </a:rPr>
              <a:t>&amp;</a:t>
            </a:r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4000" b="1" dirty="0">
                <a:latin typeface="Algerian" panose="04020705040A02060702" pitchFamily="82" charset="0"/>
              </a:rPr>
              <a:t>Building a Recommender System</a:t>
            </a:r>
          </a:p>
        </p:txBody>
      </p:sp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81FAA451-0298-407B-B5B5-7EF457594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3" y="6144768"/>
            <a:ext cx="2139797" cy="463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30E76-9B36-40E6-8D1D-E60C3DDEE828}"/>
              </a:ext>
            </a:extLst>
          </p:cNvPr>
          <p:cNvSpPr txBox="1"/>
          <p:nvPr/>
        </p:nvSpPr>
        <p:spPr>
          <a:xfrm>
            <a:off x="8930050" y="5803394"/>
            <a:ext cx="30363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badi Extra Light" panose="020B0204020104020204" pitchFamily="34" charset="0"/>
              </a:rPr>
              <a:t>Sevda Kisacikoglu</a:t>
            </a:r>
          </a:p>
          <a:p>
            <a:pPr algn="ctr"/>
            <a:r>
              <a:rPr lang="en-US" sz="2400" b="1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91713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AEFE-87D8-4340-B0CA-AB8CA0C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AE1ACE-3468-4603-A10A-732EC56C09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5" y="1789112"/>
            <a:ext cx="5217895" cy="4213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BF757-BFC3-4A69-9F63-F5A7BF0F64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1789112"/>
            <a:ext cx="5490845" cy="4213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49C7-D90A-4366-9CEE-417584FF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2E11690-3CD9-45D5-B245-BF27A88D1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71293"/>
              </p:ext>
            </p:extLst>
          </p:nvPr>
        </p:nvGraphicFramePr>
        <p:xfrm>
          <a:off x="2133600" y="1689736"/>
          <a:ext cx="7924800" cy="4439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5680">
                  <a:extLst>
                    <a:ext uri="{9D8B030D-6E8A-4147-A177-3AD203B41FA5}">
                      <a16:colId xmlns:a16="http://schemas.microsoft.com/office/drawing/2014/main" val="2551088947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180757026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3808951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53470770"/>
                    </a:ext>
                  </a:extLst>
                </a:gridCol>
              </a:tblGrid>
              <a:tr h="5949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vote average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vote count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release date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76940736"/>
                  </a:ext>
                </a:extLst>
              </a:tr>
              <a:tr h="641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Shawshank Redemption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1994-09-23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28120726"/>
                  </a:ext>
                </a:extLst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Godfather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5893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1972-03-14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49022385"/>
                  </a:ext>
                </a:extLst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Pulp Fiction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8428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1994-10-08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16631922"/>
                  </a:ext>
                </a:extLst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Fight Club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9413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1999-10-15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03938379"/>
                  </a:ext>
                </a:extLst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Spirited Away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2001-07-20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72211806"/>
                  </a:ext>
                </a:extLst>
              </a:tr>
              <a:tr h="641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Godfather: Part II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1974-12-20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85084374"/>
                  </a:ext>
                </a:extLst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Schindler's List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4329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1993-11-29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86165797"/>
                  </a:ext>
                </a:extLst>
              </a:tr>
              <a:tr h="4270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Whiplash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4254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&amp;quo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2014-10-10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8933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7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88DF-02A9-4CAC-BD33-0CED4CEB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DBAAC-46AC-4090-A905-40C02052C0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5" y="1570025"/>
            <a:ext cx="5099795" cy="429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9432D-949E-44AC-BB16-71D18635B4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995" y="1484868"/>
            <a:ext cx="5373370" cy="4463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22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59FD-0CA5-472E-8A80-96C43D2D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C4558A-B964-4E19-A43E-C83D6DD103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0" y="1575435"/>
            <a:ext cx="6894879" cy="4917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65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3941-781E-4041-B263-FA5854FA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PREDICTING VOTE AVERAGE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B700-1F17-40C0-B28D-9AD61AA8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960" y="1690688"/>
            <a:ext cx="10515600" cy="50115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Linear Model RMSE: 1.142936955228411</a:t>
            </a:r>
          </a:p>
          <a:p>
            <a:r>
              <a:rPr lang="en-US" dirty="0"/>
              <a:t>KNN Model RMSE for k = 5 : 0.917</a:t>
            </a:r>
          </a:p>
          <a:p>
            <a:r>
              <a:rPr lang="en-US" dirty="0"/>
              <a:t>KNN Model RMSE for k = 6 : 0.907</a:t>
            </a:r>
          </a:p>
          <a:p>
            <a:r>
              <a:rPr lang="en-US" dirty="0"/>
              <a:t>KNN Model RMSE for k = 7 : 0.908</a:t>
            </a:r>
          </a:p>
          <a:p>
            <a:r>
              <a:rPr lang="en-US" dirty="0"/>
              <a:t>KNN Model RMSE for k = 8 : 0.899</a:t>
            </a:r>
          </a:p>
          <a:p>
            <a:r>
              <a:rPr lang="en-US" dirty="0"/>
              <a:t>KNN Model RMSE for k = 9 : 0.886</a:t>
            </a:r>
          </a:p>
          <a:p>
            <a:endParaRPr lang="en-US" dirty="0"/>
          </a:p>
          <a:p>
            <a:r>
              <a:rPr lang="en-US" dirty="0"/>
              <a:t>KNN Model RMSE for k 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Singular Value Decomposition (SVD</a:t>
            </a:r>
            <a:r>
              <a:rPr lang="en-US" dirty="0"/>
              <a:t>= 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Singular Value Decomposition (SVD</a:t>
            </a:r>
            <a:r>
              <a:rPr lang="en-US" dirty="0"/>
              <a:t>10 : 0.882</a:t>
            </a:r>
          </a:p>
          <a:p>
            <a:r>
              <a:rPr lang="en-US" dirty="0"/>
              <a:t>RF RMSE for </a:t>
            </a:r>
            <a:r>
              <a:rPr lang="en-US" dirty="0" err="1"/>
              <a:t>n_estimator</a:t>
            </a:r>
            <a:r>
              <a:rPr lang="en-US" dirty="0"/>
              <a:t> = 50 : 0.869</a:t>
            </a:r>
          </a:p>
          <a:p>
            <a:r>
              <a:rPr lang="en-US" dirty="0"/>
              <a:t>RF RMSE for </a:t>
            </a:r>
            <a:r>
              <a:rPr lang="en-US" dirty="0" err="1"/>
              <a:t>n_estimator</a:t>
            </a:r>
            <a:r>
              <a:rPr lang="en-US" dirty="0"/>
              <a:t> = 70 : 0.866</a:t>
            </a:r>
          </a:p>
          <a:p>
            <a:r>
              <a:rPr lang="en-US" dirty="0"/>
              <a:t>RF RMSE for </a:t>
            </a:r>
            <a:r>
              <a:rPr lang="en-US" dirty="0" err="1"/>
              <a:t>n_estimator</a:t>
            </a:r>
            <a:r>
              <a:rPr lang="en-US" dirty="0"/>
              <a:t> = 90 : 0.864</a:t>
            </a:r>
          </a:p>
          <a:p>
            <a:r>
              <a:rPr lang="en-US" dirty="0"/>
              <a:t>RF RMSE for </a:t>
            </a:r>
            <a:r>
              <a:rPr lang="en-US" dirty="0" err="1"/>
              <a:t>n_estimator</a:t>
            </a:r>
            <a:r>
              <a:rPr lang="en-US" dirty="0"/>
              <a:t> = 110 : 0.873</a:t>
            </a:r>
          </a:p>
          <a:p>
            <a:r>
              <a:rPr lang="en-US" dirty="0"/>
              <a:t>RF RMSE for </a:t>
            </a:r>
            <a:r>
              <a:rPr lang="en-US" dirty="0" err="1"/>
              <a:t>n_estimator</a:t>
            </a:r>
            <a:r>
              <a:rPr lang="en-US" dirty="0"/>
              <a:t> = 130 : 0.870</a:t>
            </a:r>
          </a:p>
          <a:p>
            <a:r>
              <a:rPr lang="en-US" dirty="0"/>
              <a:t>RF RMSE for </a:t>
            </a:r>
            <a:r>
              <a:rPr lang="en-US" dirty="0" err="1"/>
              <a:t>n_estimator</a:t>
            </a:r>
            <a:r>
              <a:rPr lang="en-US" dirty="0"/>
              <a:t> = 150 : 0.868</a:t>
            </a:r>
          </a:p>
          <a:p>
            <a:r>
              <a:rPr lang="en-US" dirty="0"/>
              <a:t>RF RMSE for </a:t>
            </a:r>
            <a:r>
              <a:rPr lang="en-US" dirty="0" err="1"/>
              <a:t>n_estimator</a:t>
            </a:r>
            <a:r>
              <a:rPr lang="en-US" dirty="0"/>
              <a:t> = 170 : 0.865</a:t>
            </a:r>
          </a:p>
          <a:p>
            <a:r>
              <a:rPr lang="en-US" dirty="0"/>
              <a:t>RF RMSE for </a:t>
            </a:r>
            <a:r>
              <a:rPr lang="en-US" dirty="0" err="1"/>
              <a:t>n_estimator</a:t>
            </a:r>
            <a:r>
              <a:rPr lang="en-US" dirty="0"/>
              <a:t> = 190 : 0.865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24B3B4-1816-4685-BF1B-3DD14D652309}"/>
              </a:ext>
            </a:extLst>
          </p:cNvPr>
          <p:cNvSpPr/>
          <p:nvPr/>
        </p:nvSpPr>
        <p:spPr>
          <a:xfrm>
            <a:off x="1849120" y="4403098"/>
            <a:ext cx="5242560" cy="50292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90AB7-E5E2-4D3F-8A71-3D0CF09C7C29}"/>
              </a:ext>
            </a:extLst>
          </p:cNvPr>
          <p:cNvSpPr txBox="1"/>
          <p:nvPr/>
        </p:nvSpPr>
        <p:spPr>
          <a:xfrm>
            <a:off x="8636002" y="4285226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Minimum RMSE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B017E-2FF6-48AC-A8B6-4FA466EBC969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7091680" y="4469892"/>
            <a:ext cx="1544322" cy="1846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7FFF-9080-468A-B797-E2ECE7BC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RECOMMENDER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EA85-859F-42BE-9614-42FAFE7E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1136086" cy="4754563"/>
          </a:xfrm>
        </p:spPr>
        <p:txBody>
          <a:bodyPr/>
          <a:lstStyle/>
          <a:p>
            <a:r>
              <a:rPr lang="en-US" b="1" dirty="0"/>
              <a:t>Content Based Filtering</a:t>
            </a:r>
          </a:p>
          <a:p>
            <a:pPr marL="0" indent="0">
              <a:buNone/>
            </a:pPr>
            <a:r>
              <a:rPr lang="en-US" b="1" dirty="0"/>
              <a:t>   (</a:t>
            </a:r>
            <a:r>
              <a:rPr lang="en-US" dirty="0"/>
              <a:t>cast, director, keywords, genres, production companies)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47529-A680-4515-B929-62A7FCA3F4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4437"/>
            <a:ext cx="5054600" cy="1019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DACBC-8BDD-4A6E-9E9F-604B8F5465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4437"/>
            <a:ext cx="4876800" cy="1019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9E2589-F548-4BD7-84D8-F0B8F6E376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3700868"/>
            <a:ext cx="5054600" cy="299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AC4A6-F6EA-45EF-B0A4-D0BC3408FD8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3700868"/>
            <a:ext cx="4876800" cy="29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3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F877-FD04-4C05-A02E-C7AF4A72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RECOMMENDER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1206-8318-437F-9855-D2562979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Collaborative Filtering</a:t>
            </a:r>
          </a:p>
          <a:p>
            <a:pPr marL="0" indent="0">
              <a:buNone/>
            </a:pPr>
            <a:r>
              <a:rPr lang="en-US" dirty="0"/>
              <a:t>Singular Value Decomposition (SVD)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1E65A2-A775-4A8B-A2EC-0672F850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69144"/>
              </p:ext>
            </p:extLst>
          </p:nvPr>
        </p:nvGraphicFramePr>
        <p:xfrm>
          <a:off x="838201" y="3034747"/>
          <a:ext cx="3892825" cy="1987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8565">
                  <a:extLst>
                    <a:ext uri="{9D8B030D-6E8A-4147-A177-3AD203B41FA5}">
                      <a16:colId xmlns:a16="http://schemas.microsoft.com/office/drawing/2014/main" val="1709656916"/>
                    </a:ext>
                  </a:extLst>
                </a:gridCol>
                <a:gridCol w="778565">
                  <a:extLst>
                    <a:ext uri="{9D8B030D-6E8A-4147-A177-3AD203B41FA5}">
                      <a16:colId xmlns:a16="http://schemas.microsoft.com/office/drawing/2014/main" val="3057658558"/>
                    </a:ext>
                  </a:extLst>
                </a:gridCol>
                <a:gridCol w="778565">
                  <a:extLst>
                    <a:ext uri="{9D8B030D-6E8A-4147-A177-3AD203B41FA5}">
                      <a16:colId xmlns:a16="http://schemas.microsoft.com/office/drawing/2014/main" val="1203648693"/>
                    </a:ext>
                  </a:extLst>
                </a:gridCol>
                <a:gridCol w="778565">
                  <a:extLst>
                    <a:ext uri="{9D8B030D-6E8A-4147-A177-3AD203B41FA5}">
                      <a16:colId xmlns:a16="http://schemas.microsoft.com/office/drawing/2014/main" val="72316953"/>
                    </a:ext>
                  </a:extLst>
                </a:gridCol>
                <a:gridCol w="778565">
                  <a:extLst>
                    <a:ext uri="{9D8B030D-6E8A-4147-A177-3AD203B41FA5}">
                      <a16:colId xmlns:a16="http://schemas.microsoft.com/office/drawing/2014/main" val="2261151513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userId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movieId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timestamp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91816505"/>
                  </a:ext>
                </a:extLst>
              </a:tr>
              <a:tr h="395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15273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854193977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46838032"/>
                  </a:ext>
                </a:extLst>
              </a:tr>
              <a:tr h="395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15274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854194024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88495843"/>
                  </a:ext>
                </a:extLst>
              </a:tr>
              <a:tr h="395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15275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3.0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854194023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38213165"/>
                  </a:ext>
                </a:extLst>
              </a:tr>
              <a:tr h="3955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15276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854194024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6717061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F2217E5-5134-45B7-9E18-974EC47E99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7982" y="3034747"/>
            <a:ext cx="6447183" cy="19878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35EEEA-0B07-4B04-99E5-051D2C9D21DC}"/>
              </a:ext>
            </a:extLst>
          </p:cNvPr>
          <p:cNvSpPr/>
          <p:nvPr/>
        </p:nvSpPr>
        <p:spPr>
          <a:xfrm>
            <a:off x="6350843" y="2367114"/>
            <a:ext cx="250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RMSE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~ 0.90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A211-44E4-4B3F-94F4-850BE413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50E6-DF69-4C0C-A9C3-EF37CEBC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goal of this project :  understanding the important features of movie sector and predicting a movie rate. </a:t>
            </a:r>
          </a:p>
          <a:p>
            <a:endParaRPr lang="en-US" dirty="0"/>
          </a:p>
          <a:p>
            <a:r>
              <a:rPr lang="en-US" dirty="0"/>
              <a:t>The second goal of this project : building a recommender system to provide recommendations for different users.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7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FC47-6AB6-481F-99FB-D45B481D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8B02-6EC9-4BB8-AB80-8AB3CF529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351280"/>
            <a:ext cx="10906760" cy="5303520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https://www.kaggle.com/tmdb/tmdb-movie-metadata</a:t>
            </a:r>
            <a:endParaRPr lang="en-US" u="sng" dirty="0"/>
          </a:p>
          <a:p>
            <a:r>
              <a:rPr lang="en-US" u="sng" dirty="0">
                <a:hlinkClick r:id="rId3"/>
              </a:rPr>
              <a:t>https://www.kaggle.com/rounakbanik/undefined#ratings_small.csv</a:t>
            </a:r>
            <a:endParaRPr lang="en-US" u="sng" dirty="0"/>
          </a:p>
          <a:p>
            <a:r>
              <a:rPr lang="en-US" dirty="0"/>
              <a:t>4803 movie entries</a:t>
            </a:r>
          </a:p>
          <a:p>
            <a:endParaRPr lang="en-US" u="sng" dirty="0"/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5FAD1-6BE0-47A8-8342-CD3EBCDB8458}"/>
              </a:ext>
            </a:extLst>
          </p:cNvPr>
          <p:cNvSpPr txBox="1"/>
          <p:nvPr/>
        </p:nvSpPr>
        <p:spPr>
          <a:xfrm>
            <a:off x="4079242" y="2780745"/>
            <a:ext cx="4292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u="sng" dirty="0"/>
              <a:t>Movies</a:t>
            </a:r>
          </a:p>
          <a:p>
            <a:pPr lvl="0"/>
            <a:r>
              <a:rPr lang="en-US" sz="2000" dirty="0"/>
              <a:t>Budget</a:t>
            </a:r>
          </a:p>
          <a:p>
            <a:pPr lvl="0"/>
            <a:r>
              <a:rPr lang="en-US" sz="2000" dirty="0"/>
              <a:t>genre </a:t>
            </a:r>
          </a:p>
          <a:p>
            <a:pPr lvl="0"/>
            <a:r>
              <a:rPr lang="en-US" sz="2000" dirty="0"/>
              <a:t>homepage</a:t>
            </a:r>
          </a:p>
          <a:p>
            <a:pPr lvl="0"/>
            <a:r>
              <a:rPr lang="en-US" sz="2000" dirty="0"/>
              <a:t>id </a:t>
            </a:r>
          </a:p>
          <a:p>
            <a:pPr lvl="0"/>
            <a:r>
              <a:rPr lang="en-US" sz="2000" dirty="0"/>
              <a:t>Keywords</a:t>
            </a:r>
          </a:p>
          <a:p>
            <a:pPr lvl="0"/>
            <a:r>
              <a:rPr lang="en-US" sz="2000" dirty="0" err="1"/>
              <a:t>original_language</a:t>
            </a:r>
            <a:r>
              <a:rPr lang="en-US" sz="2000" dirty="0"/>
              <a:t> </a:t>
            </a:r>
          </a:p>
          <a:p>
            <a:pPr lvl="0"/>
            <a:r>
              <a:rPr lang="en-US" sz="2000" dirty="0" err="1"/>
              <a:t>original_title</a:t>
            </a:r>
            <a:r>
              <a:rPr lang="en-US" sz="2000" dirty="0"/>
              <a:t> </a:t>
            </a:r>
          </a:p>
          <a:p>
            <a:pPr lvl="0"/>
            <a:r>
              <a:rPr lang="en-US" sz="2000" dirty="0"/>
              <a:t>overview </a:t>
            </a:r>
          </a:p>
          <a:p>
            <a:pPr lvl="0"/>
            <a:r>
              <a:rPr lang="en-US" sz="2000" dirty="0"/>
              <a:t>popularity </a:t>
            </a:r>
          </a:p>
          <a:p>
            <a:pPr lvl="0"/>
            <a:r>
              <a:rPr lang="en-US" sz="2000" dirty="0" err="1"/>
              <a:t>production_companies</a:t>
            </a:r>
            <a:r>
              <a:rPr lang="en-US" sz="2000" dirty="0"/>
              <a:t> </a:t>
            </a:r>
          </a:p>
          <a:p>
            <a:pPr lvl="0"/>
            <a:r>
              <a:rPr lang="en-US" sz="2000" dirty="0" err="1"/>
              <a:t>production_countries</a:t>
            </a:r>
            <a:r>
              <a:rPr lang="en-US" sz="2000" dirty="0"/>
              <a:t> </a:t>
            </a:r>
          </a:p>
          <a:p>
            <a:pPr lvl="0"/>
            <a:r>
              <a:rPr lang="en-US" sz="2000" dirty="0" err="1"/>
              <a:t>release_date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3D0BB-2968-48DA-B57E-EA5C8FF56E69}"/>
              </a:ext>
            </a:extLst>
          </p:cNvPr>
          <p:cNvSpPr txBox="1"/>
          <p:nvPr/>
        </p:nvSpPr>
        <p:spPr>
          <a:xfrm>
            <a:off x="1559560" y="3033693"/>
            <a:ext cx="2606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Credits</a:t>
            </a:r>
            <a:r>
              <a:rPr lang="en-US" sz="2000" dirty="0"/>
              <a:t>               </a:t>
            </a:r>
          </a:p>
          <a:p>
            <a:pPr lvl="0"/>
            <a:r>
              <a:rPr lang="en-US" sz="2000" dirty="0" err="1"/>
              <a:t>movie_id</a:t>
            </a:r>
            <a:endParaRPr lang="en-US" sz="2000" dirty="0"/>
          </a:p>
          <a:p>
            <a:pPr lvl="0"/>
            <a:r>
              <a:rPr lang="en-US" sz="2000" dirty="0"/>
              <a:t>title </a:t>
            </a:r>
          </a:p>
          <a:p>
            <a:pPr lvl="0"/>
            <a:r>
              <a:rPr lang="en-US" sz="2000" dirty="0"/>
              <a:t>cast</a:t>
            </a:r>
          </a:p>
          <a:p>
            <a:pPr lvl="0"/>
            <a:r>
              <a:rPr lang="en-US" sz="2000" dirty="0"/>
              <a:t>crew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CB72F-6BA7-4952-BDDD-DE58BCA0D998}"/>
              </a:ext>
            </a:extLst>
          </p:cNvPr>
          <p:cNvSpPr txBox="1"/>
          <p:nvPr/>
        </p:nvSpPr>
        <p:spPr>
          <a:xfrm>
            <a:off x="7414261" y="3033693"/>
            <a:ext cx="1729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/>
              <a:t>Ratings</a:t>
            </a:r>
          </a:p>
          <a:p>
            <a:pPr lvl="0"/>
            <a:r>
              <a:rPr lang="en-US" dirty="0" err="1"/>
              <a:t>userId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movieId</a:t>
            </a:r>
            <a:endParaRPr lang="en-US" dirty="0"/>
          </a:p>
          <a:p>
            <a:pPr lvl="0"/>
            <a:r>
              <a:rPr lang="en-US" dirty="0"/>
              <a:t>rating</a:t>
            </a:r>
          </a:p>
          <a:p>
            <a:pPr lvl="0"/>
            <a:r>
              <a:rPr lang="en-US" dirty="0"/>
              <a:t>timestamp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3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66DB-1B2E-4FB9-A14E-7145550C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B47A-42EC-470D-AF9E-29B49340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37FA-0B86-46D1-BBF2-F27F10FF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br>
              <a:rPr lang="en-US" dirty="0"/>
            </a:br>
            <a:r>
              <a:rPr lang="en-US" b="1" dirty="0"/>
              <a:t>EXPLORATORY DATA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3916F-B173-498F-80F2-F3CAB882D1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842"/>
            <a:ext cx="3694030" cy="363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6E734-4D66-49CE-B1D2-C3D2FC7689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10" y="2041842"/>
            <a:ext cx="3778250" cy="363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DD940-A75F-4C00-BDB0-671C0EF88DD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460" y="2041842"/>
            <a:ext cx="3982720" cy="3637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A0D-60D2-4349-BFBA-F094AF84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F1A2B-2A16-4A94-A471-046957EF5D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" y="2169140"/>
            <a:ext cx="10347960" cy="4185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AF31B-B22D-42EF-A6D8-60935041DAFD}"/>
              </a:ext>
            </a:extLst>
          </p:cNvPr>
          <p:cNvSpPr txBox="1"/>
          <p:nvPr/>
        </p:nvSpPr>
        <p:spPr>
          <a:xfrm flipH="1">
            <a:off x="4378960" y="1533694"/>
            <a:ext cx="419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Movie Title World Cloud</a:t>
            </a:r>
          </a:p>
        </p:txBody>
      </p:sp>
    </p:spTree>
    <p:extLst>
      <p:ext uri="{BB962C8B-B14F-4D97-AF65-F5344CB8AC3E}">
        <p14:creationId xmlns:p14="http://schemas.microsoft.com/office/powerpoint/2010/main" val="19045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3B63-2734-46E0-8023-5D2E43DF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3984E-4C67-412D-939C-5528582A45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1" y="1690688"/>
            <a:ext cx="3735800" cy="374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85A51-B17C-4A47-8985-5AF3A2EB7CF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33" y="1721166"/>
            <a:ext cx="3848735" cy="371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0616B4-A238-4FE6-89F0-5DD059D4ADF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39" y="1721167"/>
            <a:ext cx="4495800" cy="3718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22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1BC2-46ED-48E4-9467-10BA795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19415C-A188-4216-BE65-78DFD4B885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" y="1440812"/>
            <a:ext cx="4989195" cy="264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CDA07-C27E-4472-807D-36C2CF768D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39" y="4272596"/>
            <a:ext cx="4989195" cy="2489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892FD-21CE-4F66-9921-F7AD211DC8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8" y="4272596"/>
            <a:ext cx="4836795" cy="2489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836C8-3CB5-4C99-B570-7E80DF1E40F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8" y="1389376"/>
            <a:ext cx="4836795" cy="2750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98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4872-E6A1-48BF-A7DB-A0BF0587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A5CBC-7843-4F38-A205-41E26BABDD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9" y="1690688"/>
            <a:ext cx="5460481" cy="429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DB526-4F48-4A92-A9C1-CDE4E9671D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9"/>
            <a:ext cx="5257800" cy="4293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80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418</Words>
  <Application>Microsoft Office PowerPoint</Application>
  <PresentationFormat>Widescreen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&amp;quot</vt:lpstr>
      <vt:lpstr>Abadi Extra Light</vt:lpstr>
      <vt:lpstr>Algerian</vt:lpstr>
      <vt:lpstr>Arial</vt:lpstr>
      <vt:lpstr>Calibri</vt:lpstr>
      <vt:lpstr>Calibri Light</vt:lpstr>
      <vt:lpstr>Office Theme</vt:lpstr>
      <vt:lpstr>Predicting Movie Rating  &amp; Building a Recommender System</vt:lpstr>
      <vt:lpstr>PROBLEM STATEMENT</vt:lpstr>
      <vt:lpstr>DATA DESCRIPTION</vt:lpstr>
      <vt:lpstr>DATA WRANGLING</vt:lpstr>
      <vt:lpstr>  EXPLORATORY DATA ANALYSIS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PREDICTING VOTE AVERAGE</vt:lpstr>
      <vt:lpstr>RECOMMENDER SYSTEM</vt:lpstr>
      <vt:lpstr>RECOMMENDER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Rating  &amp; Building a Recommender System</dc:title>
  <dc:creator>Kisacikoglu, M. Can</dc:creator>
  <cp:lastModifiedBy>Kisacikoglu, M. Can</cp:lastModifiedBy>
  <cp:revision>13</cp:revision>
  <dcterms:created xsi:type="dcterms:W3CDTF">2020-05-14T13:17:26Z</dcterms:created>
  <dcterms:modified xsi:type="dcterms:W3CDTF">2020-05-17T19:14:04Z</dcterms:modified>
</cp:coreProperties>
</file>