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media1.wav" ContentType="audio/unknown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I’m a ML Research Intern and I will be giving a talk on the topic of Speaker Entrainment. This talk will be structured as follows:</a:t>
            </a:r>
          </a:p>
          <a:p>
            <a:pPr/>
          </a:p>
          <a:p>
            <a:pPr marL="279400" indent="-279400">
              <a:buSzPct val="123000"/>
              <a:buChar char="-"/>
            </a:pPr>
            <a:r>
              <a:t>Literature review: Psychosocial analysis + implementation experiments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lot of work at the junction of psycholinguistics and computer science has been done by Rivka Levitan. The literature survey draws from her thesis on this topic as well.</a:t>
            </a:r>
          </a:p>
          <a:p>
            <a:pPr marL="279400" indent="-279400">
              <a:buSzPct val="123000"/>
              <a:buChar char="-"/>
            </a:pPr>
            <a:r>
              <a:t>ROA - Rate of articulation</a:t>
            </a:r>
          </a:p>
          <a:p>
            <a:pPr marL="279400" indent="-279400">
              <a:buSzPct val="123000"/>
              <a:buChar char="-"/>
            </a:pPr>
            <a:r>
              <a:t>Levitan and Hirschberg, 2011 paper details various acoustic/prosodic aspects over which entrainment is observable in an open-conversation dataset. E.g. min f0, max f0, min intensity, max intensity, shimmer, jitter. It also makes these observations separate for inter and intra-gender interactions (Male-Male, Female-Female, Male-Female). It’s also observed that the prevalence of different prosodic aspects in entrainment is different for different pairs.</a:t>
            </a:r>
          </a:p>
          <a:p>
            <a:pPr marL="279400" indent="-279400">
              <a:buSzPct val="123000"/>
              <a:buChar char="-"/>
            </a:pPr>
            <a:r>
              <a:t>Lexical: monkey/ape example</a:t>
            </a:r>
          </a:p>
          <a:p>
            <a:pPr marL="279400" indent="-279400">
              <a:buSzPct val="123000"/>
              <a:buChar char="-"/>
            </a:pPr>
            <a:r>
              <a:t>Linguistic Style: at what time did you reach the office? at five o clock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-"/>
            </a:pPr>
            <a:r>
              <a:t>Compared to the psychosocial analysis of entrainment, there is a relatively lesser amount of research investigating the efficacy of speaker entrainment in computer-based dialogue systems</a:t>
            </a:r>
          </a:p>
          <a:p>
            <a:pPr marL="279400" indent="-279400">
              <a:buSzPct val="123000"/>
              <a:buChar char="-"/>
            </a:pPr>
            <a:r>
              <a:t>We look at two papers primarily to observe how speaker entrainment has been implemented in computer-based dialogue systems.</a:t>
            </a:r>
          </a:p>
          <a:p>
            <a:pPr marL="279400" indent="-279400">
              <a:buSzPct val="123000"/>
              <a:buChar char="-"/>
            </a:pPr>
            <a:r>
              <a:t>Lubold:</a:t>
            </a:r>
          </a:p>
          <a:p>
            <a:pPr lvl="1" marL="889000" indent="-279400">
              <a:buSzPct val="123000"/>
              <a:buChar char="-"/>
            </a:pPr>
            <a:r>
              <a:t>Only uses pitch, but in three different ways: mirror(match pitch contour exactly), shift+contour (shift contour to maintain mean pitch, semi-realistic baseline), shift+flatten (flatten contour to pitch, most unrealistic baseline)</a:t>
            </a:r>
          </a:p>
          <a:p>
            <a:pPr marL="279400" indent="-279400">
              <a:buSzPct val="123000"/>
              <a:buChar char="-"/>
            </a:pPr>
            <a:r>
              <a:t>Explain the beam search thing (top-10, reprioritise)</a:t>
            </a:r>
          </a:p>
          <a:p>
            <a:pPr marL="279400" indent="-279400">
              <a:buSzPct val="123000"/>
              <a:buChar char="-"/>
            </a:pPr>
            <a:r>
              <a:t>Metrics and Experimental setups will be discussed later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-"/>
            </a:pPr>
            <a:r>
              <a:t>Inbound calls have the most amount of interaction in terms of utterance length and number of turns, etc. hence</a:t>
            </a:r>
          </a:p>
          <a:p>
            <a:pPr marL="279400" indent="-279400">
              <a:buSzPct val="123000"/>
              <a:buChar char="-"/>
            </a:pPr>
            <a:r>
              <a:t>this is a scenario they aren’t used to at all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-"/>
            </a:pPr>
            <a:r>
              <a:t>Relevant statistics such as in Lubold et al.</a:t>
            </a:r>
          </a:p>
          <a:p>
            <a:pPr marL="279400" indent="-279400">
              <a:buSzPct val="123000"/>
              <a:buChar char="-"/>
            </a:pPr>
            <a:r>
              <a:t>Averaging to avoid drastic changes in speech style</a:t>
            </a:r>
          </a:p>
          <a:p>
            <a:pPr marL="279400" indent="-279400">
              <a:buSzPct val="123000"/>
              <a:buChar char="-"/>
            </a:pPr>
            <a:r>
              <a:t>shimmer &amp; jitter (Levitan &amp; Hirschberg, 2011) shown to be effective.</a:t>
            </a:r>
          </a:p>
          <a:p>
            <a:pPr lvl="1" marL="889000" indent="-279400">
              <a:buSzPct val="123000"/>
              <a:buChar char="-"/>
            </a:pPr>
            <a:r>
              <a:t>shimmer: the average absolute difference between the amplitude of a period and the mean amplitudes of its two neighbours, divided by the average amplitude.</a:t>
            </a:r>
          </a:p>
          <a:p>
            <a:pPr lvl="1" marL="889000" indent="-279400">
              <a:buSzPct val="123000"/>
              <a:buChar char="-"/>
            </a:pPr>
            <a:r>
              <a:t>Jitter is defined as the parameter of frequency variation from cycle to cycle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-"/>
            </a:pPr>
            <a:r>
              <a:t>human-bot will work on the transcript generated by human B in the A-B conversation. Similar to Lubold et al. and other psychosocial experiments that use Amazon Mechanical Turk to annotate.</a:t>
            </a:r>
          </a:p>
          <a:p>
            <a:pPr marL="279400" indent="-279400">
              <a:buSzPct val="123000"/>
              <a:buChar char="-"/>
            </a:pPr>
            <a:r>
              <a:t>2nd is similar to Hoegen et al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Shamekhi et al is a reference to a research paper by Microsoft Research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Perception module is present, implementing entrainment in TTS still needs some tweaking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CMU Serif Roman"/>
          <a:ea typeface="CMU Serif Roman"/>
          <a:cs typeface="CMU Serif Roman"/>
          <a:sym typeface="CMU Serif Roman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CMU Serif Roman"/>
          <a:ea typeface="CMU Serif Roman"/>
          <a:cs typeface="CMU Serif Roman"/>
          <a:sym typeface="CMU Serif Roman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CMU Serif Roman"/>
          <a:ea typeface="CMU Serif Roman"/>
          <a:cs typeface="CMU Serif Roman"/>
          <a:sym typeface="CMU Serif Roman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CMU Serif Roman"/>
          <a:ea typeface="CMU Serif Roman"/>
          <a:cs typeface="CMU Serif Roman"/>
          <a:sym typeface="CMU Serif Roman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CMU Serif Roman"/>
          <a:ea typeface="CMU Serif Roman"/>
          <a:cs typeface="CMU Serif Roman"/>
          <a:sym typeface="CMU Serif Roman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CMU Serif Roman"/>
          <a:ea typeface="CMU Serif Roman"/>
          <a:cs typeface="CMU Serif Roman"/>
          <a:sym typeface="CMU Serif Roman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CMU Serif Roman"/>
          <a:ea typeface="CMU Serif Roman"/>
          <a:cs typeface="CMU Serif Roman"/>
          <a:sym typeface="CMU Serif Roman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CMU Serif Roman"/>
          <a:ea typeface="CMU Serif Roman"/>
          <a:cs typeface="CMU Serif Roman"/>
          <a:sym typeface="CMU Serif Roman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CMU Serif Roman"/>
          <a:ea typeface="CMU Serif Roman"/>
          <a:cs typeface="CMU Serif Roman"/>
          <a:sym typeface="CMU Serif Roman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audio" Target="../media/media1.wav"/><Relationship Id="rId4" Type="http://schemas.microsoft.com/office/2007/relationships/media" Target="../media/media1.wav"/><Relationship Id="rId5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ikhar Mohan | 16/12/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Shikhar Mohan | 16/12/2021</a:t>
            </a:r>
          </a:p>
        </p:txBody>
      </p:sp>
      <p:sp>
        <p:nvSpPr>
          <p:cNvPr id="152" name="Speaker Entrainmen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Entrainment</a:t>
            </a:r>
          </a:p>
        </p:txBody>
      </p:sp>
      <p:sp>
        <p:nvSpPr>
          <p:cNvPr id="153" name="Internship Projec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Internship Project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Work</a:t>
            </a:r>
          </a:p>
        </p:txBody>
      </p:sp>
      <p:sp>
        <p:nvSpPr>
          <p:cNvPr id="21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Build a working dem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a working demo</a:t>
            </a:r>
            <a:br/>
          </a:p>
          <a:p>
            <a:pPr/>
            <a:r>
              <a:t>Incorporate higher-level features from deeper representation spaces.</a:t>
            </a:r>
          </a:p>
          <a:p>
            <a:pPr lvl="1">
              <a:buSzPct val="40000"/>
              <a:buBlip>
                <a:blip r:embed="rId3"/>
              </a:buBlip>
            </a:pPr>
            <a:r>
              <a:t>These features can be learnt from real human-human conversations.</a:t>
            </a:r>
            <a:br/>
          </a:p>
          <a:p>
            <a:pPr/>
            <a:r>
              <a:t>Investigate the potential discrepancy between a third-person judge and a second-person judge.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What is Entrainme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Entrainment?</a:t>
            </a:r>
          </a:p>
        </p:txBody>
      </p:sp>
      <p:sp>
        <p:nvSpPr>
          <p:cNvPr id="159" name="Defini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Definition</a:t>
            </a:r>
          </a:p>
        </p:txBody>
      </p:sp>
      <p:sp>
        <p:nvSpPr>
          <p:cNvPr id="160" name="Entrainment (also termed accommodation or alignment) is the phenomenon of speakers becoming similar to each other in the course of convers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Entrainment (also termed accommodation or alignment) is the phenomenon of speakers becoming similar to each other in the course of conversation.</a:t>
            </a:r>
            <a:br/>
          </a:p>
          <a:p>
            <a:pPr/>
            <a:r>
              <a:t>It is a psycholinguistic behaviour exhibited by people in human-human interactions.</a:t>
            </a:r>
            <a:br/>
          </a:p>
          <a:p>
            <a:pPr/>
            <a:r>
              <a:t>Multiple studies have shown that entrainment is related to trustworthiness and task success.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iterature 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Literature Review</a:t>
            </a:r>
          </a:p>
        </p:txBody>
      </p:sp>
      <p:sp>
        <p:nvSpPr>
          <p:cNvPr id="164" name="Psycholinguistic Analysi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Psycholinguistic Analysis</a:t>
            </a:r>
          </a:p>
        </p:txBody>
      </p:sp>
      <p:sp>
        <p:nvSpPr>
          <p:cNvPr id="165" name="Speaker entrainment has been studied thoroughly for over a decade in psycho-sociolog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entrainment has been studied thoroughly for over a decade in psycho-sociology.</a:t>
            </a:r>
          </a:p>
          <a:p>
            <a:pPr/>
            <a:r>
              <a:t>Entrainment has been known to occur in various aspects of speech:</a:t>
            </a:r>
          </a:p>
          <a:p>
            <a:pPr lvl="1">
              <a:buSzPct val="40000"/>
              <a:buBlip>
                <a:blip r:embed="rId3"/>
              </a:buBlip>
            </a:pPr>
            <a:r>
              <a:t>Acoustic/prosodic: perceived </a:t>
            </a:r>
            <a14:m>
              <m:oMath>
                <m:sSub>
                  <m:e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, intensity, ROA </a:t>
            </a:r>
            <a:r>
              <a:rPr sz="3200"/>
              <a:t>[Levitan &amp; Hirschberg, 2011]</a:t>
            </a:r>
          </a:p>
          <a:p>
            <a:pPr lvl="1">
              <a:buSzPct val="40000"/>
              <a:buBlip>
                <a:blip r:embed="rId3"/>
              </a:buBlip>
            </a:pPr>
            <a:r>
              <a:t>Lexical: Choice of referring expressions </a:t>
            </a:r>
            <a:r>
              <a:rPr sz="3200"/>
              <a:t>[Brennan &amp; Clark, 1996]</a:t>
            </a:r>
          </a:p>
          <a:p>
            <a:pPr lvl="1">
              <a:buSzPct val="40000"/>
              <a:buBlip>
                <a:blip r:embed="rId3"/>
              </a:buBlip>
            </a:pPr>
            <a:r>
              <a:t>Linguistic Style: Speech syntax </a:t>
            </a:r>
            <a:r>
              <a:rPr sz="3200"/>
              <a:t>[Danescu-Niculescu-Mizil et al., 2011]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Literature 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Literature Review</a:t>
            </a:r>
          </a:p>
        </p:txBody>
      </p:sp>
      <p:sp>
        <p:nvSpPr>
          <p:cNvPr id="171" name="Implementational Experimen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Implementational Experiments</a:t>
            </a:r>
          </a:p>
        </p:txBody>
      </p:sp>
      <p:sp>
        <p:nvSpPr>
          <p:cNvPr id="172" name="Compared to the psychosocial studies, there is a relatively lesser amount of research on entrainment in computer-based dialogue system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3295" indent="-463295" defTabSz="1853137">
              <a:spcBef>
                <a:spcPts val="3400"/>
              </a:spcBef>
              <a:defRPr sz="3648"/>
            </a:pPr>
            <a:r>
              <a:t>Compared to the psychosocial studies, there is a relatively lesser amount of research on entrainment in computer-based dialogue systems.</a:t>
            </a:r>
          </a:p>
          <a:p>
            <a:pPr marL="463295" indent="-463295" defTabSz="1853137">
              <a:spcBef>
                <a:spcPts val="3400"/>
              </a:spcBef>
              <a:defRPr sz="3648"/>
            </a:pPr>
            <a:r>
              <a:t>We look at two papers primarily.</a:t>
            </a:r>
          </a:p>
          <a:p>
            <a:pPr lvl="1" marL="926591" indent="-463295" defTabSz="1853137">
              <a:spcBef>
                <a:spcPts val="3400"/>
              </a:spcBef>
              <a:defRPr sz="3648"/>
            </a:pPr>
            <a:r>
              <a:t>Lubold et al., 2016</a:t>
            </a:r>
          </a:p>
          <a:p>
            <a:pPr lvl="2" marL="1389888" indent="-463295" defTabSz="1853137">
              <a:spcBef>
                <a:spcPts val="3400"/>
              </a:spcBef>
              <a:defRPr sz="3648"/>
            </a:pPr>
            <a:r>
              <a:t>Looks only at the pitch, matching performed in three ways</a:t>
            </a:r>
          </a:p>
          <a:p>
            <a:pPr lvl="1" marL="926591" indent="-463295" defTabSz="1853137">
              <a:spcBef>
                <a:spcPts val="3400"/>
              </a:spcBef>
              <a:defRPr sz="3648"/>
            </a:pPr>
            <a:r>
              <a:t>Hoegen et al., 2019:</a:t>
            </a:r>
          </a:p>
          <a:p>
            <a:pPr lvl="2" marL="1389888" indent="-463295" defTabSz="1853137">
              <a:spcBef>
                <a:spcPts val="3400"/>
              </a:spcBef>
              <a:defRPr sz="3648"/>
            </a:pPr>
            <a:r>
              <a:t>Divides features into acoustic and content variables.</a:t>
            </a:r>
          </a:p>
          <a:p>
            <a:pPr lvl="2" marL="1389888" indent="-463295" defTabSz="1853137">
              <a:spcBef>
                <a:spcPts val="3400"/>
              </a:spcBef>
              <a:defRPr sz="3648"/>
            </a:pPr>
            <a:r>
              <a:t>Acoustic variables matched by averaging</a:t>
            </a:r>
          </a:p>
          <a:p>
            <a:pPr lvl="2" marL="1389888" indent="-463295" defTabSz="1853137">
              <a:spcBef>
                <a:spcPts val="3400"/>
              </a:spcBef>
              <a:defRPr sz="3648"/>
            </a:pPr>
            <a:r>
              <a:t>Content variables maximised by reprioritising beam search results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"/>
          <p:cNvGrpSpPr/>
          <p:nvPr/>
        </p:nvGrpSpPr>
        <p:grpSpPr>
          <a:xfrm>
            <a:off x="4370088" y="510181"/>
            <a:ext cx="14756234" cy="6502007"/>
            <a:chOff x="0" y="0"/>
            <a:chExt cx="14756232" cy="6502006"/>
          </a:xfrm>
        </p:grpSpPr>
        <p:pic>
          <p:nvPicPr>
            <p:cNvPr id="177" name="Screenshot 2021-12-16 at 12.36.56 PM.png" descr="Screenshot 2021-12-16 at 12.36.56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4756233" cy="59390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8" name="Caption"/>
            <p:cNvSpPr/>
            <p:nvPr/>
          </p:nvSpPr>
          <p:spPr>
            <a:xfrm>
              <a:off x="0" y="6040640"/>
              <a:ext cx="14756233" cy="461367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Figure 1: Block diagram for Hoegen et al.</a:t>
              </a:r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4739029" y="7434016"/>
            <a:ext cx="14018352" cy="5243670"/>
            <a:chOff x="0" y="0"/>
            <a:chExt cx="14018350" cy="5243669"/>
          </a:xfrm>
        </p:grpSpPr>
        <p:pic>
          <p:nvPicPr>
            <p:cNvPr id="180" name="Screenshot 2021-12-16 at 12.37.47 PM.png" descr="Screenshot 2021-12-16 at 12.37.47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4018351" cy="46807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1" name="Caption"/>
            <p:cNvSpPr/>
            <p:nvPr/>
          </p:nvSpPr>
          <p:spPr>
            <a:xfrm>
              <a:off x="0" y="4782303"/>
              <a:ext cx="14018351" cy="461367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Figure 2: Block diagram for Lubold et al.</a:t>
              </a:r>
            </a:p>
          </p:txBody>
        </p:sp>
      </p:grp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roblem Set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Setting</a:t>
            </a:r>
          </a:p>
        </p:txBody>
      </p:sp>
      <p:sp>
        <p:nvSpPr>
          <p:cNvPr id="186" name="How can it be helpful at Ski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How can it be helpful at Skit</a:t>
            </a:r>
          </a:p>
        </p:txBody>
      </p:sp>
      <p:sp>
        <p:nvSpPr>
          <p:cNvPr id="187" name="Inbound calls have the most amount of interaction from the user’s end, hence more suitable for entrainm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Inbound calls have the most amount of interaction from the user’s end, hence more suitable for entrainment.</a:t>
            </a:r>
          </a:p>
          <a:p>
            <a:pPr/>
            <a:r>
              <a:t>Some people face discomfort in trying to interact with a robot, which manifests itself in various ways, the most evident example of which is hesitation.</a:t>
            </a:r>
          </a:p>
          <a:p>
            <a:pPr/>
            <a:r>
              <a:t>Managing the ROA and length of inter-turn pauses can lead to better accommodation for users.</a:t>
            </a:r>
          </a:p>
          <a:p>
            <a:pPr/>
            <a:r>
              <a:t>Entraining for other low-level speech aspects such as observed pitch and intensity has the potential to build more comfort, lead to better interactions. </a:t>
            </a:r>
          </a:p>
        </p:txBody>
      </p:sp>
      <p:pic>
        <p:nvPicPr>
          <p:cNvPr id="188" name="1639247110.510.wav" descr="1639247110.510.wav"/>
          <p:cNvPicPr>
            <a:picLocks noChangeAspect="0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>
            <a:extLst/>
          </a:blip>
          <a:stretch>
            <a:fillRect/>
          </a:stretch>
        </p:blipFill>
        <p:spPr>
          <a:xfrm>
            <a:off x="11443920" y="11842532"/>
            <a:ext cx="571501" cy="571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lide Number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360" fill="hold"/>
                                        <p:tgtEl>
                                          <p:spTgt spid="1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audio isNarration="0">
              <p:cMediaNode mute="0" showWhenStopped="0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8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Model 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Development</a:t>
            </a:r>
          </a:p>
        </p:txBody>
      </p:sp>
      <p:sp>
        <p:nvSpPr>
          <p:cNvPr id="194" name="Baselin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Baseline</a:t>
            </a:r>
          </a:p>
        </p:txBody>
      </p:sp>
      <p:sp>
        <p:nvSpPr>
          <p:cNvPr id="195" name="As a baseline model, we plan to use a few low-level features to entrain our bo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 a baseline model, we plan to use a few low-level features to entrain our bot.</a:t>
            </a:r>
          </a:p>
          <a:p>
            <a:pPr/>
            <a:r>
              <a:t>From an analysis of our data as well as from Levitan &amp; Hirschberg, 2011 we obtain ROA, pitch and intensity (and relevant statistics) as features.</a:t>
            </a:r>
          </a:p>
          <a:p>
            <a:pPr/>
            <a:r>
              <a:t>Similar implementation to Hoegen et al. will be adopted, where feature values are averaged over an interval to guide the speech aspects in TTS generation.</a:t>
            </a:r>
          </a:p>
          <a:p>
            <a:pPr/>
            <a:r>
              <a:t>Shimmer and Jitter will be explored as well.</a:t>
            </a:r>
          </a:p>
          <a:p>
            <a:pPr/>
            <a:r>
              <a:t>Self-recorded voice samples simulating key use-cases used for testing.</a:t>
            </a:r>
          </a:p>
        </p:txBody>
      </p:sp>
      <p:sp>
        <p:nvSpPr>
          <p:cNvPr id="196" name="Slide Number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Experimental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Experimental Setup</a:t>
            </a:r>
          </a:p>
        </p:txBody>
      </p:sp>
      <p:sp>
        <p:nvSpPr>
          <p:cNvPr id="20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Three sets of experiments will be conduct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t>Three sets of experiments will be conducted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Open conversation dataset:</a:t>
            </a:r>
          </a:p>
          <a:p>
            <a:pPr lvl="1" marL="938783" indent="-469391" defTabSz="1877520">
              <a:spcBef>
                <a:spcPts val="3400"/>
              </a:spcBef>
              <a:buSzPct val="40000"/>
              <a:buBlip>
                <a:blip r:embed="rId3"/>
              </a:buBlip>
              <a:defRPr sz="3696"/>
            </a:pPr>
            <a:r>
              <a:t>Here we have three sets of pairs of speakers, human-human, human-bot and human-bot (entrained).</a:t>
            </a:r>
          </a:p>
          <a:p>
            <a:pPr lvl="1" marL="938783" indent="-469391" defTabSz="1877520">
              <a:spcBef>
                <a:spcPts val="3400"/>
              </a:spcBef>
              <a:buSzPct val="40000"/>
              <a:buBlip>
                <a:blip r:embed="rId3"/>
              </a:buBlip>
              <a:defRPr sz="3696"/>
            </a:pPr>
            <a:r>
              <a:t>Third-person will be asked questions to evaluate entrainment.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Second-person judge</a:t>
            </a:r>
          </a:p>
          <a:p>
            <a:pPr lvl="1" marL="938783" indent="-469391" defTabSz="1877520">
              <a:spcBef>
                <a:spcPts val="3400"/>
              </a:spcBef>
              <a:buSzPct val="40000"/>
              <a:buBlip>
                <a:blip r:embed="rId3"/>
              </a:buBlip>
              <a:defRPr sz="3696"/>
            </a:pPr>
            <a:r>
              <a:t>Here we have a first-person with a situation script</a:t>
            </a:r>
          </a:p>
          <a:p>
            <a:pPr lvl="1" marL="938783" indent="-469391" defTabSz="1877520">
              <a:spcBef>
                <a:spcPts val="3400"/>
              </a:spcBef>
              <a:buSzPct val="40000"/>
              <a:buBlip>
                <a:blip r:embed="rId3"/>
              </a:buBlip>
              <a:defRPr sz="3696"/>
            </a:pPr>
            <a:r>
              <a:t>The first-person will be the judge as well, asked questions to evaluate performance.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Obtain useful features from the above experiments, to be used for A/B testing in production.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Experimentation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Experimentation Setup</a:t>
            </a:r>
          </a:p>
        </p:txBody>
      </p:sp>
      <p:sp>
        <p:nvSpPr>
          <p:cNvPr id="208" name="Ques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209" name="Mean Opinion Score (MOS) for TTS to be used to evaluate quality of voice (naturalnes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Mean Opinion Score (MOS) for TTS to be used to evaluate quality of voice (naturalness)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5 point Likert scale for score evaluation in the rest (1 = not at all to 5 = very much).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Similar to Shamekhi et al., a subset of questions used (to accommodate for the more formal setting here):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how engaging, how focused, do you trust the agent and how likeable was the agent?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The scores from these two experiments will be analysed to investigate the efficacy of entrainment.</a:t>
            </a:r>
          </a:p>
        </p:txBody>
      </p:sp>
      <p:sp>
        <p:nvSpPr>
          <p:cNvPr id="210" name="Slide Number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