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e954800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e954800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e8cd4dcc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e8cd4dc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e8cd4dcc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e8cd4dc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8cd4dc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8cd4dc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e8cd4dc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e8cd4dc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f0b1098a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f0b1098a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f0b1098ad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f0b1098a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0b1098a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0b1098a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0e757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f0e757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f0b1098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f0b1098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8cd4dcc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8cd4dcc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f0b1098ad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f0b1098ad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f0b1098a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f0b1098a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f0b1098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f0b1098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f0b109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f0b109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f0e75759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f0e75759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e74ec49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e74ec4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b0f5cbd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b0f5cbd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e74ec49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e74ec49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74ec49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e74ec49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f0b1098a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f0b1098a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3ed152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b3ed152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b42d1f8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b42d1f8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b42d1f8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b42d1f8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e8cd4d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e8cd4d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fc5fe3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afc5fe3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0f5cb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b0f5cb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e8cd4dc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e8cd4dc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is what the filter does to our input waveform-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cKoeelGCaxNcTInk9dpFAK_b_J1S0-Dw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_egd-BACuvC8kZCPNo528U8yIblXdQMF/view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hyperlink" Target="http://drive.google.com/file/d/1fSACca9tw_bZBdXOlJWD5Oao11uCS7ff/view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24.png"/><Relationship Id="rId6" Type="http://schemas.openxmlformats.org/officeDocument/2006/relationships/hyperlink" Target="http://drive.google.com/file/d/18gy8SNAZdqM3JutnuckYZqT71486VF3O/view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lhK-sAhpGCs9LhlraowD-eFtXXmQoVma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oEnVdxiXPdeb57yArnwUqEomYCQe8HSX/view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researchgate.net/publication/224738211_Enhancement_of_speech_corrupted_by_acoustic_noise" TargetMode="External"/><Relationship Id="rId4" Type="http://schemas.openxmlformats.org/officeDocument/2006/relationships/image" Target="../media/image2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eb.stanford.edu/~odas/Documents/thesis_KF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Relationship Id="rId4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://drive.google.com/file/d/104VQ_sMr2oNgtJIwYoQP071EfluxV-eW/view" TargetMode="External"/><Relationship Id="rId10" Type="http://schemas.openxmlformats.org/officeDocument/2006/relationships/hyperlink" Target="http://drive.google.com/file/d/1pbdxHt4yEBJeIkAbTkerqzXsrdq3H6pB/view" TargetMode="External"/><Relationship Id="rId13" Type="http://schemas.openxmlformats.org/officeDocument/2006/relationships/hyperlink" Target="http://drive.google.com/file/d/1e9uQthhUGE4u4zjSkih5CT_mydMgO4d9/view" TargetMode="External"/><Relationship Id="rId12" Type="http://schemas.openxmlformats.org/officeDocument/2006/relationships/hyperlink" Target="http://drive.google.com/file/d/1Ih5UsBV2SRC2qCYXv6IyDIKYpYzh7op4/vie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z_M3vTg2VgqaV1qxMWJ60TwrhV9nm52/view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://drive.google.com/file/d/12q2HNS3Ypgupi7z5d1abD2qJTj6WMj7V/view" TargetMode="External"/><Relationship Id="rId15" Type="http://schemas.openxmlformats.org/officeDocument/2006/relationships/hyperlink" Target="http://drive.google.com/file/d/1ez_M3vTg2VgqaV1qxMWJ60TwrhV9nm52/view" TargetMode="External"/><Relationship Id="rId14" Type="http://schemas.openxmlformats.org/officeDocument/2006/relationships/hyperlink" Target="http://drive.google.com/file/d/1TjQ1NbzQueC3ICXA5vc6ZEd3o6iTMTP9/view" TargetMode="External"/><Relationship Id="rId5" Type="http://schemas.openxmlformats.org/officeDocument/2006/relationships/hyperlink" Target="http://drive.google.com/file/d/1wY7Bn3ZdgV7rwb9jY6nDUodNPAtkTt9h/view" TargetMode="External"/><Relationship Id="rId6" Type="http://schemas.openxmlformats.org/officeDocument/2006/relationships/hyperlink" Target="http://drive.google.com/file/d/1MvNWdtFTAy2FnYOz-SrNEAXZRtG83F6B/view" TargetMode="External"/><Relationship Id="rId7" Type="http://schemas.openxmlformats.org/officeDocument/2006/relationships/hyperlink" Target="http://drive.google.com/file/d/1JH9BqxE0uPeNH0nRbJVRrwBufADbbIhI/view" TargetMode="External"/><Relationship Id="rId8" Type="http://schemas.openxmlformats.org/officeDocument/2006/relationships/hyperlink" Target="http://drive.google.com/file/d/1D0jo4jivaWUgJa_B3nAgU6ndoSkSsi3n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nwsCpnKPJwRWCCBZS-jHIXm1ipoY9nGJ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j1cHRi3qqR92uSzabeHf3iqsYrIy1Jcj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hyperlink" Target="http://drive.google.com/file/d/1NxA357vjXjJ_bpnc8LLFtcf1vGDcNrFN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450"/>
            <a:ext cx="85206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Roboto"/>
                <a:ea typeface="Roboto"/>
                <a:cs typeface="Roboto"/>
                <a:sym typeface="Roboto"/>
              </a:rPr>
              <a:t>Speech Enhancement in TTS</a:t>
            </a:r>
            <a:endParaRPr sz="5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363" y="3515949"/>
            <a:ext cx="3473275" cy="1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330800" y="2630350"/>
            <a:ext cx="3544800" cy="6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90">
                <a:latin typeface="Roboto"/>
                <a:ea typeface="Roboto"/>
                <a:cs typeface="Roboto"/>
                <a:sym typeface="Roboto"/>
              </a:rPr>
              <a:t>Ananyapam De</a:t>
            </a:r>
            <a:endParaRPr sz="309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37170" l="16306" r="17328" t="26351"/>
          <a:stretch/>
        </p:blipFill>
        <p:spPr>
          <a:xfrm>
            <a:off x="4894675" y="512450"/>
            <a:ext cx="1290624" cy="7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1850" y="0"/>
            <a:ext cx="1846758" cy="17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Intuitions and Properties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When SNR ratio is high, the filter does not provide noise reduction, that is, the noisy signal passes unaltered (hence no speech distortion).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When SNR ratio is extremely low, the output of the Wiener filter is heavily attenuated, </a:t>
            </a:r>
            <a:r>
              <a:rPr lang="en" sz="2100">
                <a:solidFill>
                  <a:schemeClr val="dk1"/>
                </a:solidFill>
              </a:rPr>
              <a:t>which provides undesirable distortion in the speech.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Notice a tradeoff between no speech enhancement and undesirable speech distortion.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317033" y="1804365"/>
            <a:ext cx="62808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7" y="1161425"/>
            <a:ext cx="4522058" cy="3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 title="kalman_filtered_sp15_station_sn5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00" y="514350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161425"/>
            <a:ext cx="4493626" cy="3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151575"/>
            <a:ext cx="4522034" cy="339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Kalman Filter</a:t>
            </a:r>
            <a:r>
              <a:rPr lang="en"/>
              <a:t>                                 Noisy Sample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1317033" y="1804365"/>
            <a:ext cx="62808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7" y="1161425"/>
            <a:ext cx="4522058" cy="3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5" y="1182725"/>
            <a:ext cx="4493626" cy="33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 title="ss_filtered_sp15_station_sn5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7600" y="604675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161425"/>
            <a:ext cx="4493626" cy="3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151575"/>
            <a:ext cx="4522034" cy="339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37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OverSubtraction                            Noisy Sample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38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MMSE Filter                           Noisy Sample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1317033" y="1804365"/>
            <a:ext cx="62808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7" y="1161425"/>
            <a:ext cx="4522058" cy="3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9" y="1172075"/>
            <a:ext cx="4493634" cy="33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 title="mmse_filtered_sp15_station_sn5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3800" y="589319"/>
            <a:ext cx="284106" cy="28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161425"/>
            <a:ext cx="4493626" cy="3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151575"/>
            <a:ext cx="4522034" cy="33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MMSE Log Filter</a:t>
            </a:r>
            <a:r>
              <a:rPr lang="en"/>
              <a:t>                    Noisy Sample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1317033" y="1804365"/>
            <a:ext cx="62808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7" y="1161425"/>
            <a:ext cx="4522058" cy="3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2" y="1161425"/>
            <a:ext cx="4493634" cy="33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5" y="1196328"/>
            <a:ext cx="4522050" cy="333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 title="mmse_log_filtered_sp15_station_sn5.wa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7200" y="592194"/>
            <a:ext cx="284106" cy="28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161425"/>
            <a:ext cx="4493626" cy="3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1151575"/>
            <a:ext cx="4522034" cy="33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performance (SNR) on noise classes-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750" y="1017737"/>
            <a:ext cx="6281624" cy="3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performance (SNR) on different SNR levels-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75" y="1017725"/>
            <a:ext cx="5877350" cy="35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4">
            <a:alphaModFix/>
          </a:blip>
          <a:srcRect b="0" l="0" r="5150" t="0"/>
          <a:stretch/>
        </p:blipFill>
        <p:spPr>
          <a:xfrm>
            <a:off x="6530450" y="2835675"/>
            <a:ext cx="1154500" cy="13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on NOIZEUS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4825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Notice their overall behaviours-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Kalman &gt;~ Wiener &gt; MMSE Log &gt; MMSE &gt; </a:t>
            </a:r>
            <a:r>
              <a:rPr lang="en" sz="2200">
                <a:solidFill>
                  <a:schemeClr val="dk1"/>
                </a:solidFill>
              </a:rPr>
              <a:t>Spectral</a:t>
            </a:r>
            <a:r>
              <a:rPr lang="en" sz="2200">
                <a:solidFill>
                  <a:schemeClr val="dk1"/>
                </a:solidFill>
              </a:rPr>
              <a:t> Subtraction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200">
                <a:solidFill>
                  <a:schemeClr val="dk1"/>
                </a:solidFill>
              </a:rPr>
              <a:t>Kalman filters works really well because the assumptions under which it is based are very realistic.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200">
                <a:solidFill>
                  <a:schemeClr val="dk1"/>
                </a:solidFill>
              </a:rPr>
              <a:t>Wiener Filter performs well on mid ranged SNR audios ie from range 5 SNR to 10 SNR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200">
                <a:solidFill>
                  <a:schemeClr val="dk1"/>
                </a:solidFill>
              </a:rPr>
              <a:t>MMSE Log almost always performs better than MMSE as it’s an improvement on the previous one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200">
                <a:solidFill>
                  <a:schemeClr val="dk1"/>
                </a:solidFill>
              </a:rPr>
              <a:t> Over Subtraction method does not perform well because of it’s extremely sensitive hyperparameters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Intelligibility Metrics/ Voice Quality Test Algorithms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PESQ (Perceptual Evaluation of Speech Quality)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STOI (Short Term Objective Intelligibility)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MCD (mel-cepstral distortion)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GPE (Gross Pitch Error)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FFE (F0- Frame Error)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350" y="1017725"/>
            <a:ext cx="5383650" cy="35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286600" y="452500"/>
            <a:ext cx="23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</a:t>
            </a:r>
            <a:endParaRPr/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 Metric</a:t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2044650" y="964550"/>
            <a:ext cx="507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Effect of filters on PESQ on audios of different SNR’s</a:t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71500" y="425075"/>
            <a:ext cx="88725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Flow: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Categories of Speech Enhancement methods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Datasets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Brief description, math and intuition of the i</a:t>
            </a:r>
            <a:r>
              <a:rPr lang="en" sz="2500">
                <a:solidFill>
                  <a:schemeClr val="dk1"/>
                </a:solidFill>
              </a:rPr>
              <a:t>mplemented</a:t>
            </a:r>
            <a:r>
              <a:rPr lang="en" sz="2500">
                <a:solidFill>
                  <a:schemeClr val="dk1"/>
                </a:solidFill>
              </a:rPr>
              <a:t> filters and examples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Hypothesis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Which method works best for which noise class?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Which method works best for which SNR level?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Intelligibility metrics and Observations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Ongoing work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 Metric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675" y="941525"/>
            <a:ext cx="5177050" cy="36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 rotWithShape="1">
          <a:blip r:embed="rId4">
            <a:alphaModFix/>
          </a:blip>
          <a:srcRect b="0" l="0" r="5150" t="0"/>
          <a:stretch/>
        </p:blipFill>
        <p:spPr>
          <a:xfrm>
            <a:off x="6491075" y="2897475"/>
            <a:ext cx="1070250" cy="12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1813350" y="1047900"/>
            <a:ext cx="5517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85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ilter effects on PESQ on  different  noise classes   </a:t>
            </a:r>
            <a:endParaRPr sz="185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875" y="941525"/>
            <a:ext cx="5191325" cy="36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4">
            <a:alphaModFix/>
          </a:blip>
          <a:srcRect b="0" l="0" r="5150" t="0"/>
          <a:stretch/>
        </p:blipFill>
        <p:spPr>
          <a:xfrm>
            <a:off x="6561842" y="2887295"/>
            <a:ext cx="1005033" cy="108259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MCD</a:t>
            </a:r>
            <a:r>
              <a:rPr lang="en"/>
              <a:t> Metric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2120838" y="1040750"/>
            <a:ext cx="490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Effect of filters on MCD on audios of different SNR’s</a:t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on the TTS Dataset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997950"/>
            <a:ext cx="8520600" cy="24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Pretty bad :(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Signal Processing Filters do not perform well on the TTS dataset unlike real world noise datasets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Possible reasons: TTS dataset does not </a:t>
            </a:r>
            <a:r>
              <a:rPr lang="en">
                <a:solidFill>
                  <a:schemeClr val="dk1"/>
                </a:solidFill>
              </a:rPr>
              <a:t>satisfy</a:t>
            </a:r>
            <a:r>
              <a:rPr lang="en">
                <a:solidFill>
                  <a:schemeClr val="dk1"/>
                </a:solidFill>
              </a:rPr>
              <a:t> the assumptions of the filters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Noise is not additive as NOIZEUS is created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Can’t expect subspace decomposition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Very subtle noise instead of coarse noise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34" title="VTTS_b-1_1-73_1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650" y="12066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984175" y="1173675"/>
            <a:ext cx="197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Clean Audio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5479975" y="1173675"/>
            <a:ext cx="197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Filtered Audio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42" name="Google Shape;242;p34" title="mmse_filtered_VTTS_b-1_1-73_1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6200" y="11811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Ongoing Work!!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Testing out some more metrics!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Deep Learning Methods on the TTS Dataset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Facebook Denoiser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RNN Noise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do our methods perform on the different types of noise on the TTS 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100" y="667100"/>
            <a:ext cx="5237800" cy="3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subtraction </a:t>
            </a:r>
            <a:r>
              <a:rPr lang="en">
                <a:solidFill>
                  <a:srgbClr val="00FFFF"/>
                </a:solidFill>
              </a:rPr>
              <a:t>[</a:t>
            </a:r>
            <a:r>
              <a:rPr lang="en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Berouti et al</a:t>
            </a:r>
            <a:r>
              <a:rPr lang="en">
                <a:solidFill>
                  <a:srgbClr val="00FFFF"/>
                </a:solidFill>
              </a:rPr>
              <a:t>]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Subtract an </a:t>
            </a:r>
            <a:r>
              <a:rPr lang="en" sz="2100">
                <a:solidFill>
                  <a:schemeClr val="dk1"/>
                </a:solidFill>
              </a:rPr>
              <a:t>overestimate</a:t>
            </a:r>
            <a:r>
              <a:rPr lang="en" sz="2100">
                <a:solidFill>
                  <a:schemeClr val="dk1"/>
                </a:solidFill>
              </a:rPr>
              <a:t> of the noise power spectrum, while preventing the spectral components from going below a preset minimum value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(α: Oversubtraction factor and β:Spectral floor parameter)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54" y="2790175"/>
            <a:ext cx="8448226" cy="11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 (Linear Quadratic Estimation) </a:t>
            </a:r>
            <a:r>
              <a:rPr lang="en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[Orchisman]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51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Recursive State Estimation technique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Most optimal filter under these assumptions of normality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Assume that noise is gaussian</a:t>
            </a:r>
            <a:endParaRPr sz="2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x</a:t>
            </a:r>
            <a:r>
              <a:rPr b="1" baseline="-25000" lang="en" sz="2100">
                <a:solidFill>
                  <a:schemeClr val="dk1"/>
                </a:solidFill>
              </a:rPr>
              <a:t>k</a:t>
            </a:r>
            <a:r>
              <a:rPr b="1" lang="en" sz="2100">
                <a:solidFill>
                  <a:schemeClr val="dk1"/>
                </a:solidFill>
              </a:rPr>
              <a:t> = </a:t>
            </a:r>
            <a:r>
              <a:rPr b="1" i="1" lang="en" sz="2100">
                <a:solidFill>
                  <a:schemeClr val="dk1"/>
                </a:solidFill>
              </a:rPr>
              <a:t>F</a:t>
            </a:r>
            <a:r>
              <a:rPr b="1" baseline="-25000" lang="en" sz="2100">
                <a:solidFill>
                  <a:schemeClr val="dk1"/>
                </a:solidFill>
              </a:rPr>
              <a:t>k </a:t>
            </a:r>
            <a:r>
              <a:rPr b="1" lang="en" sz="2100">
                <a:solidFill>
                  <a:schemeClr val="dk1"/>
                </a:solidFill>
              </a:rPr>
              <a:t>x</a:t>
            </a:r>
            <a:r>
              <a:rPr b="1" baseline="-25000" lang="en" sz="2100">
                <a:solidFill>
                  <a:schemeClr val="dk1"/>
                </a:solidFill>
              </a:rPr>
              <a:t>k-1</a:t>
            </a:r>
            <a:r>
              <a:rPr b="1" lang="en" sz="2100">
                <a:solidFill>
                  <a:schemeClr val="dk1"/>
                </a:solidFill>
              </a:rPr>
              <a:t> + </a:t>
            </a:r>
            <a:r>
              <a:rPr b="1" i="1" lang="en" sz="2100">
                <a:solidFill>
                  <a:schemeClr val="dk1"/>
                </a:solidFill>
              </a:rPr>
              <a:t>B</a:t>
            </a:r>
            <a:r>
              <a:rPr b="1" baseline="-25000" lang="en" sz="2100">
                <a:solidFill>
                  <a:schemeClr val="dk1"/>
                </a:solidFill>
              </a:rPr>
              <a:t>k </a:t>
            </a:r>
            <a:r>
              <a:rPr b="1" lang="en" sz="2100">
                <a:solidFill>
                  <a:schemeClr val="dk1"/>
                </a:solidFill>
              </a:rPr>
              <a:t>u</a:t>
            </a:r>
            <a:r>
              <a:rPr b="1" baseline="-25000" lang="en" sz="2100">
                <a:solidFill>
                  <a:schemeClr val="dk1"/>
                </a:solidFill>
              </a:rPr>
              <a:t>k</a:t>
            </a:r>
            <a:r>
              <a:rPr b="1" lang="en" sz="2100">
                <a:solidFill>
                  <a:schemeClr val="dk1"/>
                </a:solidFill>
              </a:rPr>
              <a:t> + </a:t>
            </a:r>
            <a:r>
              <a:rPr b="1" i="1" lang="en" sz="2100">
                <a:solidFill>
                  <a:schemeClr val="dk1"/>
                </a:solidFill>
              </a:rPr>
              <a:t>w</a:t>
            </a:r>
            <a:r>
              <a:rPr b="1" baseline="-25000" lang="en" sz="2100">
                <a:solidFill>
                  <a:schemeClr val="dk1"/>
                </a:solidFill>
              </a:rPr>
              <a:t>k</a:t>
            </a:r>
            <a:r>
              <a:rPr lang="en" sz="2100">
                <a:solidFill>
                  <a:schemeClr val="dk1"/>
                </a:solidFill>
              </a:rPr>
              <a:t> where </a:t>
            </a:r>
            <a:r>
              <a:rPr b="1" i="1" lang="en" sz="2100">
                <a:solidFill>
                  <a:schemeClr val="dk1"/>
                </a:solidFill>
              </a:rPr>
              <a:t>w</a:t>
            </a:r>
            <a:r>
              <a:rPr b="1" baseline="-25000" lang="en" sz="2100">
                <a:solidFill>
                  <a:schemeClr val="dk1"/>
                </a:solidFill>
              </a:rPr>
              <a:t>k</a:t>
            </a:r>
            <a:r>
              <a:rPr lang="en" sz="2100">
                <a:solidFill>
                  <a:schemeClr val="dk1"/>
                </a:solidFill>
              </a:rPr>
              <a:t> ~ </a:t>
            </a:r>
            <a:r>
              <a:rPr i="1" lang="en" sz="2400">
                <a:solidFill>
                  <a:schemeClr val="dk1"/>
                </a:solidFill>
              </a:rPr>
              <a:t>N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b="1" i="1" lang="en" sz="2100">
                <a:solidFill>
                  <a:schemeClr val="dk1"/>
                </a:solidFill>
              </a:rPr>
              <a:t>0</a:t>
            </a:r>
            <a:r>
              <a:rPr lang="en" sz="2100">
                <a:solidFill>
                  <a:schemeClr val="dk1"/>
                </a:solidFill>
              </a:rPr>
              <a:t>, </a:t>
            </a:r>
            <a:r>
              <a:rPr b="1" i="1" lang="en" sz="2100">
                <a:solidFill>
                  <a:schemeClr val="dk1"/>
                </a:solidFill>
              </a:rPr>
              <a:t>Q</a:t>
            </a:r>
            <a:r>
              <a:rPr b="1" baseline="-25000" lang="en" sz="2100">
                <a:solidFill>
                  <a:schemeClr val="dk1"/>
                </a:solidFill>
              </a:rPr>
              <a:t>k</a:t>
            </a:r>
            <a:r>
              <a:rPr lang="en" sz="2100">
                <a:solidFill>
                  <a:schemeClr val="dk1"/>
                </a:solidFill>
              </a:rPr>
              <a:t>)</a:t>
            </a:r>
            <a:endParaRPr sz="2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z</a:t>
            </a:r>
            <a:r>
              <a:rPr b="1" baseline="-25000" lang="en" sz="2100">
                <a:solidFill>
                  <a:schemeClr val="dk1"/>
                </a:solidFill>
              </a:rPr>
              <a:t>k</a:t>
            </a:r>
            <a:r>
              <a:rPr b="1" lang="en" sz="2100">
                <a:solidFill>
                  <a:schemeClr val="dk1"/>
                </a:solidFill>
              </a:rPr>
              <a:t> = </a:t>
            </a:r>
            <a:r>
              <a:rPr b="1" i="1" lang="en" sz="2100">
                <a:solidFill>
                  <a:schemeClr val="dk1"/>
                </a:solidFill>
              </a:rPr>
              <a:t>H</a:t>
            </a:r>
            <a:r>
              <a:rPr b="1" baseline="-25000" lang="en" sz="2100">
                <a:solidFill>
                  <a:schemeClr val="dk1"/>
                </a:solidFill>
              </a:rPr>
              <a:t>k </a:t>
            </a:r>
            <a:r>
              <a:rPr b="1" lang="en" sz="2100">
                <a:solidFill>
                  <a:schemeClr val="dk1"/>
                </a:solidFill>
              </a:rPr>
              <a:t>x</a:t>
            </a:r>
            <a:r>
              <a:rPr b="1" baseline="-25000" lang="en" sz="2100">
                <a:solidFill>
                  <a:schemeClr val="dk1"/>
                </a:solidFill>
              </a:rPr>
              <a:t>k</a:t>
            </a:r>
            <a:r>
              <a:rPr b="1" lang="en" sz="2100">
                <a:solidFill>
                  <a:schemeClr val="dk1"/>
                </a:solidFill>
              </a:rPr>
              <a:t> + </a:t>
            </a:r>
            <a:r>
              <a:rPr b="1" i="1" lang="en" sz="2100">
                <a:solidFill>
                  <a:schemeClr val="dk1"/>
                </a:solidFill>
              </a:rPr>
              <a:t>v</a:t>
            </a:r>
            <a:r>
              <a:rPr b="1" baseline="-25000" i="1" lang="en" sz="2100">
                <a:solidFill>
                  <a:schemeClr val="dk1"/>
                </a:solidFill>
              </a:rPr>
              <a:t>k</a:t>
            </a:r>
            <a:r>
              <a:rPr lang="en" sz="2100">
                <a:solidFill>
                  <a:schemeClr val="dk1"/>
                </a:solidFill>
              </a:rPr>
              <a:t> where </a:t>
            </a:r>
            <a:r>
              <a:rPr b="1" i="1" lang="en" sz="2100">
                <a:solidFill>
                  <a:schemeClr val="dk1"/>
                </a:solidFill>
              </a:rPr>
              <a:t>v</a:t>
            </a:r>
            <a:r>
              <a:rPr b="1" baseline="-25000" i="1" lang="en" sz="2100">
                <a:solidFill>
                  <a:schemeClr val="dk1"/>
                </a:solidFill>
              </a:rPr>
              <a:t>k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lang="en" sz="2100">
                <a:solidFill>
                  <a:schemeClr val="dk1"/>
                </a:solidFill>
              </a:rPr>
              <a:t>~ </a:t>
            </a:r>
            <a:r>
              <a:rPr i="1" lang="en" sz="2400">
                <a:solidFill>
                  <a:schemeClr val="dk1"/>
                </a:solidFill>
              </a:rPr>
              <a:t>N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b="1" i="1" lang="en" sz="2100">
                <a:solidFill>
                  <a:schemeClr val="dk1"/>
                </a:solidFill>
              </a:rPr>
              <a:t>0</a:t>
            </a:r>
            <a:r>
              <a:rPr lang="en" sz="2100">
                <a:solidFill>
                  <a:schemeClr val="dk1"/>
                </a:solidFill>
              </a:rPr>
              <a:t>, </a:t>
            </a:r>
            <a:r>
              <a:rPr b="1" i="1" lang="en" sz="2100">
                <a:solidFill>
                  <a:schemeClr val="dk1"/>
                </a:solidFill>
              </a:rPr>
              <a:t>R</a:t>
            </a:r>
            <a:r>
              <a:rPr b="1" baseline="-25000" lang="en" sz="2100">
                <a:solidFill>
                  <a:schemeClr val="dk1"/>
                </a:solidFill>
              </a:rPr>
              <a:t>k</a:t>
            </a:r>
            <a:r>
              <a:rPr lang="en" sz="2100">
                <a:solidFill>
                  <a:schemeClr val="dk1"/>
                </a:solidFill>
              </a:rPr>
              <a:t>)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Appendix-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MMSE Filter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Optimal estimators that minimized the mean-square error between the estimated and true magnitude spectra- 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475" y="1795479"/>
            <a:ext cx="3089550" cy="12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725" y="2876155"/>
            <a:ext cx="6358550" cy="10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100">
                <a:solidFill>
                  <a:schemeClr val="dk1"/>
                </a:solidFill>
              </a:rPr>
              <a:t>Optimal estimators that minimized the mean-square error between the estimated and true </a:t>
            </a:r>
            <a:r>
              <a:rPr b="1" lang="en" sz="2100">
                <a:solidFill>
                  <a:schemeClr val="dk1"/>
                </a:solidFill>
              </a:rPr>
              <a:t>log</a:t>
            </a:r>
            <a:r>
              <a:rPr lang="en" sz="2100">
                <a:solidFill>
                  <a:schemeClr val="dk1"/>
                </a:solidFill>
              </a:rPr>
              <a:t> magnitude spectra-</a:t>
            </a:r>
            <a:endParaRPr/>
          </a:p>
        </p:txBody>
      </p:sp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MMSE Log Filter</a:t>
            </a: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500" y="1882566"/>
            <a:ext cx="3746075" cy="12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550" y="971250"/>
            <a:ext cx="5281225" cy="36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1"/>
          <p:cNvPicPr preferRelativeResize="0"/>
          <p:nvPr/>
        </p:nvPicPr>
        <p:blipFill rotWithShape="1">
          <a:blip r:embed="rId4">
            <a:alphaModFix/>
          </a:blip>
          <a:srcRect b="0" l="0" r="5150" t="0"/>
          <a:stretch/>
        </p:blipFill>
        <p:spPr>
          <a:xfrm>
            <a:off x="6621333" y="2933891"/>
            <a:ext cx="1100667" cy="118704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STOI</a:t>
            </a:r>
            <a:r>
              <a:rPr lang="en"/>
              <a:t> Metric</a:t>
            </a:r>
            <a:endParaRPr/>
          </a:p>
        </p:txBody>
      </p:sp>
      <p:sp>
        <p:nvSpPr>
          <p:cNvPr id="290" name="Google Shape;290;p41"/>
          <p:cNvSpPr txBox="1"/>
          <p:nvPr/>
        </p:nvSpPr>
        <p:spPr>
          <a:xfrm>
            <a:off x="2120838" y="1040750"/>
            <a:ext cx="490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Effect of filters on STOI on audios of different SNR’s</a:t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Speech Enhancement Techniques</a:t>
            </a:r>
            <a:endParaRPr sz="302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2127" l="17117" r="20886" t="12497"/>
          <a:stretch/>
        </p:blipFill>
        <p:spPr>
          <a:xfrm>
            <a:off x="4897325" y="966275"/>
            <a:ext cx="3188600" cy="29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21306" l="12740" r="15846" t="16248"/>
          <a:stretch/>
        </p:blipFill>
        <p:spPr>
          <a:xfrm>
            <a:off x="626325" y="1403375"/>
            <a:ext cx="3945676" cy="194084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464100" y="379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0E0E3"/>
                </a:solidFill>
              </a:rPr>
              <a:t>           </a:t>
            </a:r>
            <a:r>
              <a:rPr lang="en">
                <a:solidFill>
                  <a:srgbClr val="D0E0E3"/>
                </a:solidFill>
              </a:rPr>
              <a:t>Signal Processing                Deep Learning</a:t>
            </a:r>
            <a:endParaRPr>
              <a:solidFill>
                <a:srgbClr val="D0E0E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11950" y="531450"/>
            <a:ext cx="8872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lphaUcPeriod"/>
            </a:pPr>
            <a:r>
              <a:rPr i="1" lang="en" sz="3000">
                <a:solidFill>
                  <a:schemeClr val="dk1"/>
                </a:solidFill>
              </a:rPr>
              <a:t>Spectral-Subtractive Algorithms</a:t>
            </a:r>
            <a:endParaRPr i="1" sz="3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i="1" lang="en" sz="2100">
                <a:solidFill>
                  <a:schemeClr val="dk1"/>
                </a:solidFill>
              </a:rPr>
              <a:t>Assuming additive noise to the signal: </a:t>
            </a:r>
            <a:r>
              <a:rPr i="1" lang="en" sz="20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y(n) = z(n) + s(n)</a:t>
            </a:r>
            <a:endParaRPr i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lphaUcPeriod"/>
            </a:pPr>
            <a:r>
              <a:rPr i="1" lang="en" sz="3000">
                <a:solidFill>
                  <a:schemeClr val="dk1"/>
                </a:solidFill>
              </a:rPr>
              <a:t>Statistical Model Based Algorithms</a:t>
            </a:r>
            <a:endParaRPr i="1" sz="3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i="1" lang="en" sz="2100">
                <a:solidFill>
                  <a:schemeClr val="dk1"/>
                </a:solidFill>
              </a:rPr>
              <a:t>Estimating the spectrum of clean signal using the statistical techniques</a:t>
            </a:r>
            <a:endParaRPr i="1"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lphaUcPeriod"/>
            </a:pPr>
            <a:r>
              <a:rPr i="1" lang="en" sz="3000">
                <a:solidFill>
                  <a:schemeClr val="dk1"/>
                </a:solidFill>
              </a:rPr>
              <a:t>Subspace Algorithms</a:t>
            </a:r>
            <a:endParaRPr i="1" sz="3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i="1" lang="en" sz="2200">
                <a:solidFill>
                  <a:schemeClr val="dk1"/>
                </a:solidFill>
              </a:rPr>
              <a:t>Assuming the noisy signal can be decomposed as a direct sum of the subspaces containing the clean signal and the pure noise</a:t>
            </a:r>
            <a:r>
              <a:rPr i="1" lang="en" sz="2000">
                <a:solidFill>
                  <a:schemeClr val="dk1"/>
                </a:solidFill>
              </a:rPr>
              <a:t> </a:t>
            </a:r>
            <a:endParaRPr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Real world d</a:t>
            </a:r>
            <a:r>
              <a:rPr lang="en" sz="3320"/>
              <a:t>ataset: NOIZEUS</a:t>
            </a:r>
            <a:endParaRPr sz="33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9400" y="1168350"/>
            <a:ext cx="91440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860">
                <a:solidFill>
                  <a:schemeClr val="dk1"/>
                </a:solidFill>
              </a:rPr>
              <a:t>30 audio samples + distorted to different degrees and different noise classes</a:t>
            </a:r>
            <a:endParaRPr b="1" sz="18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86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012200" y="2885650"/>
            <a:ext cx="1455300" cy="71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Exhibition</a:t>
            </a:r>
            <a:endParaRPr b="1" sz="1900"/>
          </a:p>
        </p:txBody>
      </p:sp>
      <p:sp>
        <p:nvSpPr>
          <p:cNvPr id="84" name="Google Shape;84;p17"/>
          <p:cNvSpPr/>
          <p:nvPr/>
        </p:nvSpPr>
        <p:spPr>
          <a:xfrm>
            <a:off x="3057375" y="2885650"/>
            <a:ext cx="1455300" cy="71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Car</a:t>
            </a:r>
            <a:endParaRPr b="1" sz="1900"/>
          </a:p>
        </p:txBody>
      </p:sp>
      <p:sp>
        <p:nvSpPr>
          <p:cNvPr id="85" name="Google Shape;85;p17"/>
          <p:cNvSpPr/>
          <p:nvPr/>
        </p:nvSpPr>
        <p:spPr>
          <a:xfrm>
            <a:off x="5102538" y="2885650"/>
            <a:ext cx="1455300" cy="71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Airport</a:t>
            </a:r>
            <a:endParaRPr b="1" sz="1900"/>
          </a:p>
        </p:txBody>
      </p:sp>
      <p:sp>
        <p:nvSpPr>
          <p:cNvPr id="86" name="Google Shape;86;p17"/>
          <p:cNvSpPr/>
          <p:nvPr/>
        </p:nvSpPr>
        <p:spPr>
          <a:xfrm>
            <a:off x="1012200" y="4035125"/>
            <a:ext cx="1455300" cy="71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Babble</a:t>
            </a:r>
            <a:endParaRPr b="1" sz="1900"/>
          </a:p>
        </p:txBody>
      </p:sp>
      <p:sp>
        <p:nvSpPr>
          <p:cNvPr id="87" name="Google Shape;87;p17"/>
          <p:cNvSpPr/>
          <p:nvPr/>
        </p:nvSpPr>
        <p:spPr>
          <a:xfrm>
            <a:off x="3035250" y="4035125"/>
            <a:ext cx="1524000" cy="71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Restaurant</a:t>
            </a:r>
            <a:endParaRPr b="1" sz="1900"/>
          </a:p>
        </p:txBody>
      </p:sp>
      <p:sp>
        <p:nvSpPr>
          <p:cNvPr id="88" name="Google Shape;88;p17"/>
          <p:cNvSpPr/>
          <p:nvPr/>
        </p:nvSpPr>
        <p:spPr>
          <a:xfrm>
            <a:off x="5203200" y="4035125"/>
            <a:ext cx="1455300" cy="71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Station</a:t>
            </a:r>
            <a:endParaRPr b="1" sz="1900"/>
          </a:p>
        </p:txBody>
      </p:sp>
      <p:sp>
        <p:nvSpPr>
          <p:cNvPr id="89" name="Google Shape;89;p17"/>
          <p:cNvSpPr/>
          <p:nvPr/>
        </p:nvSpPr>
        <p:spPr>
          <a:xfrm>
            <a:off x="7147725" y="2885650"/>
            <a:ext cx="1455300" cy="71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Train</a:t>
            </a:r>
            <a:endParaRPr b="1" sz="1900"/>
          </a:p>
        </p:txBody>
      </p:sp>
      <p:sp>
        <p:nvSpPr>
          <p:cNvPr id="90" name="Google Shape;90;p17"/>
          <p:cNvSpPr/>
          <p:nvPr/>
        </p:nvSpPr>
        <p:spPr>
          <a:xfrm>
            <a:off x="7147725" y="4035125"/>
            <a:ext cx="1455300" cy="71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Street</a:t>
            </a:r>
            <a:endParaRPr b="1" sz="1900"/>
          </a:p>
        </p:txBody>
      </p:sp>
      <p:pic>
        <p:nvPicPr>
          <p:cNvPr id="91" name="Google Shape;91;p17" title="sp01_babble_sn0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4478850"/>
            <a:ext cx="283650" cy="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title="sp01_restaurant_sn0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4478850"/>
            <a:ext cx="283650" cy="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sp01_exhibition_sn0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3335850"/>
            <a:ext cx="283650" cy="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title="sp01_car_sn0.wav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3335850"/>
            <a:ext cx="283650" cy="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sp01_airport_sn0.wav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3335850"/>
            <a:ext cx="283650" cy="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 title="sp01_station_sn0.wav">
            <a:hlinkClick r:id="rId9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4478850"/>
            <a:ext cx="283650" cy="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sp01_train_sn0.wav">
            <a:hlinkClick r:id="rId10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3335850"/>
            <a:ext cx="283650" cy="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 title="sp01_street_sn0.wav">
            <a:hlinkClick r:id="rId11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4478850"/>
            <a:ext cx="283650" cy="2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-12650" y="1749675"/>
            <a:ext cx="90042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760">
                <a:solidFill>
                  <a:schemeClr val="dk1"/>
                </a:solidFill>
              </a:rPr>
              <a:t>SNR Ratios: A) 0 dB              B) 5 dB                  C) 10 dB                D) 15dB</a:t>
            </a:r>
            <a:endParaRPr b="1" sz="17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760">
              <a:solidFill>
                <a:schemeClr val="dk1"/>
              </a:solidFill>
            </a:endParaRPr>
          </a:p>
        </p:txBody>
      </p:sp>
      <p:pic>
        <p:nvPicPr>
          <p:cNvPr id="100" name="Google Shape;100;p17" title="sp01_babble_sn15.wav">
            <a:hlinkClick r:id="rId12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211900"/>
            <a:ext cx="283650" cy="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 title="sp01_babble_sn10.wav">
            <a:hlinkClick r:id="rId1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800" y="2211900"/>
            <a:ext cx="283650" cy="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 title="sp01_babble_sn5.wav">
            <a:hlinkClick r:id="rId14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2232200"/>
            <a:ext cx="283650" cy="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 title="sp01_babble_sn0.wav">
            <a:hlinkClick r:id="rId1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850" y="2232200"/>
            <a:ext cx="283650" cy="2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216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0E0E3"/>
                </a:solidFill>
              </a:rPr>
              <a:t>Clean Audio Sample</a:t>
            </a:r>
            <a:endParaRPr>
              <a:solidFill>
                <a:srgbClr val="D0E0E3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363" y="1117000"/>
            <a:ext cx="4511650" cy="33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 title="sp15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450" y="486188"/>
            <a:ext cx="337975" cy="3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Implemented Filters-</a:t>
            </a:r>
            <a:endParaRPr sz="342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9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i="1" lang="en" sz="2800">
                <a:solidFill>
                  <a:schemeClr val="dk1"/>
                </a:solidFill>
              </a:rPr>
              <a:t>Wiener Filter</a:t>
            </a:r>
            <a:endParaRPr i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i="1" lang="en" sz="2800">
                <a:solidFill>
                  <a:schemeClr val="dk1"/>
                </a:solidFill>
              </a:rPr>
              <a:t>Kalman Filter</a:t>
            </a:r>
            <a:endParaRPr i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i="1" lang="en" sz="2800">
                <a:solidFill>
                  <a:schemeClr val="dk1"/>
                </a:solidFill>
              </a:rPr>
              <a:t>Spectral Subtraction (Over subtraction)</a:t>
            </a:r>
            <a:endParaRPr i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i="1" lang="en" sz="2800">
                <a:solidFill>
                  <a:schemeClr val="dk1"/>
                </a:solidFill>
              </a:rPr>
              <a:t>Bayesian MMSE Filter</a:t>
            </a:r>
            <a:endParaRPr i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i="1" lang="en" sz="2800">
                <a:solidFill>
                  <a:schemeClr val="dk1"/>
                </a:solidFill>
              </a:rPr>
              <a:t>Bayesian MMSE Log Filter</a:t>
            </a:r>
            <a:endParaRPr i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Wiener Filter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The optimal </a:t>
            </a:r>
            <a:r>
              <a:rPr b="1" lang="en" sz="2100">
                <a:solidFill>
                  <a:schemeClr val="dk1"/>
                </a:solidFill>
              </a:rPr>
              <a:t>linear</a:t>
            </a:r>
            <a:r>
              <a:rPr lang="en" sz="2100">
                <a:solidFill>
                  <a:schemeClr val="dk1"/>
                </a:solidFill>
              </a:rPr>
              <a:t> complex spectral estimator which minimizes the expected mean squared error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Constraint: L</a:t>
            </a:r>
            <a:r>
              <a:rPr b="1" lang="en" sz="2100">
                <a:solidFill>
                  <a:schemeClr val="dk1"/>
                </a:solidFill>
              </a:rPr>
              <a:t>inear + time invariant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75" y="2271701"/>
            <a:ext cx="8301950" cy="24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/>
              <a:t>Wiener Filter</a:t>
            </a:r>
            <a:r>
              <a:rPr lang="en"/>
              <a:t>                                  </a:t>
            </a:r>
            <a:r>
              <a:rPr lang="en"/>
              <a:t>Noisy Sample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317033" y="1804365"/>
            <a:ext cx="62808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61413"/>
            <a:ext cx="4493626" cy="3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 title="wiener_filtered_sp15_station_sn5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025" y="588500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151575"/>
            <a:ext cx="4522034" cy="3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title="sp15_street_sn5.wav">
            <a:hlinkClick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200" y="560525"/>
            <a:ext cx="315775" cy="3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