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9" r:id="rId4"/>
    <p:sldId id="267" r:id="rId5"/>
    <p:sldId id="258" r:id="rId6"/>
    <p:sldId id="260" r:id="rId7"/>
    <p:sldId id="262" r:id="rId8"/>
    <p:sldId id="263" r:id="rId9"/>
    <p:sldId id="266" r:id="rId10"/>
    <p:sldId id="268" r:id="rId11"/>
    <p:sldId id="265" r:id="rId12"/>
    <p:sldId id="269"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8B45E-F628-DF90-5268-7FD3B6CF626B}" v="4" dt="2024-12-14T19:50:01.841"/>
    <p1510:client id="{A4160135-1B26-9929-2F3B-BBF44CFB7C3C}" v="903" dt="2024-12-14T09:59:27.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98E9D4-2B5C-4C0A-9C7A-879F22E0A603}"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159F7CF7-A4FF-4EB1-8224-B0208DF636CE}">
      <dgm:prSet/>
      <dgm:spPr/>
      <dgm:t>
        <a:bodyPr/>
        <a:lstStyle/>
        <a:p>
          <a:r>
            <a:rPr lang="en-US"/>
            <a:t>Owners:</a:t>
          </a:r>
        </a:p>
      </dgm:t>
    </dgm:pt>
    <dgm:pt modelId="{E7CB9069-C5ED-48A8-A26A-7F5B7940BD02}" type="parTrans" cxnId="{302EEFC5-2559-41E5-B9B5-903E150EE096}">
      <dgm:prSet/>
      <dgm:spPr/>
      <dgm:t>
        <a:bodyPr/>
        <a:lstStyle/>
        <a:p>
          <a:endParaRPr lang="en-US"/>
        </a:p>
      </dgm:t>
    </dgm:pt>
    <dgm:pt modelId="{5649D57D-A3A5-4917-85F7-ADA9F87284D2}" type="sibTrans" cxnId="{302EEFC5-2559-41E5-B9B5-903E150EE096}">
      <dgm:prSet/>
      <dgm:spPr/>
      <dgm:t>
        <a:bodyPr/>
        <a:lstStyle/>
        <a:p>
          <a:endParaRPr lang="en-US"/>
        </a:p>
      </dgm:t>
    </dgm:pt>
    <dgm:pt modelId="{1060356A-5474-4561-9861-52C6398649DE}">
      <dgm:prSet/>
      <dgm:spPr/>
      <dgm:t>
        <a:bodyPr/>
        <a:lstStyle/>
        <a:p>
          <a:r>
            <a:rPr lang="en-US"/>
            <a:t>Jake &amp; Ned Wilson</a:t>
          </a:r>
        </a:p>
      </dgm:t>
    </dgm:pt>
    <dgm:pt modelId="{58089CEA-8E69-4928-8394-EAB0E910DAE3}" type="parTrans" cxnId="{2D402C78-9D23-4211-8A94-960663FFCAE0}">
      <dgm:prSet/>
      <dgm:spPr/>
      <dgm:t>
        <a:bodyPr/>
        <a:lstStyle/>
        <a:p>
          <a:endParaRPr lang="en-US"/>
        </a:p>
      </dgm:t>
    </dgm:pt>
    <dgm:pt modelId="{9B69B819-848C-4A4D-8D60-8886FE50190B}" type="sibTrans" cxnId="{2D402C78-9D23-4211-8A94-960663FFCAE0}">
      <dgm:prSet/>
      <dgm:spPr/>
      <dgm:t>
        <a:bodyPr/>
        <a:lstStyle/>
        <a:p>
          <a:endParaRPr lang="en-US"/>
        </a:p>
      </dgm:t>
    </dgm:pt>
    <dgm:pt modelId="{1A159DC3-3F19-4417-AF23-D85B9CAB2280}">
      <dgm:prSet/>
      <dgm:spPr/>
      <dgm:t>
        <a:bodyPr/>
        <a:lstStyle/>
        <a:p>
          <a:r>
            <a:rPr lang="en-US"/>
            <a:t>Services:</a:t>
          </a:r>
        </a:p>
      </dgm:t>
    </dgm:pt>
    <dgm:pt modelId="{81F651C8-1643-4BB5-8AE2-30829761D9A1}" type="parTrans" cxnId="{815A1083-8209-40EC-B918-485690BF5D6B}">
      <dgm:prSet/>
      <dgm:spPr/>
      <dgm:t>
        <a:bodyPr/>
        <a:lstStyle/>
        <a:p>
          <a:endParaRPr lang="en-US"/>
        </a:p>
      </dgm:t>
    </dgm:pt>
    <dgm:pt modelId="{AC5AA4C7-D239-495A-9334-5EB9F9988ED9}" type="sibTrans" cxnId="{815A1083-8209-40EC-B918-485690BF5D6B}">
      <dgm:prSet/>
      <dgm:spPr/>
      <dgm:t>
        <a:bodyPr/>
        <a:lstStyle/>
        <a:p>
          <a:endParaRPr lang="en-US"/>
        </a:p>
      </dgm:t>
    </dgm:pt>
    <dgm:pt modelId="{B5564A8C-5FCD-4716-821E-74EBC5F0C8EF}">
      <dgm:prSet/>
      <dgm:spPr/>
      <dgm:t>
        <a:bodyPr/>
        <a:lstStyle/>
        <a:p>
          <a:r>
            <a:rPr lang="en-US"/>
            <a:t>Financial Management </a:t>
          </a:r>
        </a:p>
      </dgm:t>
    </dgm:pt>
    <dgm:pt modelId="{5037A084-B73A-411B-AF98-451E2ED87020}" type="parTrans" cxnId="{1AA07F23-0C22-4F64-9F73-46C81185CF93}">
      <dgm:prSet/>
      <dgm:spPr/>
      <dgm:t>
        <a:bodyPr/>
        <a:lstStyle/>
        <a:p>
          <a:endParaRPr lang="en-US"/>
        </a:p>
      </dgm:t>
    </dgm:pt>
    <dgm:pt modelId="{BC4D77E7-083E-4EF6-91AE-96B14CCE1FD0}" type="sibTrans" cxnId="{1AA07F23-0C22-4F64-9F73-46C81185CF93}">
      <dgm:prSet/>
      <dgm:spPr/>
      <dgm:t>
        <a:bodyPr/>
        <a:lstStyle/>
        <a:p>
          <a:endParaRPr lang="en-US"/>
        </a:p>
      </dgm:t>
    </dgm:pt>
    <dgm:pt modelId="{B96B8137-AB89-4438-99EF-35BFF1D0C662}">
      <dgm:prSet/>
      <dgm:spPr/>
      <dgm:t>
        <a:bodyPr/>
        <a:lstStyle/>
        <a:p>
          <a:r>
            <a:rPr lang="en-US"/>
            <a:t>Financial Advisory</a:t>
          </a:r>
        </a:p>
      </dgm:t>
    </dgm:pt>
    <dgm:pt modelId="{01BE3F56-A5BD-48B9-855C-F80BA15B6D44}" type="parTrans" cxnId="{C03C207B-6632-4847-9129-B23BE17B25C2}">
      <dgm:prSet/>
      <dgm:spPr/>
      <dgm:t>
        <a:bodyPr/>
        <a:lstStyle/>
        <a:p>
          <a:endParaRPr lang="en-US"/>
        </a:p>
      </dgm:t>
    </dgm:pt>
    <dgm:pt modelId="{AF4F395F-4CE6-4F2C-AD04-FBADA2CFEA69}" type="sibTrans" cxnId="{C03C207B-6632-4847-9129-B23BE17B25C2}">
      <dgm:prSet/>
      <dgm:spPr/>
      <dgm:t>
        <a:bodyPr/>
        <a:lstStyle/>
        <a:p>
          <a:endParaRPr lang="en-US"/>
        </a:p>
      </dgm:t>
    </dgm:pt>
    <dgm:pt modelId="{73608A49-AAE5-4019-BEAF-0F30E085E414}">
      <dgm:prSet/>
      <dgm:spPr/>
      <dgm:t>
        <a:bodyPr/>
        <a:lstStyle/>
        <a:p>
          <a:r>
            <a:rPr lang="en-US"/>
            <a:t>Location:</a:t>
          </a:r>
        </a:p>
      </dgm:t>
    </dgm:pt>
    <dgm:pt modelId="{0338DC42-7D13-41A0-A5E9-4916B2044533}" type="parTrans" cxnId="{9F63CD7F-F145-41B5-96C7-2A324AFE924B}">
      <dgm:prSet/>
      <dgm:spPr/>
      <dgm:t>
        <a:bodyPr/>
        <a:lstStyle/>
        <a:p>
          <a:endParaRPr lang="en-US"/>
        </a:p>
      </dgm:t>
    </dgm:pt>
    <dgm:pt modelId="{1B8615E0-C0C4-4FC3-B5A0-E89C235B90FC}" type="sibTrans" cxnId="{9F63CD7F-F145-41B5-96C7-2A324AFE924B}">
      <dgm:prSet/>
      <dgm:spPr/>
      <dgm:t>
        <a:bodyPr/>
        <a:lstStyle/>
        <a:p>
          <a:endParaRPr lang="en-US"/>
        </a:p>
      </dgm:t>
    </dgm:pt>
    <dgm:pt modelId="{693910A0-7609-44D1-AE6C-E91B1ADAD4FC}">
      <dgm:prSet/>
      <dgm:spPr/>
      <dgm:t>
        <a:bodyPr/>
        <a:lstStyle/>
        <a:p>
          <a:r>
            <a:rPr lang="en-US"/>
            <a:t>Rural New Mexico</a:t>
          </a:r>
        </a:p>
      </dgm:t>
    </dgm:pt>
    <dgm:pt modelId="{99766122-4FBE-464F-A146-CE22DF56EDBB}" type="parTrans" cxnId="{FC785451-CF7D-4ADE-8B12-7C709A65671C}">
      <dgm:prSet/>
      <dgm:spPr/>
      <dgm:t>
        <a:bodyPr/>
        <a:lstStyle/>
        <a:p>
          <a:endParaRPr lang="en-US"/>
        </a:p>
      </dgm:t>
    </dgm:pt>
    <dgm:pt modelId="{ED515E58-849F-4393-8ACC-5B6F9AB5D8DF}" type="sibTrans" cxnId="{FC785451-CF7D-4ADE-8B12-7C709A65671C}">
      <dgm:prSet/>
      <dgm:spPr/>
      <dgm:t>
        <a:bodyPr/>
        <a:lstStyle/>
        <a:p>
          <a:endParaRPr lang="en-US"/>
        </a:p>
      </dgm:t>
    </dgm:pt>
    <dgm:pt modelId="{5A4683C2-A595-4BEE-8363-BAA16F1B3877}">
      <dgm:prSet/>
      <dgm:spPr/>
      <dgm:t>
        <a:bodyPr/>
        <a:lstStyle/>
        <a:p>
          <a:r>
            <a:rPr lang="en-US"/>
            <a:t>Case Study Objective:</a:t>
          </a:r>
        </a:p>
      </dgm:t>
    </dgm:pt>
    <dgm:pt modelId="{DB2141F3-7953-46FE-A619-E914C4808797}" type="parTrans" cxnId="{5837F0EC-BC73-4FC5-9E04-A277169A73E8}">
      <dgm:prSet/>
      <dgm:spPr/>
      <dgm:t>
        <a:bodyPr/>
        <a:lstStyle/>
        <a:p>
          <a:endParaRPr lang="en-US"/>
        </a:p>
      </dgm:t>
    </dgm:pt>
    <dgm:pt modelId="{B0DF3D4E-E2D7-4127-9447-7262F6072A10}" type="sibTrans" cxnId="{5837F0EC-BC73-4FC5-9E04-A277169A73E8}">
      <dgm:prSet/>
      <dgm:spPr/>
      <dgm:t>
        <a:bodyPr/>
        <a:lstStyle/>
        <a:p>
          <a:endParaRPr lang="en-US"/>
        </a:p>
      </dgm:t>
    </dgm:pt>
    <dgm:pt modelId="{CF98EFA2-4DB0-4BC0-9A60-53943D1589F7}">
      <dgm:prSet/>
      <dgm:spPr/>
      <dgm:t>
        <a:bodyPr/>
        <a:lstStyle/>
        <a:p>
          <a:r>
            <a:rPr lang="en-US"/>
            <a:t>Analyze Billing Structure </a:t>
          </a:r>
        </a:p>
      </dgm:t>
    </dgm:pt>
    <dgm:pt modelId="{78CE990F-6862-41EC-94FE-9096B3FA9444}" type="parTrans" cxnId="{ABA197DC-590B-4165-BC5C-CFFF70680E9F}">
      <dgm:prSet/>
      <dgm:spPr/>
      <dgm:t>
        <a:bodyPr/>
        <a:lstStyle/>
        <a:p>
          <a:endParaRPr lang="en-US"/>
        </a:p>
      </dgm:t>
    </dgm:pt>
    <dgm:pt modelId="{D15EF23A-CD01-419D-B782-4C8DD177D14B}" type="sibTrans" cxnId="{ABA197DC-590B-4165-BC5C-CFFF70680E9F}">
      <dgm:prSet/>
      <dgm:spPr/>
      <dgm:t>
        <a:bodyPr/>
        <a:lstStyle/>
        <a:p>
          <a:endParaRPr lang="en-US"/>
        </a:p>
      </dgm:t>
    </dgm:pt>
    <dgm:pt modelId="{E7E16E91-C90C-D74D-802B-8EF46CE3F1C8}" type="pres">
      <dgm:prSet presAssocID="{3898E9D4-2B5C-4C0A-9C7A-879F22E0A603}" presName="diagram" presStyleCnt="0">
        <dgm:presLayoutVars>
          <dgm:chPref val="1"/>
          <dgm:dir/>
          <dgm:animOne val="branch"/>
          <dgm:animLvl val="lvl"/>
          <dgm:resizeHandles/>
        </dgm:presLayoutVars>
      </dgm:prSet>
      <dgm:spPr/>
    </dgm:pt>
    <dgm:pt modelId="{E4180171-0028-FF41-9EC6-CA9C5A60EB40}" type="pres">
      <dgm:prSet presAssocID="{159F7CF7-A4FF-4EB1-8224-B0208DF636CE}" presName="root" presStyleCnt="0"/>
      <dgm:spPr/>
    </dgm:pt>
    <dgm:pt modelId="{1A355446-1CD0-3446-AF65-2B550D77A9B4}" type="pres">
      <dgm:prSet presAssocID="{159F7CF7-A4FF-4EB1-8224-B0208DF636CE}" presName="rootComposite" presStyleCnt="0"/>
      <dgm:spPr/>
    </dgm:pt>
    <dgm:pt modelId="{795DD260-446D-7F45-AD6C-737B8B99DD5E}" type="pres">
      <dgm:prSet presAssocID="{159F7CF7-A4FF-4EB1-8224-B0208DF636CE}" presName="rootText" presStyleLbl="node1" presStyleIdx="0" presStyleCnt="4"/>
      <dgm:spPr/>
    </dgm:pt>
    <dgm:pt modelId="{E25F95B5-DFA9-1645-A620-2E25FED339FD}" type="pres">
      <dgm:prSet presAssocID="{159F7CF7-A4FF-4EB1-8224-B0208DF636CE}" presName="rootConnector" presStyleLbl="node1" presStyleIdx="0" presStyleCnt="4"/>
      <dgm:spPr/>
    </dgm:pt>
    <dgm:pt modelId="{20B53B5B-3A32-314B-A8E9-96AACEE35D1D}" type="pres">
      <dgm:prSet presAssocID="{159F7CF7-A4FF-4EB1-8224-B0208DF636CE}" presName="childShape" presStyleCnt="0"/>
      <dgm:spPr/>
    </dgm:pt>
    <dgm:pt modelId="{2BF30E06-0DA5-4E4C-8515-4C206F1D45CA}" type="pres">
      <dgm:prSet presAssocID="{58089CEA-8E69-4928-8394-EAB0E910DAE3}" presName="Name13" presStyleLbl="parChTrans1D2" presStyleIdx="0" presStyleCnt="5"/>
      <dgm:spPr/>
    </dgm:pt>
    <dgm:pt modelId="{4CC184A7-6941-C64E-A6ED-B1FE60707542}" type="pres">
      <dgm:prSet presAssocID="{1060356A-5474-4561-9861-52C6398649DE}" presName="childText" presStyleLbl="bgAcc1" presStyleIdx="0" presStyleCnt="5">
        <dgm:presLayoutVars>
          <dgm:bulletEnabled val="1"/>
        </dgm:presLayoutVars>
      </dgm:prSet>
      <dgm:spPr/>
    </dgm:pt>
    <dgm:pt modelId="{04C9ADDA-BF65-1946-9563-33253A21B37E}" type="pres">
      <dgm:prSet presAssocID="{1A159DC3-3F19-4417-AF23-D85B9CAB2280}" presName="root" presStyleCnt="0"/>
      <dgm:spPr/>
    </dgm:pt>
    <dgm:pt modelId="{022011E5-A881-E947-ACE4-7F9B0FFB29E6}" type="pres">
      <dgm:prSet presAssocID="{1A159DC3-3F19-4417-AF23-D85B9CAB2280}" presName="rootComposite" presStyleCnt="0"/>
      <dgm:spPr/>
    </dgm:pt>
    <dgm:pt modelId="{94757E2B-6BF3-E54C-ADFA-2F243DF8EBED}" type="pres">
      <dgm:prSet presAssocID="{1A159DC3-3F19-4417-AF23-D85B9CAB2280}" presName="rootText" presStyleLbl="node1" presStyleIdx="1" presStyleCnt="4"/>
      <dgm:spPr/>
    </dgm:pt>
    <dgm:pt modelId="{09155410-DC0C-C242-8223-071F92F5F642}" type="pres">
      <dgm:prSet presAssocID="{1A159DC3-3F19-4417-AF23-D85B9CAB2280}" presName="rootConnector" presStyleLbl="node1" presStyleIdx="1" presStyleCnt="4"/>
      <dgm:spPr/>
    </dgm:pt>
    <dgm:pt modelId="{0B9E1DD2-D2FA-1443-BDFF-3AAEC41381F7}" type="pres">
      <dgm:prSet presAssocID="{1A159DC3-3F19-4417-AF23-D85B9CAB2280}" presName="childShape" presStyleCnt="0"/>
      <dgm:spPr/>
    </dgm:pt>
    <dgm:pt modelId="{EE43A73D-E646-C143-8BB6-BDBB657AA940}" type="pres">
      <dgm:prSet presAssocID="{5037A084-B73A-411B-AF98-451E2ED87020}" presName="Name13" presStyleLbl="parChTrans1D2" presStyleIdx="1" presStyleCnt="5"/>
      <dgm:spPr/>
    </dgm:pt>
    <dgm:pt modelId="{941FCC70-5358-924A-AE28-CF024CB57D94}" type="pres">
      <dgm:prSet presAssocID="{B5564A8C-5FCD-4716-821E-74EBC5F0C8EF}" presName="childText" presStyleLbl="bgAcc1" presStyleIdx="1" presStyleCnt="5">
        <dgm:presLayoutVars>
          <dgm:bulletEnabled val="1"/>
        </dgm:presLayoutVars>
      </dgm:prSet>
      <dgm:spPr/>
    </dgm:pt>
    <dgm:pt modelId="{135DE6FB-DDD6-B446-9FE8-72DDBB416A06}" type="pres">
      <dgm:prSet presAssocID="{01BE3F56-A5BD-48B9-855C-F80BA15B6D44}" presName="Name13" presStyleLbl="parChTrans1D2" presStyleIdx="2" presStyleCnt="5"/>
      <dgm:spPr/>
    </dgm:pt>
    <dgm:pt modelId="{EF6951D4-A74B-C049-83FF-75FC0EA73DF2}" type="pres">
      <dgm:prSet presAssocID="{B96B8137-AB89-4438-99EF-35BFF1D0C662}" presName="childText" presStyleLbl="bgAcc1" presStyleIdx="2" presStyleCnt="5">
        <dgm:presLayoutVars>
          <dgm:bulletEnabled val="1"/>
        </dgm:presLayoutVars>
      </dgm:prSet>
      <dgm:spPr/>
    </dgm:pt>
    <dgm:pt modelId="{C66D9C56-30FA-344A-8C2B-10DCF55E3402}" type="pres">
      <dgm:prSet presAssocID="{73608A49-AAE5-4019-BEAF-0F30E085E414}" presName="root" presStyleCnt="0"/>
      <dgm:spPr/>
    </dgm:pt>
    <dgm:pt modelId="{5F38ABEB-58A5-BA4E-B4FA-002A6587465C}" type="pres">
      <dgm:prSet presAssocID="{73608A49-AAE5-4019-BEAF-0F30E085E414}" presName="rootComposite" presStyleCnt="0"/>
      <dgm:spPr/>
    </dgm:pt>
    <dgm:pt modelId="{46A9C9FF-EE9C-D245-BDDB-AEF50452FF4B}" type="pres">
      <dgm:prSet presAssocID="{73608A49-AAE5-4019-BEAF-0F30E085E414}" presName="rootText" presStyleLbl="node1" presStyleIdx="2" presStyleCnt="4"/>
      <dgm:spPr/>
    </dgm:pt>
    <dgm:pt modelId="{FD322716-2DF0-E24F-88CD-7B7A5C6F2698}" type="pres">
      <dgm:prSet presAssocID="{73608A49-AAE5-4019-BEAF-0F30E085E414}" presName="rootConnector" presStyleLbl="node1" presStyleIdx="2" presStyleCnt="4"/>
      <dgm:spPr/>
    </dgm:pt>
    <dgm:pt modelId="{573BCE33-610A-B645-943E-0EB131C26952}" type="pres">
      <dgm:prSet presAssocID="{73608A49-AAE5-4019-BEAF-0F30E085E414}" presName="childShape" presStyleCnt="0"/>
      <dgm:spPr/>
    </dgm:pt>
    <dgm:pt modelId="{47287DCC-F415-0143-85B5-DC91EEC58D7F}" type="pres">
      <dgm:prSet presAssocID="{99766122-4FBE-464F-A146-CE22DF56EDBB}" presName="Name13" presStyleLbl="parChTrans1D2" presStyleIdx="3" presStyleCnt="5"/>
      <dgm:spPr/>
    </dgm:pt>
    <dgm:pt modelId="{3B4CA2A3-A5D1-6C40-8543-9F46F96AF658}" type="pres">
      <dgm:prSet presAssocID="{693910A0-7609-44D1-AE6C-E91B1ADAD4FC}" presName="childText" presStyleLbl="bgAcc1" presStyleIdx="3" presStyleCnt="5">
        <dgm:presLayoutVars>
          <dgm:bulletEnabled val="1"/>
        </dgm:presLayoutVars>
      </dgm:prSet>
      <dgm:spPr/>
    </dgm:pt>
    <dgm:pt modelId="{5753A66E-4FA0-254A-AFF6-9C31773C1243}" type="pres">
      <dgm:prSet presAssocID="{5A4683C2-A595-4BEE-8363-BAA16F1B3877}" presName="root" presStyleCnt="0"/>
      <dgm:spPr/>
    </dgm:pt>
    <dgm:pt modelId="{A0199A91-45D4-474C-9447-337A2BBE102E}" type="pres">
      <dgm:prSet presAssocID="{5A4683C2-A595-4BEE-8363-BAA16F1B3877}" presName="rootComposite" presStyleCnt="0"/>
      <dgm:spPr/>
    </dgm:pt>
    <dgm:pt modelId="{BAD72251-4035-3B45-AB3B-F4F1FA7C7F13}" type="pres">
      <dgm:prSet presAssocID="{5A4683C2-A595-4BEE-8363-BAA16F1B3877}" presName="rootText" presStyleLbl="node1" presStyleIdx="3" presStyleCnt="4"/>
      <dgm:spPr/>
    </dgm:pt>
    <dgm:pt modelId="{74658C34-8874-2B40-BFEA-0FA7D4CF7C67}" type="pres">
      <dgm:prSet presAssocID="{5A4683C2-A595-4BEE-8363-BAA16F1B3877}" presName="rootConnector" presStyleLbl="node1" presStyleIdx="3" presStyleCnt="4"/>
      <dgm:spPr/>
    </dgm:pt>
    <dgm:pt modelId="{452F9486-0D5A-A841-9164-C23267872BE8}" type="pres">
      <dgm:prSet presAssocID="{5A4683C2-A595-4BEE-8363-BAA16F1B3877}" presName="childShape" presStyleCnt="0"/>
      <dgm:spPr/>
    </dgm:pt>
    <dgm:pt modelId="{AD4D7DE9-688B-E24C-8040-D102012F893A}" type="pres">
      <dgm:prSet presAssocID="{78CE990F-6862-41EC-94FE-9096B3FA9444}" presName="Name13" presStyleLbl="parChTrans1D2" presStyleIdx="4" presStyleCnt="5"/>
      <dgm:spPr/>
    </dgm:pt>
    <dgm:pt modelId="{5C498034-9C10-AD44-AAD8-8C0D605E3F5D}" type="pres">
      <dgm:prSet presAssocID="{CF98EFA2-4DB0-4BC0-9A60-53943D1589F7}" presName="childText" presStyleLbl="bgAcc1" presStyleIdx="4" presStyleCnt="5">
        <dgm:presLayoutVars>
          <dgm:bulletEnabled val="1"/>
        </dgm:presLayoutVars>
      </dgm:prSet>
      <dgm:spPr/>
    </dgm:pt>
  </dgm:ptLst>
  <dgm:cxnLst>
    <dgm:cxn modelId="{2F193D0C-0562-5745-A40A-8FFAA6B8C0B1}" type="presOf" srcId="{5A4683C2-A595-4BEE-8363-BAA16F1B3877}" destId="{BAD72251-4035-3B45-AB3B-F4F1FA7C7F13}" srcOrd="0" destOrd="0" presId="urn:microsoft.com/office/officeart/2005/8/layout/hierarchy3"/>
    <dgm:cxn modelId="{A228930C-9B7F-AC4F-B765-974AD4311E14}" type="presOf" srcId="{5037A084-B73A-411B-AF98-451E2ED87020}" destId="{EE43A73D-E646-C143-8BB6-BDBB657AA940}" srcOrd="0" destOrd="0" presId="urn:microsoft.com/office/officeart/2005/8/layout/hierarchy3"/>
    <dgm:cxn modelId="{CBD04B1D-226E-4D41-B653-1505D87DAE8D}" type="presOf" srcId="{01BE3F56-A5BD-48B9-855C-F80BA15B6D44}" destId="{135DE6FB-DDD6-B446-9FE8-72DDBB416A06}" srcOrd="0" destOrd="0" presId="urn:microsoft.com/office/officeart/2005/8/layout/hierarchy3"/>
    <dgm:cxn modelId="{1AA07F23-0C22-4F64-9F73-46C81185CF93}" srcId="{1A159DC3-3F19-4417-AF23-D85B9CAB2280}" destId="{B5564A8C-5FCD-4716-821E-74EBC5F0C8EF}" srcOrd="0" destOrd="0" parTransId="{5037A084-B73A-411B-AF98-451E2ED87020}" sibTransId="{BC4D77E7-083E-4EF6-91AE-96B14CCE1FD0}"/>
    <dgm:cxn modelId="{F6A22E2F-E646-594A-85EB-B58A29BBDDE6}" type="presOf" srcId="{B96B8137-AB89-4438-99EF-35BFF1D0C662}" destId="{EF6951D4-A74B-C049-83FF-75FC0EA73DF2}" srcOrd="0" destOrd="0" presId="urn:microsoft.com/office/officeart/2005/8/layout/hierarchy3"/>
    <dgm:cxn modelId="{D5C98D33-7620-0E49-8A06-DEBC6155AF81}" type="presOf" srcId="{58089CEA-8E69-4928-8394-EAB0E910DAE3}" destId="{2BF30E06-0DA5-4E4C-8515-4C206F1D45CA}" srcOrd="0" destOrd="0" presId="urn:microsoft.com/office/officeart/2005/8/layout/hierarchy3"/>
    <dgm:cxn modelId="{FE3CDA3B-1827-DD40-A98F-736B4F9DC4DE}" type="presOf" srcId="{159F7CF7-A4FF-4EB1-8224-B0208DF636CE}" destId="{E25F95B5-DFA9-1645-A620-2E25FED339FD}" srcOrd="1" destOrd="0" presId="urn:microsoft.com/office/officeart/2005/8/layout/hierarchy3"/>
    <dgm:cxn modelId="{E3AC173E-DFFB-AB45-8345-43121A39CFBB}" type="presOf" srcId="{CF98EFA2-4DB0-4BC0-9A60-53943D1589F7}" destId="{5C498034-9C10-AD44-AAD8-8C0D605E3F5D}" srcOrd="0" destOrd="0" presId="urn:microsoft.com/office/officeart/2005/8/layout/hierarchy3"/>
    <dgm:cxn modelId="{1ECEEE5C-C44A-D14C-90F3-76DD5050F5EA}" type="presOf" srcId="{1A159DC3-3F19-4417-AF23-D85B9CAB2280}" destId="{09155410-DC0C-C242-8223-071F92F5F642}" srcOrd="1" destOrd="0" presId="urn:microsoft.com/office/officeart/2005/8/layout/hierarchy3"/>
    <dgm:cxn modelId="{83E0B243-A8DF-C24C-BAD3-C3BB09EF3F25}" type="presOf" srcId="{3898E9D4-2B5C-4C0A-9C7A-879F22E0A603}" destId="{E7E16E91-C90C-D74D-802B-8EF46CE3F1C8}" srcOrd="0" destOrd="0" presId="urn:microsoft.com/office/officeart/2005/8/layout/hierarchy3"/>
    <dgm:cxn modelId="{FC785451-CF7D-4ADE-8B12-7C709A65671C}" srcId="{73608A49-AAE5-4019-BEAF-0F30E085E414}" destId="{693910A0-7609-44D1-AE6C-E91B1ADAD4FC}" srcOrd="0" destOrd="0" parTransId="{99766122-4FBE-464F-A146-CE22DF56EDBB}" sibTransId="{ED515E58-849F-4393-8ACC-5B6F9AB5D8DF}"/>
    <dgm:cxn modelId="{4D66C775-BB9E-5D44-849B-78C12853A8B7}" type="presOf" srcId="{1060356A-5474-4561-9861-52C6398649DE}" destId="{4CC184A7-6941-C64E-A6ED-B1FE60707542}" srcOrd="0" destOrd="0" presId="urn:microsoft.com/office/officeart/2005/8/layout/hierarchy3"/>
    <dgm:cxn modelId="{2D402C78-9D23-4211-8A94-960663FFCAE0}" srcId="{159F7CF7-A4FF-4EB1-8224-B0208DF636CE}" destId="{1060356A-5474-4561-9861-52C6398649DE}" srcOrd="0" destOrd="0" parTransId="{58089CEA-8E69-4928-8394-EAB0E910DAE3}" sibTransId="{9B69B819-848C-4A4D-8D60-8886FE50190B}"/>
    <dgm:cxn modelId="{C03C207B-6632-4847-9129-B23BE17B25C2}" srcId="{1A159DC3-3F19-4417-AF23-D85B9CAB2280}" destId="{B96B8137-AB89-4438-99EF-35BFF1D0C662}" srcOrd="1" destOrd="0" parTransId="{01BE3F56-A5BD-48B9-855C-F80BA15B6D44}" sibTransId="{AF4F395F-4CE6-4F2C-AD04-FBADA2CFEA69}"/>
    <dgm:cxn modelId="{BD78A27F-A036-2341-A750-8E0192121E9D}" type="presOf" srcId="{78CE990F-6862-41EC-94FE-9096B3FA9444}" destId="{AD4D7DE9-688B-E24C-8040-D102012F893A}" srcOrd="0" destOrd="0" presId="urn:microsoft.com/office/officeart/2005/8/layout/hierarchy3"/>
    <dgm:cxn modelId="{9F63CD7F-F145-41B5-96C7-2A324AFE924B}" srcId="{3898E9D4-2B5C-4C0A-9C7A-879F22E0A603}" destId="{73608A49-AAE5-4019-BEAF-0F30E085E414}" srcOrd="2" destOrd="0" parTransId="{0338DC42-7D13-41A0-A5E9-4916B2044533}" sibTransId="{1B8615E0-C0C4-4FC3-B5A0-E89C235B90FC}"/>
    <dgm:cxn modelId="{815A1083-8209-40EC-B918-485690BF5D6B}" srcId="{3898E9D4-2B5C-4C0A-9C7A-879F22E0A603}" destId="{1A159DC3-3F19-4417-AF23-D85B9CAB2280}" srcOrd="1" destOrd="0" parTransId="{81F651C8-1643-4BB5-8AE2-30829761D9A1}" sibTransId="{AC5AA4C7-D239-495A-9334-5EB9F9988ED9}"/>
    <dgm:cxn modelId="{239C4C8C-F980-184C-B867-6AD0E23DF7E4}" type="presOf" srcId="{99766122-4FBE-464F-A146-CE22DF56EDBB}" destId="{47287DCC-F415-0143-85B5-DC91EEC58D7F}" srcOrd="0" destOrd="0" presId="urn:microsoft.com/office/officeart/2005/8/layout/hierarchy3"/>
    <dgm:cxn modelId="{6AC0D58E-5510-D54E-8009-CBF818E3A2DF}" type="presOf" srcId="{1A159DC3-3F19-4417-AF23-D85B9CAB2280}" destId="{94757E2B-6BF3-E54C-ADFA-2F243DF8EBED}" srcOrd="0" destOrd="0" presId="urn:microsoft.com/office/officeart/2005/8/layout/hierarchy3"/>
    <dgm:cxn modelId="{9C900CA4-F6F7-274D-B883-3676F12AB27F}" type="presOf" srcId="{B5564A8C-5FCD-4716-821E-74EBC5F0C8EF}" destId="{941FCC70-5358-924A-AE28-CF024CB57D94}" srcOrd="0" destOrd="0" presId="urn:microsoft.com/office/officeart/2005/8/layout/hierarchy3"/>
    <dgm:cxn modelId="{12EABCAD-DB81-6E46-8B8A-F83098F6E20F}" type="presOf" srcId="{73608A49-AAE5-4019-BEAF-0F30E085E414}" destId="{46A9C9FF-EE9C-D245-BDDB-AEF50452FF4B}" srcOrd="0" destOrd="0" presId="urn:microsoft.com/office/officeart/2005/8/layout/hierarchy3"/>
    <dgm:cxn modelId="{05CE18BC-025C-1347-BA22-C205E4F97A04}" type="presOf" srcId="{5A4683C2-A595-4BEE-8363-BAA16F1B3877}" destId="{74658C34-8874-2B40-BFEA-0FA7D4CF7C67}" srcOrd="1" destOrd="0" presId="urn:microsoft.com/office/officeart/2005/8/layout/hierarchy3"/>
    <dgm:cxn modelId="{302EEFC5-2559-41E5-B9B5-903E150EE096}" srcId="{3898E9D4-2B5C-4C0A-9C7A-879F22E0A603}" destId="{159F7CF7-A4FF-4EB1-8224-B0208DF636CE}" srcOrd="0" destOrd="0" parTransId="{E7CB9069-C5ED-48A8-A26A-7F5B7940BD02}" sibTransId="{5649D57D-A3A5-4917-85F7-ADA9F87284D2}"/>
    <dgm:cxn modelId="{E2BC45C6-E24B-D144-B4DD-26CB423AF436}" type="presOf" srcId="{159F7CF7-A4FF-4EB1-8224-B0208DF636CE}" destId="{795DD260-446D-7F45-AD6C-737B8B99DD5E}" srcOrd="0" destOrd="0" presId="urn:microsoft.com/office/officeart/2005/8/layout/hierarchy3"/>
    <dgm:cxn modelId="{DAE8E3D1-8042-FD4C-8AB4-6A3DDFE1E3D1}" type="presOf" srcId="{693910A0-7609-44D1-AE6C-E91B1ADAD4FC}" destId="{3B4CA2A3-A5D1-6C40-8543-9F46F96AF658}" srcOrd="0" destOrd="0" presId="urn:microsoft.com/office/officeart/2005/8/layout/hierarchy3"/>
    <dgm:cxn modelId="{ABA197DC-590B-4165-BC5C-CFFF70680E9F}" srcId="{5A4683C2-A595-4BEE-8363-BAA16F1B3877}" destId="{CF98EFA2-4DB0-4BC0-9A60-53943D1589F7}" srcOrd="0" destOrd="0" parTransId="{78CE990F-6862-41EC-94FE-9096B3FA9444}" sibTransId="{D15EF23A-CD01-419D-B782-4C8DD177D14B}"/>
    <dgm:cxn modelId="{5837F0EC-BC73-4FC5-9E04-A277169A73E8}" srcId="{3898E9D4-2B5C-4C0A-9C7A-879F22E0A603}" destId="{5A4683C2-A595-4BEE-8363-BAA16F1B3877}" srcOrd="3" destOrd="0" parTransId="{DB2141F3-7953-46FE-A619-E914C4808797}" sibTransId="{B0DF3D4E-E2D7-4127-9447-7262F6072A10}"/>
    <dgm:cxn modelId="{BB3C1AFA-A84C-084C-BADC-A4F997F8C6B4}" type="presOf" srcId="{73608A49-AAE5-4019-BEAF-0F30E085E414}" destId="{FD322716-2DF0-E24F-88CD-7B7A5C6F2698}" srcOrd="1" destOrd="0" presId="urn:microsoft.com/office/officeart/2005/8/layout/hierarchy3"/>
    <dgm:cxn modelId="{5B3E9503-E4F8-ED43-BA47-66D64AD10D17}" type="presParOf" srcId="{E7E16E91-C90C-D74D-802B-8EF46CE3F1C8}" destId="{E4180171-0028-FF41-9EC6-CA9C5A60EB40}" srcOrd="0" destOrd="0" presId="urn:microsoft.com/office/officeart/2005/8/layout/hierarchy3"/>
    <dgm:cxn modelId="{B3C459F1-052C-7C4D-B674-D0D3D12B9F3F}" type="presParOf" srcId="{E4180171-0028-FF41-9EC6-CA9C5A60EB40}" destId="{1A355446-1CD0-3446-AF65-2B550D77A9B4}" srcOrd="0" destOrd="0" presId="urn:microsoft.com/office/officeart/2005/8/layout/hierarchy3"/>
    <dgm:cxn modelId="{EB9C240E-360A-ED43-873B-87DBD37FDB1A}" type="presParOf" srcId="{1A355446-1CD0-3446-AF65-2B550D77A9B4}" destId="{795DD260-446D-7F45-AD6C-737B8B99DD5E}" srcOrd="0" destOrd="0" presId="urn:microsoft.com/office/officeart/2005/8/layout/hierarchy3"/>
    <dgm:cxn modelId="{E80AB5C7-77C0-FF48-A5E6-FD87E2B6D552}" type="presParOf" srcId="{1A355446-1CD0-3446-AF65-2B550D77A9B4}" destId="{E25F95B5-DFA9-1645-A620-2E25FED339FD}" srcOrd="1" destOrd="0" presId="urn:microsoft.com/office/officeart/2005/8/layout/hierarchy3"/>
    <dgm:cxn modelId="{0EBF767F-BBB4-7E4C-A180-D708025C156F}" type="presParOf" srcId="{E4180171-0028-FF41-9EC6-CA9C5A60EB40}" destId="{20B53B5B-3A32-314B-A8E9-96AACEE35D1D}" srcOrd="1" destOrd="0" presId="urn:microsoft.com/office/officeart/2005/8/layout/hierarchy3"/>
    <dgm:cxn modelId="{4C62DE95-82BB-074A-97B7-70298D116127}" type="presParOf" srcId="{20B53B5B-3A32-314B-A8E9-96AACEE35D1D}" destId="{2BF30E06-0DA5-4E4C-8515-4C206F1D45CA}" srcOrd="0" destOrd="0" presId="urn:microsoft.com/office/officeart/2005/8/layout/hierarchy3"/>
    <dgm:cxn modelId="{A83E185C-B579-1B46-825D-32EF62BD1025}" type="presParOf" srcId="{20B53B5B-3A32-314B-A8E9-96AACEE35D1D}" destId="{4CC184A7-6941-C64E-A6ED-B1FE60707542}" srcOrd="1" destOrd="0" presId="urn:microsoft.com/office/officeart/2005/8/layout/hierarchy3"/>
    <dgm:cxn modelId="{8AFABF47-ABEB-BD4D-8B80-0720C4CC03D8}" type="presParOf" srcId="{E7E16E91-C90C-D74D-802B-8EF46CE3F1C8}" destId="{04C9ADDA-BF65-1946-9563-33253A21B37E}" srcOrd="1" destOrd="0" presId="urn:microsoft.com/office/officeart/2005/8/layout/hierarchy3"/>
    <dgm:cxn modelId="{333BDAAC-3D58-0349-B961-B0DE1973AD83}" type="presParOf" srcId="{04C9ADDA-BF65-1946-9563-33253A21B37E}" destId="{022011E5-A881-E947-ACE4-7F9B0FFB29E6}" srcOrd="0" destOrd="0" presId="urn:microsoft.com/office/officeart/2005/8/layout/hierarchy3"/>
    <dgm:cxn modelId="{A7DD8225-2CDF-6C4B-ADD6-1E15D4B82DEC}" type="presParOf" srcId="{022011E5-A881-E947-ACE4-7F9B0FFB29E6}" destId="{94757E2B-6BF3-E54C-ADFA-2F243DF8EBED}" srcOrd="0" destOrd="0" presId="urn:microsoft.com/office/officeart/2005/8/layout/hierarchy3"/>
    <dgm:cxn modelId="{89AEC43D-8820-5648-AAE2-F3FF0EB5ECBF}" type="presParOf" srcId="{022011E5-A881-E947-ACE4-7F9B0FFB29E6}" destId="{09155410-DC0C-C242-8223-071F92F5F642}" srcOrd="1" destOrd="0" presId="urn:microsoft.com/office/officeart/2005/8/layout/hierarchy3"/>
    <dgm:cxn modelId="{0566E22D-515E-4D44-A312-3A90CF58893D}" type="presParOf" srcId="{04C9ADDA-BF65-1946-9563-33253A21B37E}" destId="{0B9E1DD2-D2FA-1443-BDFF-3AAEC41381F7}" srcOrd="1" destOrd="0" presId="urn:microsoft.com/office/officeart/2005/8/layout/hierarchy3"/>
    <dgm:cxn modelId="{533F398F-776C-9F49-B976-A9369A335635}" type="presParOf" srcId="{0B9E1DD2-D2FA-1443-BDFF-3AAEC41381F7}" destId="{EE43A73D-E646-C143-8BB6-BDBB657AA940}" srcOrd="0" destOrd="0" presId="urn:microsoft.com/office/officeart/2005/8/layout/hierarchy3"/>
    <dgm:cxn modelId="{C0E1D04A-CD39-AA44-8D34-492C28B99A35}" type="presParOf" srcId="{0B9E1DD2-D2FA-1443-BDFF-3AAEC41381F7}" destId="{941FCC70-5358-924A-AE28-CF024CB57D94}" srcOrd="1" destOrd="0" presId="urn:microsoft.com/office/officeart/2005/8/layout/hierarchy3"/>
    <dgm:cxn modelId="{FB439E42-F456-7B4A-8360-6826FB4F5BD6}" type="presParOf" srcId="{0B9E1DD2-D2FA-1443-BDFF-3AAEC41381F7}" destId="{135DE6FB-DDD6-B446-9FE8-72DDBB416A06}" srcOrd="2" destOrd="0" presId="urn:microsoft.com/office/officeart/2005/8/layout/hierarchy3"/>
    <dgm:cxn modelId="{9C328290-0BB7-2C44-870F-561CE8D358F7}" type="presParOf" srcId="{0B9E1DD2-D2FA-1443-BDFF-3AAEC41381F7}" destId="{EF6951D4-A74B-C049-83FF-75FC0EA73DF2}" srcOrd="3" destOrd="0" presId="urn:microsoft.com/office/officeart/2005/8/layout/hierarchy3"/>
    <dgm:cxn modelId="{F0DFCF98-ECD1-9E45-94FD-4FFD93047031}" type="presParOf" srcId="{E7E16E91-C90C-D74D-802B-8EF46CE3F1C8}" destId="{C66D9C56-30FA-344A-8C2B-10DCF55E3402}" srcOrd="2" destOrd="0" presId="urn:microsoft.com/office/officeart/2005/8/layout/hierarchy3"/>
    <dgm:cxn modelId="{6DD50F6E-391E-E94C-82F5-DE32876E1676}" type="presParOf" srcId="{C66D9C56-30FA-344A-8C2B-10DCF55E3402}" destId="{5F38ABEB-58A5-BA4E-B4FA-002A6587465C}" srcOrd="0" destOrd="0" presId="urn:microsoft.com/office/officeart/2005/8/layout/hierarchy3"/>
    <dgm:cxn modelId="{5D1570A7-98D2-6D4E-97EA-BD5DD21725A7}" type="presParOf" srcId="{5F38ABEB-58A5-BA4E-B4FA-002A6587465C}" destId="{46A9C9FF-EE9C-D245-BDDB-AEF50452FF4B}" srcOrd="0" destOrd="0" presId="urn:microsoft.com/office/officeart/2005/8/layout/hierarchy3"/>
    <dgm:cxn modelId="{A54E3C65-FC50-C649-A24F-51BDB80FF19A}" type="presParOf" srcId="{5F38ABEB-58A5-BA4E-B4FA-002A6587465C}" destId="{FD322716-2DF0-E24F-88CD-7B7A5C6F2698}" srcOrd="1" destOrd="0" presId="urn:microsoft.com/office/officeart/2005/8/layout/hierarchy3"/>
    <dgm:cxn modelId="{66E93496-57BE-444A-805C-9E7B76251180}" type="presParOf" srcId="{C66D9C56-30FA-344A-8C2B-10DCF55E3402}" destId="{573BCE33-610A-B645-943E-0EB131C26952}" srcOrd="1" destOrd="0" presId="urn:microsoft.com/office/officeart/2005/8/layout/hierarchy3"/>
    <dgm:cxn modelId="{BE2FCF39-A149-0049-8FD3-C71D94E507D4}" type="presParOf" srcId="{573BCE33-610A-B645-943E-0EB131C26952}" destId="{47287DCC-F415-0143-85B5-DC91EEC58D7F}" srcOrd="0" destOrd="0" presId="urn:microsoft.com/office/officeart/2005/8/layout/hierarchy3"/>
    <dgm:cxn modelId="{3E1FCAA7-B6A5-4148-947C-3F989109578F}" type="presParOf" srcId="{573BCE33-610A-B645-943E-0EB131C26952}" destId="{3B4CA2A3-A5D1-6C40-8543-9F46F96AF658}" srcOrd="1" destOrd="0" presId="urn:microsoft.com/office/officeart/2005/8/layout/hierarchy3"/>
    <dgm:cxn modelId="{97295230-6E3D-9A45-9804-276D5F917002}" type="presParOf" srcId="{E7E16E91-C90C-D74D-802B-8EF46CE3F1C8}" destId="{5753A66E-4FA0-254A-AFF6-9C31773C1243}" srcOrd="3" destOrd="0" presId="urn:microsoft.com/office/officeart/2005/8/layout/hierarchy3"/>
    <dgm:cxn modelId="{38DE6C22-043F-BE4D-8C16-E021F7BCE4E7}" type="presParOf" srcId="{5753A66E-4FA0-254A-AFF6-9C31773C1243}" destId="{A0199A91-45D4-474C-9447-337A2BBE102E}" srcOrd="0" destOrd="0" presId="urn:microsoft.com/office/officeart/2005/8/layout/hierarchy3"/>
    <dgm:cxn modelId="{65B8CB52-45DC-1B49-B37F-41E313064BE9}" type="presParOf" srcId="{A0199A91-45D4-474C-9447-337A2BBE102E}" destId="{BAD72251-4035-3B45-AB3B-F4F1FA7C7F13}" srcOrd="0" destOrd="0" presId="urn:microsoft.com/office/officeart/2005/8/layout/hierarchy3"/>
    <dgm:cxn modelId="{5DAFBCE4-F6B6-C940-BE0C-B96FC29E0BC6}" type="presParOf" srcId="{A0199A91-45D4-474C-9447-337A2BBE102E}" destId="{74658C34-8874-2B40-BFEA-0FA7D4CF7C67}" srcOrd="1" destOrd="0" presId="urn:microsoft.com/office/officeart/2005/8/layout/hierarchy3"/>
    <dgm:cxn modelId="{583BB6CC-F8D6-D946-A2AC-0793F1CE6043}" type="presParOf" srcId="{5753A66E-4FA0-254A-AFF6-9C31773C1243}" destId="{452F9486-0D5A-A841-9164-C23267872BE8}" srcOrd="1" destOrd="0" presId="urn:microsoft.com/office/officeart/2005/8/layout/hierarchy3"/>
    <dgm:cxn modelId="{7488C18B-6B59-3C4C-86C7-7E9D18DCFAAA}" type="presParOf" srcId="{452F9486-0D5A-A841-9164-C23267872BE8}" destId="{AD4D7DE9-688B-E24C-8040-D102012F893A}" srcOrd="0" destOrd="0" presId="urn:microsoft.com/office/officeart/2005/8/layout/hierarchy3"/>
    <dgm:cxn modelId="{0C74B9BD-7B87-9E4B-9CA9-4553BE323D93}" type="presParOf" srcId="{452F9486-0D5A-A841-9164-C23267872BE8}" destId="{5C498034-9C10-AD44-AAD8-8C0D605E3F5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738FF-F430-428D-B26B-5D0184A6CD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1E79B0-A8D4-4C2A-8D15-7A1EDECD42F3}">
      <dgm:prSet/>
      <dgm:spPr/>
      <dgm:t>
        <a:bodyPr/>
        <a:lstStyle/>
        <a:p>
          <a:r>
            <a:rPr lang="en-US"/>
            <a:t>Do they need to change the billing structure?</a:t>
          </a:r>
        </a:p>
      </dgm:t>
    </dgm:pt>
    <dgm:pt modelId="{B3A888F0-49B5-44F5-8B13-B9C3EE1A789D}" type="parTrans" cxnId="{C7C5F1D8-069F-4224-97B3-260B11576150}">
      <dgm:prSet/>
      <dgm:spPr/>
      <dgm:t>
        <a:bodyPr/>
        <a:lstStyle/>
        <a:p>
          <a:endParaRPr lang="en-US"/>
        </a:p>
      </dgm:t>
    </dgm:pt>
    <dgm:pt modelId="{2A32E883-D8FD-44F3-88F5-45C94EDB2148}" type="sibTrans" cxnId="{C7C5F1D8-069F-4224-97B3-260B11576150}">
      <dgm:prSet/>
      <dgm:spPr/>
      <dgm:t>
        <a:bodyPr/>
        <a:lstStyle/>
        <a:p>
          <a:endParaRPr lang="en-US"/>
        </a:p>
      </dgm:t>
    </dgm:pt>
    <dgm:pt modelId="{FB3BE09B-0E2E-49E1-8764-47CFAC93CB55}">
      <dgm:prSet/>
      <dgm:spPr/>
      <dgm:t>
        <a:bodyPr/>
        <a:lstStyle/>
        <a:p>
          <a:r>
            <a:rPr lang="en-US"/>
            <a:t>Are they acquiring clients quickly enough?</a:t>
          </a:r>
        </a:p>
      </dgm:t>
    </dgm:pt>
    <dgm:pt modelId="{483A945D-8EE7-4E88-856D-1F6957D297DC}" type="parTrans" cxnId="{9AE5EF98-EB23-4417-BDD3-7183FE8DEA15}">
      <dgm:prSet/>
      <dgm:spPr/>
      <dgm:t>
        <a:bodyPr/>
        <a:lstStyle/>
        <a:p>
          <a:endParaRPr lang="en-US"/>
        </a:p>
      </dgm:t>
    </dgm:pt>
    <dgm:pt modelId="{2AD9F53A-2A3D-403F-BF37-6C00F973ACB4}" type="sibTrans" cxnId="{9AE5EF98-EB23-4417-BDD3-7183FE8DEA15}">
      <dgm:prSet/>
      <dgm:spPr/>
      <dgm:t>
        <a:bodyPr/>
        <a:lstStyle/>
        <a:p>
          <a:endParaRPr lang="en-US"/>
        </a:p>
      </dgm:t>
    </dgm:pt>
    <dgm:pt modelId="{60DADBD8-32CA-4580-8401-D82F9B86C975}">
      <dgm:prSet/>
      <dgm:spPr/>
      <dgm:t>
        <a:bodyPr/>
        <a:lstStyle/>
        <a:p>
          <a:r>
            <a:rPr lang="en-US"/>
            <a:t>Do they have any clients who regularly use their services and represent a higher value to the business?</a:t>
          </a:r>
        </a:p>
      </dgm:t>
    </dgm:pt>
    <dgm:pt modelId="{C75439C3-FD77-4993-A3AF-6DE0C139ED25}" type="parTrans" cxnId="{9FCC3242-2B8B-4715-977E-086E45830B3B}">
      <dgm:prSet/>
      <dgm:spPr/>
      <dgm:t>
        <a:bodyPr/>
        <a:lstStyle/>
        <a:p>
          <a:endParaRPr lang="en-US"/>
        </a:p>
      </dgm:t>
    </dgm:pt>
    <dgm:pt modelId="{AC85E9CD-ACEC-4A5B-9C3A-81FE3224DCDE}" type="sibTrans" cxnId="{9FCC3242-2B8B-4715-977E-086E45830B3B}">
      <dgm:prSet/>
      <dgm:spPr/>
      <dgm:t>
        <a:bodyPr/>
        <a:lstStyle/>
        <a:p>
          <a:endParaRPr lang="en-US"/>
        </a:p>
      </dgm:t>
    </dgm:pt>
    <dgm:pt modelId="{641755C4-6550-48FC-8A26-973AF2F4FEB8}" type="pres">
      <dgm:prSet presAssocID="{0B8738FF-F430-428D-B26B-5D0184A6CD4D}" presName="root" presStyleCnt="0">
        <dgm:presLayoutVars>
          <dgm:dir/>
          <dgm:resizeHandles val="exact"/>
        </dgm:presLayoutVars>
      </dgm:prSet>
      <dgm:spPr/>
    </dgm:pt>
    <dgm:pt modelId="{861A0704-301F-4625-9390-FAC2263D28BB}" type="pres">
      <dgm:prSet presAssocID="{BB1E79B0-A8D4-4C2A-8D15-7A1EDECD42F3}" presName="compNode" presStyleCnt="0"/>
      <dgm:spPr/>
    </dgm:pt>
    <dgm:pt modelId="{66DAC4C1-A126-4D85-864C-51B1FD961896}" type="pres">
      <dgm:prSet presAssocID="{BB1E79B0-A8D4-4C2A-8D15-7A1EDECD42F3}" presName="bgRect" presStyleLbl="bgShp" presStyleIdx="0" presStyleCnt="3"/>
      <dgm:spPr/>
    </dgm:pt>
    <dgm:pt modelId="{B4D1232E-4DF8-489F-BCAA-E058742E44B1}" type="pres">
      <dgm:prSet presAssocID="{BB1E79B0-A8D4-4C2A-8D15-7A1EDECD42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1671FAA5-ED78-4DBE-A25C-42FBCE9467F2}" type="pres">
      <dgm:prSet presAssocID="{BB1E79B0-A8D4-4C2A-8D15-7A1EDECD42F3}" presName="spaceRect" presStyleCnt="0"/>
      <dgm:spPr/>
    </dgm:pt>
    <dgm:pt modelId="{9E900772-58F4-452F-80E7-9BF992DBEB43}" type="pres">
      <dgm:prSet presAssocID="{BB1E79B0-A8D4-4C2A-8D15-7A1EDECD42F3}" presName="parTx" presStyleLbl="revTx" presStyleIdx="0" presStyleCnt="3">
        <dgm:presLayoutVars>
          <dgm:chMax val="0"/>
          <dgm:chPref val="0"/>
        </dgm:presLayoutVars>
      </dgm:prSet>
      <dgm:spPr/>
    </dgm:pt>
    <dgm:pt modelId="{4F7DA708-A81E-4382-BCA4-A0A0EDF00356}" type="pres">
      <dgm:prSet presAssocID="{2A32E883-D8FD-44F3-88F5-45C94EDB2148}" presName="sibTrans" presStyleCnt="0"/>
      <dgm:spPr/>
    </dgm:pt>
    <dgm:pt modelId="{1EA5A603-0DF8-4855-A672-FC3D9321359D}" type="pres">
      <dgm:prSet presAssocID="{FB3BE09B-0E2E-49E1-8764-47CFAC93CB55}" presName="compNode" presStyleCnt="0"/>
      <dgm:spPr/>
    </dgm:pt>
    <dgm:pt modelId="{64AFD2A9-B3FC-4952-9CAF-9B40162AA702}" type="pres">
      <dgm:prSet presAssocID="{FB3BE09B-0E2E-49E1-8764-47CFAC93CB55}" presName="bgRect" presStyleLbl="bgShp" presStyleIdx="1" presStyleCnt="3"/>
      <dgm:spPr/>
    </dgm:pt>
    <dgm:pt modelId="{A11B37B5-F802-46E3-AC1A-8A9ACF0528C2}" type="pres">
      <dgm:prSet presAssocID="{FB3BE09B-0E2E-49E1-8764-47CFAC93CB5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sers outline"/>
        </a:ext>
      </dgm:extLst>
    </dgm:pt>
    <dgm:pt modelId="{3FDC4B84-BE8C-4B47-9B0B-293809943168}" type="pres">
      <dgm:prSet presAssocID="{FB3BE09B-0E2E-49E1-8764-47CFAC93CB55}" presName="spaceRect" presStyleCnt="0"/>
      <dgm:spPr/>
    </dgm:pt>
    <dgm:pt modelId="{FB67A578-AE7F-4156-B119-0CF7321079D9}" type="pres">
      <dgm:prSet presAssocID="{FB3BE09B-0E2E-49E1-8764-47CFAC93CB55}" presName="parTx" presStyleLbl="revTx" presStyleIdx="1" presStyleCnt="3">
        <dgm:presLayoutVars>
          <dgm:chMax val="0"/>
          <dgm:chPref val="0"/>
        </dgm:presLayoutVars>
      </dgm:prSet>
      <dgm:spPr/>
    </dgm:pt>
    <dgm:pt modelId="{174D3AC4-5B50-4319-A741-9D01D3BEEFD3}" type="pres">
      <dgm:prSet presAssocID="{2AD9F53A-2A3D-403F-BF37-6C00F973ACB4}" presName="sibTrans" presStyleCnt="0"/>
      <dgm:spPr/>
    </dgm:pt>
    <dgm:pt modelId="{3C174608-546E-4CAA-9747-FF414F4CD6B4}" type="pres">
      <dgm:prSet presAssocID="{60DADBD8-32CA-4580-8401-D82F9B86C975}" presName="compNode" presStyleCnt="0"/>
      <dgm:spPr/>
    </dgm:pt>
    <dgm:pt modelId="{DB7D443D-9025-443E-B97B-07A4B5CDA7D4}" type="pres">
      <dgm:prSet presAssocID="{60DADBD8-32CA-4580-8401-D82F9B86C975}" presName="bgRect" presStyleLbl="bgShp" presStyleIdx="2" presStyleCnt="3"/>
      <dgm:spPr/>
    </dgm:pt>
    <dgm:pt modelId="{C4D1841E-A322-4917-92C3-EADA0D4917F7}" type="pres">
      <dgm:prSet presAssocID="{60DADBD8-32CA-4580-8401-D82F9B86C97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Follow with solid fill"/>
        </a:ext>
      </dgm:extLst>
    </dgm:pt>
    <dgm:pt modelId="{AE1D063F-0138-4E03-B542-4A6C6B4B9FCD}" type="pres">
      <dgm:prSet presAssocID="{60DADBD8-32CA-4580-8401-D82F9B86C975}" presName="spaceRect" presStyleCnt="0"/>
      <dgm:spPr/>
    </dgm:pt>
    <dgm:pt modelId="{CA0A7D6D-F13E-4F27-9AB9-1902B278A35B}" type="pres">
      <dgm:prSet presAssocID="{60DADBD8-32CA-4580-8401-D82F9B86C975}" presName="parTx" presStyleLbl="revTx" presStyleIdx="2" presStyleCnt="3">
        <dgm:presLayoutVars>
          <dgm:chMax val="0"/>
          <dgm:chPref val="0"/>
        </dgm:presLayoutVars>
      </dgm:prSet>
      <dgm:spPr/>
    </dgm:pt>
  </dgm:ptLst>
  <dgm:cxnLst>
    <dgm:cxn modelId="{5E2DAC1D-665D-4E8A-8E70-1EE9251B8BD2}" type="presOf" srcId="{0B8738FF-F430-428D-B26B-5D0184A6CD4D}" destId="{641755C4-6550-48FC-8A26-973AF2F4FEB8}" srcOrd="0" destOrd="0" presId="urn:microsoft.com/office/officeart/2018/2/layout/IconVerticalSolidList"/>
    <dgm:cxn modelId="{9FCC3242-2B8B-4715-977E-086E45830B3B}" srcId="{0B8738FF-F430-428D-B26B-5D0184A6CD4D}" destId="{60DADBD8-32CA-4580-8401-D82F9B86C975}" srcOrd="2" destOrd="0" parTransId="{C75439C3-FD77-4993-A3AF-6DE0C139ED25}" sibTransId="{AC85E9CD-ACEC-4A5B-9C3A-81FE3224DCDE}"/>
    <dgm:cxn modelId="{017D547B-EC80-47C8-90DE-8AA1536DD56C}" type="presOf" srcId="{60DADBD8-32CA-4580-8401-D82F9B86C975}" destId="{CA0A7D6D-F13E-4F27-9AB9-1902B278A35B}" srcOrd="0" destOrd="0" presId="urn:microsoft.com/office/officeart/2018/2/layout/IconVerticalSolidList"/>
    <dgm:cxn modelId="{9AE5EF98-EB23-4417-BDD3-7183FE8DEA15}" srcId="{0B8738FF-F430-428D-B26B-5D0184A6CD4D}" destId="{FB3BE09B-0E2E-49E1-8764-47CFAC93CB55}" srcOrd="1" destOrd="0" parTransId="{483A945D-8EE7-4E88-856D-1F6957D297DC}" sibTransId="{2AD9F53A-2A3D-403F-BF37-6C00F973ACB4}"/>
    <dgm:cxn modelId="{59B7F6B9-A03F-4AD7-B6A7-37D73764E321}" type="presOf" srcId="{FB3BE09B-0E2E-49E1-8764-47CFAC93CB55}" destId="{FB67A578-AE7F-4156-B119-0CF7321079D9}" srcOrd="0" destOrd="0" presId="urn:microsoft.com/office/officeart/2018/2/layout/IconVerticalSolidList"/>
    <dgm:cxn modelId="{C7C5F1D8-069F-4224-97B3-260B11576150}" srcId="{0B8738FF-F430-428D-B26B-5D0184A6CD4D}" destId="{BB1E79B0-A8D4-4C2A-8D15-7A1EDECD42F3}" srcOrd="0" destOrd="0" parTransId="{B3A888F0-49B5-44F5-8B13-B9C3EE1A789D}" sibTransId="{2A32E883-D8FD-44F3-88F5-45C94EDB2148}"/>
    <dgm:cxn modelId="{E30B0CF4-B89A-429E-B59B-E3E32673B9C7}" type="presOf" srcId="{BB1E79B0-A8D4-4C2A-8D15-7A1EDECD42F3}" destId="{9E900772-58F4-452F-80E7-9BF992DBEB43}" srcOrd="0" destOrd="0" presId="urn:microsoft.com/office/officeart/2018/2/layout/IconVerticalSolidList"/>
    <dgm:cxn modelId="{D4687BC8-7425-4631-A782-437147ADB9FF}" type="presParOf" srcId="{641755C4-6550-48FC-8A26-973AF2F4FEB8}" destId="{861A0704-301F-4625-9390-FAC2263D28BB}" srcOrd="0" destOrd="0" presId="urn:microsoft.com/office/officeart/2018/2/layout/IconVerticalSolidList"/>
    <dgm:cxn modelId="{A206BCC8-C33F-4EF7-8FDD-5C2C561D62CB}" type="presParOf" srcId="{861A0704-301F-4625-9390-FAC2263D28BB}" destId="{66DAC4C1-A126-4D85-864C-51B1FD961896}" srcOrd="0" destOrd="0" presId="urn:microsoft.com/office/officeart/2018/2/layout/IconVerticalSolidList"/>
    <dgm:cxn modelId="{4DB495A6-4E32-4A2C-9DEE-2B05A124D8C5}" type="presParOf" srcId="{861A0704-301F-4625-9390-FAC2263D28BB}" destId="{B4D1232E-4DF8-489F-BCAA-E058742E44B1}" srcOrd="1" destOrd="0" presId="urn:microsoft.com/office/officeart/2018/2/layout/IconVerticalSolidList"/>
    <dgm:cxn modelId="{0A99F410-6277-4EDF-9D2E-CB742D3B0A22}" type="presParOf" srcId="{861A0704-301F-4625-9390-FAC2263D28BB}" destId="{1671FAA5-ED78-4DBE-A25C-42FBCE9467F2}" srcOrd="2" destOrd="0" presId="urn:microsoft.com/office/officeart/2018/2/layout/IconVerticalSolidList"/>
    <dgm:cxn modelId="{7295B2E8-D7EE-4DA9-9ADE-F5229C9B04D8}" type="presParOf" srcId="{861A0704-301F-4625-9390-FAC2263D28BB}" destId="{9E900772-58F4-452F-80E7-9BF992DBEB43}" srcOrd="3" destOrd="0" presId="urn:microsoft.com/office/officeart/2018/2/layout/IconVerticalSolidList"/>
    <dgm:cxn modelId="{C6070DA7-0C31-41B5-A45D-C94D39CDADA7}" type="presParOf" srcId="{641755C4-6550-48FC-8A26-973AF2F4FEB8}" destId="{4F7DA708-A81E-4382-BCA4-A0A0EDF00356}" srcOrd="1" destOrd="0" presId="urn:microsoft.com/office/officeart/2018/2/layout/IconVerticalSolidList"/>
    <dgm:cxn modelId="{34AC0328-DF28-40B2-9190-793BD4C9866F}" type="presParOf" srcId="{641755C4-6550-48FC-8A26-973AF2F4FEB8}" destId="{1EA5A603-0DF8-4855-A672-FC3D9321359D}" srcOrd="2" destOrd="0" presId="urn:microsoft.com/office/officeart/2018/2/layout/IconVerticalSolidList"/>
    <dgm:cxn modelId="{3F2B2D02-1994-41BA-8A84-BFDE95EEE247}" type="presParOf" srcId="{1EA5A603-0DF8-4855-A672-FC3D9321359D}" destId="{64AFD2A9-B3FC-4952-9CAF-9B40162AA702}" srcOrd="0" destOrd="0" presId="urn:microsoft.com/office/officeart/2018/2/layout/IconVerticalSolidList"/>
    <dgm:cxn modelId="{772F27CD-081D-4EFD-B655-07122BF959E3}" type="presParOf" srcId="{1EA5A603-0DF8-4855-A672-FC3D9321359D}" destId="{A11B37B5-F802-46E3-AC1A-8A9ACF0528C2}" srcOrd="1" destOrd="0" presId="urn:microsoft.com/office/officeart/2018/2/layout/IconVerticalSolidList"/>
    <dgm:cxn modelId="{739D83D4-7BBD-4E5C-AE39-95A1583662F3}" type="presParOf" srcId="{1EA5A603-0DF8-4855-A672-FC3D9321359D}" destId="{3FDC4B84-BE8C-4B47-9B0B-293809943168}" srcOrd="2" destOrd="0" presId="urn:microsoft.com/office/officeart/2018/2/layout/IconVerticalSolidList"/>
    <dgm:cxn modelId="{77D28EA3-0406-4C0B-80BC-EE4B33E1420B}" type="presParOf" srcId="{1EA5A603-0DF8-4855-A672-FC3D9321359D}" destId="{FB67A578-AE7F-4156-B119-0CF7321079D9}" srcOrd="3" destOrd="0" presId="urn:microsoft.com/office/officeart/2018/2/layout/IconVerticalSolidList"/>
    <dgm:cxn modelId="{39664617-2973-4840-BD78-4F4013CA33DA}" type="presParOf" srcId="{641755C4-6550-48FC-8A26-973AF2F4FEB8}" destId="{174D3AC4-5B50-4319-A741-9D01D3BEEFD3}" srcOrd="3" destOrd="0" presId="urn:microsoft.com/office/officeart/2018/2/layout/IconVerticalSolidList"/>
    <dgm:cxn modelId="{E40851F0-5DA8-496A-8687-1FACA590D887}" type="presParOf" srcId="{641755C4-6550-48FC-8A26-973AF2F4FEB8}" destId="{3C174608-546E-4CAA-9747-FF414F4CD6B4}" srcOrd="4" destOrd="0" presId="urn:microsoft.com/office/officeart/2018/2/layout/IconVerticalSolidList"/>
    <dgm:cxn modelId="{8CD77688-26FF-4446-B108-302B3CC82797}" type="presParOf" srcId="{3C174608-546E-4CAA-9747-FF414F4CD6B4}" destId="{DB7D443D-9025-443E-B97B-07A4B5CDA7D4}" srcOrd="0" destOrd="0" presId="urn:microsoft.com/office/officeart/2018/2/layout/IconVerticalSolidList"/>
    <dgm:cxn modelId="{6AEA3045-CE60-408A-B777-E0BCC0C241FD}" type="presParOf" srcId="{3C174608-546E-4CAA-9747-FF414F4CD6B4}" destId="{C4D1841E-A322-4917-92C3-EADA0D4917F7}" srcOrd="1" destOrd="0" presId="urn:microsoft.com/office/officeart/2018/2/layout/IconVerticalSolidList"/>
    <dgm:cxn modelId="{78658CC3-2AF6-4392-977A-23D14DA9208B}" type="presParOf" srcId="{3C174608-546E-4CAA-9747-FF414F4CD6B4}" destId="{AE1D063F-0138-4E03-B542-4A6C6B4B9FCD}" srcOrd="2" destOrd="0" presId="urn:microsoft.com/office/officeart/2018/2/layout/IconVerticalSolidList"/>
    <dgm:cxn modelId="{E7AF514A-9B0C-4007-9409-826AB8B7E360}" type="presParOf" srcId="{3C174608-546E-4CAA-9747-FF414F4CD6B4}" destId="{CA0A7D6D-F13E-4F27-9AB9-1902B278A3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39090-2B34-482E-B497-CF7F444DD8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A17F7D-B2C0-40AE-BEFF-89C86A2054D4}">
      <dgm:prSet/>
      <dgm:spPr/>
      <dgm:t>
        <a:bodyPr/>
        <a:lstStyle/>
        <a:p>
          <a:r>
            <a:rPr lang="en-US"/>
            <a:t>How many clients have been added in the last month?</a:t>
          </a:r>
        </a:p>
      </dgm:t>
    </dgm:pt>
    <dgm:pt modelId="{0EEF5B96-9002-4DBA-9C42-20FA40121C0D}" type="parTrans" cxnId="{7AC25FE2-EE55-4B22-B7A6-5C5D7D4E74A3}">
      <dgm:prSet/>
      <dgm:spPr/>
      <dgm:t>
        <a:bodyPr/>
        <a:lstStyle/>
        <a:p>
          <a:endParaRPr lang="en-US"/>
        </a:p>
      </dgm:t>
    </dgm:pt>
    <dgm:pt modelId="{03F49D03-6F20-43B1-AD75-110CF1FC0510}" type="sibTrans" cxnId="{7AC25FE2-EE55-4B22-B7A6-5C5D7D4E74A3}">
      <dgm:prSet/>
      <dgm:spPr/>
      <dgm:t>
        <a:bodyPr/>
        <a:lstStyle/>
        <a:p>
          <a:endParaRPr lang="en-US"/>
        </a:p>
      </dgm:t>
    </dgm:pt>
    <dgm:pt modelId="{63468481-8E84-40C9-A4AB-DD7BE8AAD7F3}">
      <dgm:prSet/>
      <dgm:spPr/>
      <dgm:t>
        <a:bodyPr/>
        <a:lstStyle/>
        <a:p>
          <a:r>
            <a:rPr lang="en-US" dirty="0"/>
            <a:t>What is the average amount of assets (in currency) for the entire client list? </a:t>
          </a:r>
        </a:p>
      </dgm:t>
    </dgm:pt>
    <dgm:pt modelId="{5E6E72BD-A14E-47D9-815C-832204B8BCE6}" type="parTrans" cxnId="{F836602E-29AC-4481-BCB5-DFB07CAF58DD}">
      <dgm:prSet/>
      <dgm:spPr/>
      <dgm:t>
        <a:bodyPr/>
        <a:lstStyle/>
        <a:p>
          <a:endParaRPr lang="en-US"/>
        </a:p>
      </dgm:t>
    </dgm:pt>
    <dgm:pt modelId="{95C7F61C-8D1F-4FF1-9F55-51DDCE99233F}" type="sibTrans" cxnId="{F836602E-29AC-4481-BCB5-DFB07CAF58DD}">
      <dgm:prSet/>
      <dgm:spPr/>
      <dgm:t>
        <a:bodyPr/>
        <a:lstStyle/>
        <a:p>
          <a:endParaRPr lang="en-US"/>
        </a:p>
      </dgm:t>
    </dgm:pt>
    <dgm:pt modelId="{38C50DD0-3BCE-437E-86BD-00FA9AFCC7F6}">
      <dgm:prSet/>
      <dgm:spPr/>
      <dgm:t>
        <a:bodyPr/>
        <a:lstStyle/>
        <a:p>
          <a:r>
            <a:rPr lang="en-US" dirty="0"/>
            <a:t>How many clients have a high number (more than 10 a month) of transactions? </a:t>
          </a:r>
        </a:p>
      </dgm:t>
    </dgm:pt>
    <dgm:pt modelId="{7CFC6035-A1AC-4722-B17B-39DED9F14C43}" type="parTrans" cxnId="{80F0F1B0-4235-437A-8951-7C35E1060921}">
      <dgm:prSet/>
      <dgm:spPr/>
      <dgm:t>
        <a:bodyPr/>
        <a:lstStyle/>
        <a:p>
          <a:endParaRPr lang="en-US"/>
        </a:p>
      </dgm:t>
    </dgm:pt>
    <dgm:pt modelId="{8C28AD2E-E88B-409E-96EA-10EDE5B643D9}" type="sibTrans" cxnId="{80F0F1B0-4235-437A-8951-7C35E1060921}">
      <dgm:prSet/>
      <dgm:spPr/>
      <dgm:t>
        <a:bodyPr/>
        <a:lstStyle/>
        <a:p>
          <a:endParaRPr lang="en-US"/>
        </a:p>
      </dgm:t>
    </dgm:pt>
    <dgm:pt modelId="{8521751E-18BC-47DF-AA06-37062F64A34E}">
      <dgm:prSet/>
      <dgm:spPr/>
      <dgm:t>
        <a:bodyPr/>
        <a:lstStyle/>
        <a:p>
          <a:r>
            <a:rPr lang="en-US" dirty="0"/>
            <a:t>How many bills have been sent within the past 6 months? </a:t>
          </a:r>
        </a:p>
      </dgm:t>
    </dgm:pt>
    <dgm:pt modelId="{34E05F61-65BB-4503-9045-D8E6C387B1EF}" type="parTrans" cxnId="{5DA0A32A-2D00-4195-B169-72B528EE2E40}">
      <dgm:prSet/>
      <dgm:spPr/>
      <dgm:t>
        <a:bodyPr/>
        <a:lstStyle/>
        <a:p>
          <a:endParaRPr lang="en-US"/>
        </a:p>
      </dgm:t>
    </dgm:pt>
    <dgm:pt modelId="{B53293B0-3024-453D-8A9C-DF357BDCF9AD}" type="sibTrans" cxnId="{5DA0A32A-2D00-4195-B169-72B528EE2E40}">
      <dgm:prSet/>
      <dgm:spPr/>
      <dgm:t>
        <a:bodyPr/>
        <a:lstStyle/>
        <a:p>
          <a:endParaRPr lang="en-US"/>
        </a:p>
      </dgm:t>
    </dgm:pt>
    <dgm:pt modelId="{2D9DC69F-F3F1-409F-BF4E-981C25B9BA87}" type="pres">
      <dgm:prSet presAssocID="{43B39090-2B34-482E-B497-CF7F444DD87A}" presName="root" presStyleCnt="0">
        <dgm:presLayoutVars>
          <dgm:dir/>
          <dgm:resizeHandles val="exact"/>
        </dgm:presLayoutVars>
      </dgm:prSet>
      <dgm:spPr/>
    </dgm:pt>
    <dgm:pt modelId="{6E2AEEEB-B575-4AA1-8157-57DE5961E5D8}" type="pres">
      <dgm:prSet presAssocID="{EFA17F7D-B2C0-40AE-BEFF-89C86A2054D4}" presName="compNode" presStyleCnt="0"/>
      <dgm:spPr/>
    </dgm:pt>
    <dgm:pt modelId="{D02BCD36-EC8D-4324-B934-B3518E963160}" type="pres">
      <dgm:prSet presAssocID="{EFA17F7D-B2C0-40AE-BEFF-89C86A2054D4}" presName="bgRect" presStyleLbl="bgShp" presStyleIdx="0" presStyleCnt="4"/>
      <dgm:spPr/>
    </dgm:pt>
    <dgm:pt modelId="{E83CD34F-84BE-41DE-A6A3-E673D328E525}" type="pres">
      <dgm:prSet presAssocID="{EFA17F7D-B2C0-40AE-BEFF-89C86A2054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d"/>
        </a:ext>
      </dgm:extLst>
    </dgm:pt>
    <dgm:pt modelId="{17CA9832-B153-4749-B3EA-28EB760E1C34}" type="pres">
      <dgm:prSet presAssocID="{EFA17F7D-B2C0-40AE-BEFF-89C86A2054D4}" presName="spaceRect" presStyleCnt="0"/>
      <dgm:spPr/>
    </dgm:pt>
    <dgm:pt modelId="{DE6F7EEB-333E-4DF3-BEEB-2FE3247BC71D}" type="pres">
      <dgm:prSet presAssocID="{EFA17F7D-B2C0-40AE-BEFF-89C86A2054D4}" presName="parTx" presStyleLbl="revTx" presStyleIdx="0" presStyleCnt="4">
        <dgm:presLayoutVars>
          <dgm:chMax val="0"/>
          <dgm:chPref val="0"/>
        </dgm:presLayoutVars>
      </dgm:prSet>
      <dgm:spPr/>
    </dgm:pt>
    <dgm:pt modelId="{C6B43DF3-0444-4682-AA53-07264FCB99D7}" type="pres">
      <dgm:prSet presAssocID="{03F49D03-6F20-43B1-AD75-110CF1FC0510}" presName="sibTrans" presStyleCnt="0"/>
      <dgm:spPr/>
    </dgm:pt>
    <dgm:pt modelId="{6A932F7E-A672-4C89-9652-4C7D881E04C0}" type="pres">
      <dgm:prSet presAssocID="{63468481-8E84-40C9-A4AB-DD7BE8AAD7F3}" presName="compNode" presStyleCnt="0"/>
      <dgm:spPr/>
    </dgm:pt>
    <dgm:pt modelId="{B16FCC0C-5703-4EE6-8919-3276F0050E7D}" type="pres">
      <dgm:prSet presAssocID="{63468481-8E84-40C9-A4AB-DD7BE8AAD7F3}" presName="bgRect" presStyleLbl="bgShp" presStyleIdx="1" presStyleCnt="4"/>
      <dgm:spPr/>
    </dgm:pt>
    <dgm:pt modelId="{68D12A1F-2709-4BBF-B6D9-031B5126BCDA}" type="pres">
      <dgm:prSet presAssocID="{63468481-8E84-40C9-A4AB-DD7BE8AAD7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7724B06-30B6-4A90-A4FF-18EDACBBF1E3}" type="pres">
      <dgm:prSet presAssocID="{63468481-8E84-40C9-A4AB-DD7BE8AAD7F3}" presName="spaceRect" presStyleCnt="0"/>
      <dgm:spPr/>
    </dgm:pt>
    <dgm:pt modelId="{D9B17533-52EE-4A08-B739-9B1108E342C8}" type="pres">
      <dgm:prSet presAssocID="{63468481-8E84-40C9-A4AB-DD7BE8AAD7F3}" presName="parTx" presStyleLbl="revTx" presStyleIdx="1" presStyleCnt="4">
        <dgm:presLayoutVars>
          <dgm:chMax val="0"/>
          <dgm:chPref val="0"/>
        </dgm:presLayoutVars>
      </dgm:prSet>
      <dgm:spPr/>
    </dgm:pt>
    <dgm:pt modelId="{D9905E27-E862-4958-8084-FCED849A5BC5}" type="pres">
      <dgm:prSet presAssocID="{95C7F61C-8D1F-4FF1-9F55-51DDCE99233F}" presName="sibTrans" presStyleCnt="0"/>
      <dgm:spPr/>
    </dgm:pt>
    <dgm:pt modelId="{B7C9E714-685F-4200-B0F5-E0263BB960B4}" type="pres">
      <dgm:prSet presAssocID="{38C50DD0-3BCE-437E-86BD-00FA9AFCC7F6}" presName="compNode" presStyleCnt="0"/>
      <dgm:spPr/>
    </dgm:pt>
    <dgm:pt modelId="{B4E446A4-2649-4B42-84FC-C68BE39C5632}" type="pres">
      <dgm:prSet presAssocID="{38C50DD0-3BCE-437E-86BD-00FA9AFCC7F6}" presName="bgRect" presStyleLbl="bgShp" presStyleIdx="2" presStyleCnt="4"/>
      <dgm:spPr/>
    </dgm:pt>
    <dgm:pt modelId="{86A5808C-7547-40B6-95FA-F8D71CE019C7}" type="pres">
      <dgm:prSet presAssocID="{38C50DD0-3BCE-437E-86BD-00FA9AFCC7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Check"/>
        </a:ext>
      </dgm:extLst>
    </dgm:pt>
    <dgm:pt modelId="{3D290BE4-2E05-4741-BB90-C8F674C8D923}" type="pres">
      <dgm:prSet presAssocID="{38C50DD0-3BCE-437E-86BD-00FA9AFCC7F6}" presName="spaceRect" presStyleCnt="0"/>
      <dgm:spPr/>
    </dgm:pt>
    <dgm:pt modelId="{E859839A-A472-461A-859D-2B82B9D4E425}" type="pres">
      <dgm:prSet presAssocID="{38C50DD0-3BCE-437E-86BD-00FA9AFCC7F6}" presName="parTx" presStyleLbl="revTx" presStyleIdx="2" presStyleCnt="4">
        <dgm:presLayoutVars>
          <dgm:chMax val="0"/>
          <dgm:chPref val="0"/>
        </dgm:presLayoutVars>
      </dgm:prSet>
      <dgm:spPr/>
    </dgm:pt>
    <dgm:pt modelId="{6D51B6B7-E0D6-4A91-AD43-5AF736447659}" type="pres">
      <dgm:prSet presAssocID="{8C28AD2E-E88B-409E-96EA-10EDE5B643D9}" presName="sibTrans" presStyleCnt="0"/>
      <dgm:spPr/>
    </dgm:pt>
    <dgm:pt modelId="{46635F7F-8050-41D9-BA28-1DC865E9E12C}" type="pres">
      <dgm:prSet presAssocID="{8521751E-18BC-47DF-AA06-37062F64A34E}" presName="compNode" presStyleCnt="0"/>
      <dgm:spPr/>
    </dgm:pt>
    <dgm:pt modelId="{A7A575EA-F605-4180-98BB-4AFF56B71684}" type="pres">
      <dgm:prSet presAssocID="{8521751E-18BC-47DF-AA06-37062F64A34E}" presName="bgRect" presStyleLbl="bgShp" presStyleIdx="3" presStyleCnt="4"/>
      <dgm:spPr/>
    </dgm:pt>
    <dgm:pt modelId="{88EFC75C-CAD1-4867-B28B-583FFF06F768}" type="pres">
      <dgm:prSet presAssocID="{8521751E-18BC-47DF-AA06-37062F64A3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181B92EA-CE47-4A2A-8997-3039E5EAFC42}" type="pres">
      <dgm:prSet presAssocID="{8521751E-18BC-47DF-AA06-37062F64A34E}" presName="spaceRect" presStyleCnt="0"/>
      <dgm:spPr/>
    </dgm:pt>
    <dgm:pt modelId="{914CD6F6-10C0-4DDC-AACA-2CA388ABC0CD}" type="pres">
      <dgm:prSet presAssocID="{8521751E-18BC-47DF-AA06-37062F64A34E}" presName="parTx" presStyleLbl="revTx" presStyleIdx="3" presStyleCnt="4">
        <dgm:presLayoutVars>
          <dgm:chMax val="0"/>
          <dgm:chPref val="0"/>
        </dgm:presLayoutVars>
      </dgm:prSet>
      <dgm:spPr/>
    </dgm:pt>
  </dgm:ptLst>
  <dgm:cxnLst>
    <dgm:cxn modelId="{23235907-C0BB-4989-A7D2-86DF838E2C49}" type="presOf" srcId="{EFA17F7D-B2C0-40AE-BEFF-89C86A2054D4}" destId="{DE6F7EEB-333E-4DF3-BEEB-2FE3247BC71D}" srcOrd="0" destOrd="0" presId="urn:microsoft.com/office/officeart/2018/2/layout/IconVerticalSolidList"/>
    <dgm:cxn modelId="{CBC1F30D-3972-49A4-8CE2-430DBB8CBF05}" type="presOf" srcId="{38C50DD0-3BCE-437E-86BD-00FA9AFCC7F6}" destId="{E859839A-A472-461A-859D-2B82B9D4E425}" srcOrd="0" destOrd="0" presId="urn:microsoft.com/office/officeart/2018/2/layout/IconVerticalSolidList"/>
    <dgm:cxn modelId="{5DA0A32A-2D00-4195-B169-72B528EE2E40}" srcId="{43B39090-2B34-482E-B497-CF7F444DD87A}" destId="{8521751E-18BC-47DF-AA06-37062F64A34E}" srcOrd="3" destOrd="0" parTransId="{34E05F61-65BB-4503-9045-D8E6C387B1EF}" sibTransId="{B53293B0-3024-453D-8A9C-DF357BDCF9AD}"/>
    <dgm:cxn modelId="{F836602E-29AC-4481-BCB5-DFB07CAF58DD}" srcId="{43B39090-2B34-482E-B497-CF7F444DD87A}" destId="{63468481-8E84-40C9-A4AB-DD7BE8AAD7F3}" srcOrd="1" destOrd="0" parTransId="{5E6E72BD-A14E-47D9-815C-832204B8BCE6}" sibTransId="{95C7F61C-8D1F-4FF1-9F55-51DDCE99233F}"/>
    <dgm:cxn modelId="{C6886A73-5C12-4615-A6BD-812F821221D3}" type="presOf" srcId="{63468481-8E84-40C9-A4AB-DD7BE8AAD7F3}" destId="{D9B17533-52EE-4A08-B739-9B1108E342C8}" srcOrd="0" destOrd="0" presId="urn:microsoft.com/office/officeart/2018/2/layout/IconVerticalSolidList"/>
    <dgm:cxn modelId="{25CAD890-9C59-4D28-8D9A-9A3439856D07}" type="presOf" srcId="{43B39090-2B34-482E-B497-CF7F444DD87A}" destId="{2D9DC69F-F3F1-409F-BF4E-981C25B9BA87}" srcOrd="0" destOrd="0" presId="urn:microsoft.com/office/officeart/2018/2/layout/IconVerticalSolidList"/>
    <dgm:cxn modelId="{80F0F1B0-4235-437A-8951-7C35E1060921}" srcId="{43B39090-2B34-482E-B497-CF7F444DD87A}" destId="{38C50DD0-3BCE-437E-86BD-00FA9AFCC7F6}" srcOrd="2" destOrd="0" parTransId="{7CFC6035-A1AC-4722-B17B-39DED9F14C43}" sibTransId="{8C28AD2E-E88B-409E-96EA-10EDE5B643D9}"/>
    <dgm:cxn modelId="{719B2BC2-2F0D-4559-AB81-5DDF50150172}" type="presOf" srcId="{8521751E-18BC-47DF-AA06-37062F64A34E}" destId="{914CD6F6-10C0-4DDC-AACA-2CA388ABC0CD}" srcOrd="0" destOrd="0" presId="urn:microsoft.com/office/officeart/2018/2/layout/IconVerticalSolidList"/>
    <dgm:cxn modelId="{7AC25FE2-EE55-4B22-B7A6-5C5D7D4E74A3}" srcId="{43B39090-2B34-482E-B497-CF7F444DD87A}" destId="{EFA17F7D-B2C0-40AE-BEFF-89C86A2054D4}" srcOrd="0" destOrd="0" parTransId="{0EEF5B96-9002-4DBA-9C42-20FA40121C0D}" sibTransId="{03F49D03-6F20-43B1-AD75-110CF1FC0510}"/>
    <dgm:cxn modelId="{0B8CD999-D1F7-4110-A5D2-DA747BFCD1DC}" type="presParOf" srcId="{2D9DC69F-F3F1-409F-BF4E-981C25B9BA87}" destId="{6E2AEEEB-B575-4AA1-8157-57DE5961E5D8}" srcOrd="0" destOrd="0" presId="urn:microsoft.com/office/officeart/2018/2/layout/IconVerticalSolidList"/>
    <dgm:cxn modelId="{B3693EF3-D479-4654-A658-AC9D8C3CC8CE}" type="presParOf" srcId="{6E2AEEEB-B575-4AA1-8157-57DE5961E5D8}" destId="{D02BCD36-EC8D-4324-B934-B3518E963160}" srcOrd="0" destOrd="0" presId="urn:microsoft.com/office/officeart/2018/2/layout/IconVerticalSolidList"/>
    <dgm:cxn modelId="{5AD481D3-7558-4C54-A7B5-24F66FC1CDA3}" type="presParOf" srcId="{6E2AEEEB-B575-4AA1-8157-57DE5961E5D8}" destId="{E83CD34F-84BE-41DE-A6A3-E673D328E525}" srcOrd="1" destOrd="0" presId="urn:microsoft.com/office/officeart/2018/2/layout/IconVerticalSolidList"/>
    <dgm:cxn modelId="{5DA849C1-D02E-492D-99A8-19146FDA93A8}" type="presParOf" srcId="{6E2AEEEB-B575-4AA1-8157-57DE5961E5D8}" destId="{17CA9832-B153-4749-B3EA-28EB760E1C34}" srcOrd="2" destOrd="0" presId="urn:microsoft.com/office/officeart/2018/2/layout/IconVerticalSolidList"/>
    <dgm:cxn modelId="{3B3C3D7F-FCE1-4DBB-B93A-F5D9F5DF03A1}" type="presParOf" srcId="{6E2AEEEB-B575-4AA1-8157-57DE5961E5D8}" destId="{DE6F7EEB-333E-4DF3-BEEB-2FE3247BC71D}" srcOrd="3" destOrd="0" presId="urn:microsoft.com/office/officeart/2018/2/layout/IconVerticalSolidList"/>
    <dgm:cxn modelId="{C7013687-8207-492C-A6F9-F4FD73B3B3DE}" type="presParOf" srcId="{2D9DC69F-F3F1-409F-BF4E-981C25B9BA87}" destId="{C6B43DF3-0444-4682-AA53-07264FCB99D7}" srcOrd="1" destOrd="0" presId="urn:microsoft.com/office/officeart/2018/2/layout/IconVerticalSolidList"/>
    <dgm:cxn modelId="{4CEC4531-3D6A-4D9D-9F84-7B5E7EE22F88}" type="presParOf" srcId="{2D9DC69F-F3F1-409F-BF4E-981C25B9BA87}" destId="{6A932F7E-A672-4C89-9652-4C7D881E04C0}" srcOrd="2" destOrd="0" presId="urn:microsoft.com/office/officeart/2018/2/layout/IconVerticalSolidList"/>
    <dgm:cxn modelId="{FD9468E3-182E-4729-AE6C-7498C29CFED3}" type="presParOf" srcId="{6A932F7E-A672-4C89-9652-4C7D881E04C0}" destId="{B16FCC0C-5703-4EE6-8919-3276F0050E7D}" srcOrd="0" destOrd="0" presId="urn:microsoft.com/office/officeart/2018/2/layout/IconVerticalSolidList"/>
    <dgm:cxn modelId="{C75878EC-D252-4168-B8D7-983D8608EAD1}" type="presParOf" srcId="{6A932F7E-A672-4C89-9652-4C7D881E04C0}" destId="{68D12A1F-2709-4BBF-B6D9-031B5126BCDA}" srcOrd="1" destOrd="0" presId="urn:microsoft.com/office/officeart/2018/2/layout/IconVerticalSolidList"/>
    <dgm:cxn modelId="{D38C2FE1-DA24-45B4-B99A-F02CBD55B63F}" type="presParOf" srcId="{6A932F7E-A672-4C89-9652-4C7D881E04C0}" destId="{B7724B06-30B6-4A90-A4FF-18EDACBBF1E3}" srcOrd="2" destOrd="0" presId="urn:microsoft.com/office/officeart/2018/2/layout/IconVerticalSolidList"/>
    <dgm:cxn modelId="{A894CA63-389A-4DB3-924E-F954791450FE}" type="presParOf" srcId="{6A932F7E-A672-4C89-9652-4C7D881E04C0}" destId="{D9B17533-52EE-4A08-B739-9B1108E342C8}" srcOrd="3" destOrd="0" presId="urn:microsoft.com/office/officeart/2018/2/layout/IconVerticalSolidList"/>
    <dgm:cxn modelId="{D38F2541-882C-4F20-B7A2-F19ADAA1217E}" type="presParOf" srcId="{2D9DC69F-F3F1-409F-BF4E-981C25B9BA87}" destId="{D9905E27-E862-4958-8084-FCED849A5BC5}" srcOrd="3" destOrd="0" presId="urn:microsoft.com/office/officeart/2018/2/layout/IconVerticalSolidList"/>
    <dgm:cxn modelId="{70D9B5CA-5809-47F6-81C9-EF70802A3A67}" type="presParOf" srcId="{2D9DC69F-F3F1-409F-BF4E-981C25B9BA87}" destId="{B7C9E714-685F-4200-B0F5-E0263BB960B4}" srcOrd="4" destOrd="0" presId="urn:microsoft.com/office/officeart/2018/2/layout/IconVerticalSolidList"/>
    <dgm:cxn modelId="{51CFE3E2-2209-40A0-86F4-3B10CFD16EF6}" type="presParOf" srcId="{B7C9E714-685F-4200-B0F5-E0263BB960B4}" destId="{B4E446A4-2649-4B42-84FC-C68BE39C5632}" srcOrd="0" destOrd="0" presId="urn:microsoft.com/office/officeart/2018/2/layout/IconVerticalSolidList"/>
    <dgm:cxn modelId="{83983918-0A77-48F9-908E-B53C0AA6983E}" type="presParOf" srcId="{B7C9E714-685F-4200-B0F5-E0263BB960B4}" destId="{86A5808C-7547-40B6-95FA-F8D71CE019C7}" srcOrd="1" destOrd="0" presId="urn:microsoft.com/office/officeart/2018/2/layout/IconVerticalSolidList"/>
    <dgm:cxn modelId="{78BB7E9A-C536-470B-A766-F93660C4C052}" type="presParOf" srcId="{B7C9E714-685F-4200-B0F5-E0263BB960B4}" destId="{3D290BE4-2E05-4741-BB90-C8F674C8D923}" srcOrd="2" destOrd="0" presId="urn:microsoft.com/office/officeart/2018/2/layout/IconVerticalSolidList"/>
    <dgm:cxn modelId="{E076D778-F0B1-46D3-A921-074BFD31EC51}" type="presParOf" srcId="{B7C9E714-685F-4200-B0F5-E0263BB960B4}" destId="{E859839A-A472-461A-859D-2B82B9D4E425}" srcOrd="3" destOrd="0" presId="urn:microsoft.com/office/officeart/2018/2/layout/IconVerticalSolidList"/>
    <dgm:cxn modelId="{FA9314DC-280A-4962-AB4F-5C806B625796}" type="presParOf" srcId="{2D9DC69F-F3F1-409F-BF4E-981C25B9BA87}" destId="{6D51B6B7-E0D6-4A91-AD43-5AF736447659}" srcOrd="5" destOrd="0" presId="urn:microsoft.com/office/officeart/2018/2/layout/IconVerticalSolidList"/>
    <dgm:cxn modelId="{3CF0B4B7-D603-4F0C-A339-DE965D9788A5}" type="presParOf" srcId="{2D9DC69F-F3F1-409F-BF4E-981C25B9BA87}" destId="{46635F7F-8050-41D9-BA28-1DC865E9E12C}" srcOrd="6" destOrd="0" presId="urn:microsoft.com/office/officeart/2018/2/layout/IconVerticalSolidList"/>
    <dgm:cxn modelId="{2BAC5A79-B79A-4E96-A2FE-E787DC51291F}" type="presParOf" srcId="{46635F7F-8050-41D9-BA28-1DC865E9E12C}" destId="{A7A575EA-F605-4180-98BB-4AFF56B71684}" srcOrd="0" destOrd="0" presId="urn:microsoft.com/office/officeart/2018/2/layout/IconVerticalSolidList"/>
    <dgm:cxn modelId="{3B9AF348-B3E8-4FD9-ACE4-B264B250061F}" type="presParOf" srcId="{46635F7F-8050-41D9-BA28-1DC865E9E12C}" destId="{88EFC75C-CAD1-4867-B28B-583FFF06F768}" srcOrd="1" destOrd="0" presId="urn:microsoft.com/office/officeart/2018/2/layout/IconVerticalSolidList"/>
    <dgm:cxn modelId="{EB99467C-4DF4-4C77-A2AD-4BAFFDCBABBF}" type="presParOf" srcId="{46635F7F-8050-41D9-BA28-1DC865E9E12C}" destId="{181B92EA-CE47-4A2A-8997-3039E5EAFC42}" srcOrd="2" destOrd="0" presId="urn:microsoft.com/office/officeart/2018/2/layout/IconVerticalSolidList"/>
    <dgm:cxn modelId="{16F77265-B082-4741-9DFC-140E9FF7DE05}" type="presParOf" srcId="{46635F7F-8050-41D9-BA28-1DC865E9E12C}" destId="{914CD6F6-10C0-4DDC-AACA-2CA388ABC0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DD260-446D-7F45-AD6C-737B8B99DD5E}">
      <dsp:nvSpPr>
        <dsp:cNvPr id="0" name=""/>
        <dsp:cNvSpPr/>
      </dsp:nvSpPr>
      <dsp:spPr>
        <a:xfrm>
          <a:off x="26314" y="2217"/>
          <a:ext cx="2202730" cy="110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Owners:</a:t>
          </a:r>
        </a:p>
      </dsp:txBody>
      <dsp:txXfrm>
        <a:off x="58572" y="34475"/>
        <a:ext cx="2138214" cy="1036849"/>
      </dsp:txXfrm>
    </dsp:sp>
    <dsp:sp modelId="{2BF30E06-0DA5-4E4C-8515-4C206F1D45CA}">
      <dsp:nvSpPr>
        <dsp:cNvPr id="0" name=""/>
        <dsp:cNvSpPr/>
      </dsp:nvSpPr>
      <dsp:spPr>
        <a:xfrm>
          <a:off x="246587" y="1103582"/>
          <a:ext cx="220273" cy="826023"/>
        </a:xfrm>
        <a:custGeom>
          <a:avLst/>
          <a:gdLst/>
          <a:ahLst/>
          <a:cxnLst/>
          <a:rect l="0" t="0" r="0" b="0"/>
          <a:pathLst>
            <a:path>
              <a:moveTo>
                <a:pt x="0" y="0"/>
              </a:moveTo>
              <a:lnTo>
                <a:pt x="0" y="826023"/>
              </a:lnTo>
              <a:lnTo>
                <a:pt x="220273" y="826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C184A7-6941-C64E-A6ED-B1FE60707542}">
      <dsp:nvSpPr>
        <dsp:cNvPr id="0" name=""/>
        <dsp:cNvSpPr/>
      </dsp:nvSpPr>
      <dsp:spPr>
        <a:xfrm>
          <a:off x="466860" y="1378923"/>
          <a:ext cx="1762184" cy="110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Jake &amp; Ned Wilson</a:t>
          </a:r>
        </a:p>
      </dsp:txBody>
      <dsp:txXfrm>
        <a:off x="499118" y="1411181"/>
        <a:ext cx="1697668" cy="1036849"/>
      </dsp:txXfrm>
    </dsp:sp>
    <dsp:sp modelId="{94757E2B-6BF3-E54C-ADFA-2F243DF8EBED}">
      <dsp:nvSpPr>
        <dsp:cNvPr id="0" name=""/>
        <dsp:cNvSpPr/>
      </dsp:nvSpPr>
      <dsp:spPr>
        <a:xfrm>
          <a:off x="2779728" y="2217"/>
          <a:ext cx="2202730" cy="110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Services:</a:t>
          </a:r>
        </a:p>
      </dsp:txBody>
      <dsp:txXfrm>
        <a:off x="2811986" y="34475"/>
        <a:ext cx="2138214" cy="1036849"/>
      </dsp:txXfrm>
    </dsp:sp>
    <dsp:sp modelId="{EE43A73D-E646-C143-8BB6-BDBB657AA940}">
      <dsp:nvSpPr>
        <dsp:cNvPr id="0" name=""/>
        <dsp:cNvSpPr/>
      </dsp:nvSpPr>
      <dsp:spPr>
        <a:xfrm>
          <a:off x="3000001" y="1103582"/>
          <a:ext cx="220273" cy="826023"/>
        </a:xfrm>
        <a:custGeom>
          <a:avLst/>
          <a:gdLst/>
          <a:ahLst/>
          <a:cxnLst/>
          <a:rect l="0" t="0" r="0" b="0"/>
          <a:pathLst>
            <a:path>
              <a:moveTo>
                <a:pt x="0" y="0"/>
              </a:moveTo>
              <a:lnTo>
                <a:pt x="0" y="826023"/>
              </a:lnTo>
              <a:lnTo>
                <a:pt x="220273" y="826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1FCC70-5358-924A-AE28-CF024CB57D94}">
      <dsp:nvSpPr>
        <dsp:cNvPr id="0" name=""/>
        <dsp:cNvSpPr/>
      </dsp:nvSpPr>
      <dsp:spPr>
        <a:xfrm>
          <a:off x="3220274" y="1378923"/>
          <a:ext cx="1762184" cy="110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Financial Management </a:t>
          </a:r>
        </a:p>
      </dsp:txBody>
      <dsp:txXfrm>
        <a:off x="3252532" y="1411181"/>
        <a:ext cx="1697668" cy="1036849"/>
      </dsp:txXfrm>
    </dsp:sp>
    <dsp:sp modelId="{135DE6FB-DDD6-B446-9FE8-72DDBB416A06}">
      <dsp:nvSpPr>
        <dsp:cNvPr id="0" name=""/>
        <dsp:cNvSpPr/>
      </dsp:nvSpPr>
      <dsp:spPr>
        <a:xfrm>
          <a:off x="3000001" y="1103582"/>
          <a:ext cx="220273" cy="2202730"/>
        </a:xfrm>
        <a:custGeom>
          <a:avLst/>
          <a:gdLst/>
          <a:ahLst/>
          <a:cxnLst/>
          <a:rect l="0" t="0" r="0" b="0"/>
          <a:pathLst>
            <a:path>
              <a:moveTo>
                <a:pt x="0" y="0"/>
              </a:moveTo>
              <a:lnTo>
                <a:pt x="0" y="2202730"/>
              </a:lnTo>
              <a:lnTo>
                <a:pt x="220273" y="22027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951D4-A74B-C049-83FF-75FC0EA73DF2}">
      <dsp:nvSpPr>
        <dsp:cNvPr id="0" name=""/>
        <dsp:cNvSpPr/>
      </dsp:nvSpPr>
      <dsp:spPr>
        <a:xfrm>
          <a:off x="3220274" y="2755630"/>
          <a:ext cx="1762184" cy="110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Financial Advisory</a:t>
          </a:r>
        </a:p>
      </dsp:txBody>
      <dsp:txXfrm>
        <a:off x="3252532" y="2787888"/>
        <a:ext cx="1697668" cy="1036849"/>
      </dsp:txXfrm>
    </dsp:sp>
    <dsp:sp modelId="{46A9C9FF-EE9C-D245-BDDB-AEF50452FF4B}">
      <dsp:nvSpPr>
        <dsp:cNvPr id="0" name=""/>
        <dsp:cNvSpPr/>
      </dsp:nvSpPr>
      <dsp:spPr>
        <a:xfrm>
          <a:off x="5533141" y="2217"/>
          <a:ext cx="2202730" cy="110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Location:</a:t>
          </a:r>
        </a:p>
      </dsp:txBody>
      <dsp:txXfrm>
        <a:off x="5565399" y="34475"/>
        <a:ext cx="2138214" cy="1036849"/>
      </dsp:txXfrm>
    </dsp:sp>
    <dsp:sp modelId="{47287DCC-F415-0143-85B5-DC91EEC58D7F}">
      <dsp:nvSpPr>
        <dsp:cNvPr id="0" name=""/>
        <dsp:cNvSpPr/>
      </dsp:nvSpPr>
      <dsp:spPr>
        <a:xfrm>
          <a:off x="5753414" y="1103582"/>
          <a:ext cx="220273" cy="826023"/>
        </a:xfrm>
        <a:custGeom>
          <a:avLst/>
          <a:gdLst/>
          <a:ahLst/>
          <a:cxnLst/>
          <a:rect l="0" t="0" r="0" b="0"/>
          <a:pathLst>
            <a:path>
              <a:moveTo>
                <a:pt x="0" y="0"/>
              </a:moveTo>
              <a:lnTo>
                <a:pt x="0" y="826023"/>
              </a:lnTo>
              <a:lnTo>
                <a:pt x="220273" y="826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CA2A3-A5D1-6C40-8543-9F46F96AF658}">
      <dsp:nvSpPr>
        <dsp:cNvPr id="0" name=""/>
        <dsp:cNvSpPr/>
      </dsp:nvSpPr>
      <dsp:spPr>
        <a:xfrm>
          <a:off x="5973687" y="1378923"/>
          <a:ext cx="1762184" cy="110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Rural New Mexico</a:t>
          </a:r>
        </a:p>
      </dsp:txBody>
      <dsp:txXfrm>
        <a:off x="6005945" y="1411181"/>
        <a:ext cx="1697668" cy="1036849"/>
      </dsp:txXfrm>
    </dsp:sp>
    <dsp:sp modelId="{BAD72251-4035-3B45-AB3B-F4F1FA7C7F13}">
      <dsp:nvSpPr>
        <dsp:cNvPr id="0" name=""/>
        <dsp:cNvSpPr/>
      </dsp:nvSpPr>
      <dsp:spPr>
        <a:xfrm>
          <a:off x="8286554" y="2217"/>
          <a:ext cx="2202730" cy="1101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Case Study Objective:</a:t>
          </a:r>
        </a:p>
      </dsp:txBody>
      <dsp:txXfrm>
        <a:off x="8318812" y="34475"/>
        <a:ext cx="2138214" cy="1036849"/>
      </dsp:txXfrm>
    </dsp:sp>
    <dsp:sp modelId="{AD4D7DE9-688B-E24C-8040-D102012F893A}">
      <dsp:nvSpPr>
        <dsp:cNvPr id="0" name=""/>
        <dsp:cNvSpPr/>
      </dsp:nvSpPr>
      <dsp:spPr>
        <a:xfrm>
          <a:off x="8506827" y="1103582"/>
          <a:ext cx="220273" cy="826023"/>
        </a:xfrm>
        <a:custGeom>
          <a:avLst/>
          <a:gdLst/>
          <a:ahLst/>
          <a:cxnLst/>
          <a:rect l="0" t="0" r="0" b="0"/>
          <a:pathLst>
            <a:path>
              <a:moveTo>
                <a:pt x="0" y="0"/>
              </a:moveTo>
              <a:lnTo>
                <a:pt x="0" y="826023"/>
              </a:lnTo>
              <a:lnTo>
                <a:pt x="220273" y="826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498034-9C10-AD44-AAD8-8C0D605E3F5D}">
      <dsp:nvSpPr>
        <dsp:cNvPr id="0" name=""/>
        <dsp:cNvSpPr/>
      </dsp:nvSpPr>
      <dsp:spPr>
        <a:xfrm>
          <a:off x="8727100" y="1378923"/>
          <a:ext cx="1762184" cy="11013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Analyze Billing Structure </a:t>
          </a:r>
        </a:p>
      </dsp:txBody>
      <dsp:txXfrm>
        <a:off x="8759358" y="1411181"/>
        <a:ext cx="1697668" cy="1036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AC4C1-A126-4D85-864C-51B1FD961896}">
      <dsp:nvSpPr>
        <dsp:cNvPr id="0" name=""/>
        <dsp:cNvSpPr/>
      </dsp:nvSpPr>
      <dsp:spPr>
        <a:xfrm>
          <a:off x="0" y="678"/>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1232E-4DF8-489F-BCAA-E058742E44B1}">
      <dsp:nvSpPr>
        <dsp:cNvPr id="0" name=""/>
        <dsp:cNvSpPr/>
      </dsp:nvSpPr>
      <dsp:spPr>
        <a:xfrm>
          <a:off x="480498" y="358074"/>
          <a:ext cx="873632" cy="873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00772-58F4-452F-80E7-9BF992DBEB43}">
      <dsp:nvSpPr>
        <dsp:cNvPr id="0" name=""/>
        <dsp:cNvSpPr/>
      </dsp:nvSpPr>
      <dsp:spPr>
        <a:xfrm>
          <a:off x="1834628" y="678"/>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977900">
            <a:lnSpc>
              <a:spcPct val="90000"/>
            </a:lnSpc>
            <a:spcBef>
              <a:spcPct val="0"/>
            </a:spcBef>
            <a:spcAft>
              <a:spcPct val="35000"/>
            </a:spcAft>
            <a:buNone/>
          </a:pPr>
          <a:r>
            <a:rPr lang="en-US" sz="2200" kern="1200"/>
            <a:t>Do they need to change the billing structure?</a:t>
          </a:r>
        </a:p>
      </dsp:txBody>
      <dsp:txXfrm>
        <a:off x="1834628" y="678"/>
        <a:ext cx="4469100" cy="1588423"/>
      </dsp:txXfrm>
    </dsp:sp>
    <dsp:sp modelId="{64AFD2A9-B3FC-4952-9CAF-9B40162AA702}">
      <dsp:nvSpPr>
        <dsp:cNvPr id="0" name=""/>
        <dsp:cNvSpPr/>
      </dsp:nvSpPr>
      <dsp:spPr>
        <a:xfrm>
          <a:off x="0" y="1986207"/>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B37B5-F802-46E3-AC1A-8A9ACF0528C2}">
      <dsp:nvSpPr>
        <dsp:cNvPr id="0" name=""/>
        <dsp:cNvSpPr/>
      </dsp:nvSpPr>
      <dsp:spPr>
        <a:xfrm>
          <a:off x="480498" y="2343603"/>
          <a:ext cx="873632" cy="873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67A578-AE7F-4156-B119-0CF7321079D9}">
      <dsp:nvSpPr>
        <dsp:cNvPr id="0" name=""/>
        <dsp:cNvSpPr/>
      </dsp:nvSpPr>
      <dsp:spPr>
        <a:xfrm>
          <a:off x="1834628" y="1986207"/>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977900">
            <a:lnSpc>
              <a:spcPct val="90000"/>
            </a:lnSpc>
            <a:spcBef>
              <a:spcPct val="0"/>
            </a:spcBef>
            <a:spcAft>
              <a:spcPct val="35000"/>
            </a:spcAft>
            <a:buNone/>
          </a:pPr>
          <a:r>
            <a:rPr lang="en-US" sz="2200" kern="1200"/>
            <a:t>Are they acquiring clients quickly enough?</a:t>
          </a:r>
        </a:p>
      </dsp:txBody>
      <dsp:txXfrm>
        <a:off x="1834628" y="1986207"/>
        <a:ext cx="4469100" cy="1588423"/>
      </dsp:txXfrm>
    </dsp:sp>
    <dsp:sp modelId="{DB7D443D-9025-443E-B97B-07A4B5CDA7D4}">
      <dsp:nvSpPr>
        <dsp:cNvPr id="0" name=""/>
        <dsp:cNvSpPr/>
      </dsp:nvSpPr>
      <dsp:spPr>
        <a:xfrm>
          <a:off x="0" y="3971736"/>
          <a:ext cx="6303729" cy="1588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1841E-A322-4917-92C3-EADA0D4917F7}">
      <dsp:nvSpPr>
        <dsp:cNvPr id="0" name=""/>
        <dsp:cNvSpPr/>
      </dsp:nvSpPr>
      <dsp:spPr>
        <a:xfrm>
          <a:off x="480498" y="4329132"/>
          <a:ext cx="873632" cy="87363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0A7D6D-F13E-4F27-9AB9-1902B278A35B}">
      <dsp:nvSpPr>
        <dsp:cNvPr id="0" name=""/>
        <dsp:cNvSpPr/>
      </dsp:nvSpPr>
      <dsp:spPr>
        <a:xfrm>
          <a:off x="1834628" y="3971736"/>
          <a:ext cx="4469100" cy="158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08" tIns="168108" rIns="168108" bIns="168108" numCol="1" spcCol="1270" anchor="ctr" anchorCtr="0">
          <a:noAutofit/>
        </a:bodyPr>
        <a:lstStyle/>
        <a:p>
          <a:pPr marL="0" lvl="0" indent="0" algn="l" defTabSz="977900">
            <a:lnSpc>
              <a:spcPct val="90000"/>
            </a:lnSpc>
            <a:spcBef>
              <a:spcPct val="0"/>
            </a:spcBef>
            <a:spcAft>
              <a:spcPct val="35000"/>
            </a:spcAft>
            <a:buNone/>
          </a:pPr>
          <a:r>
            <a:rPr lang="en-US" sz="2200" kern="1200"/>
            <a:t>Do they have any clients who regularly use their services and represent a higher value to the business?</a:t>
          </a:r>
        </a:p>
      </dsp:txBody>
      <dsp:txXfrm>
        <a:off x="1834628" y="3971736"/>
        <a:ext cx="4469100" cy="1588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BCD36-EC8D-4324-B934-B3518E963160}">
      <dsp:nvSpPr>
        <dsp:cNvPr id="0" name=""/>
        <dsp:cNvSpPr/>
      </dsp:nvSpPr>
      <dsp:spPr>
        <a:xfrm>
          <a:off x="0" y="2295"/>
          <a:ext cx="6291714"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CD34F-84BE-41DE-A6A3-E673D328E525}">
      <dsp:nvSpPr>
        <dsp:cNvPr id="0" name=""/>
        <dsp:cNvSpPr/>
      </dsp:nvSpPr>
      <dsp:spPr>
        <a:xfrm>
          <a:off x="351928" y="264060"/>
          <a:ext cx="639869" cy="639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F7EEB-333E-4DF3-BEEB-2FE3247BC71D}">
      <dsp:nvSpPr>
        <dsp:cNvPr id="0" name=""/>
        <dsp:cNvSpPr/>
      </dsp:nvSpPr>
      <dsp:spPr>
        <a:xfrm>
          <a:off x="1343725" y="2295"/>
          <a:ext cx="4947988"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US" sz="2200" kern="1200"/>
            <a:t>How many clients have been added in the last month?</a:t>
          </a:r>
        </a:p>
      </dsp:txBody>
      <dsp:txXfrm>
        <a:off x="1343725" y="2295"/>
        <a:ext cx="4947988" cy="1163398"/>
      </dsp:txXfrm>
    </dsp:sp>
    <dsp:sp modelId="{B16FCC0C-5703-4EE6-8919-3276F0050E7D}">
      <dsp:nvSpPr>
        <dsp:cNvPr id="0" name=""/>
        <dsp:cNvSpPr/>
      </dsp:nvSpPr>
      <dsp:spPr>
        <a:xfrm>
          <a:off x="0" y="1456543"/>
          <a:ext cx="6291714"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12A1F-2709-4BBF-B6D9-031B5126BCDA}">
      <dsp:nvSpPr>
        <dsp:cNvPr id="0" name=""/>
        <dsp:cNvSpPr/>
      </dsp:nvSpPr>
      <dsp:spPr>
        <a:xfrm>
          <a:off x="351928" y="1718308"/>
          <a:ext cx="639869" cy="639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B17533-52EE-4A08-B739-9B1108E342C8}">
      <dsp:nvSpPr>
        <dsp:cNvPr id="0" name=""/>
        <dsp:cNvSpPr/>
      </dsp:nvSpPr>
      <dsp:spPr>
        <a:xfrm>
          <a:off x="1343725" y="1456543"/>
          <a:ext cx="4947988"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US" sz="2200" kern="1200" dirty="0"/>
            <a:t>What is the average amount of assets (in currency) for the entire client list? </a:t>
          </a:r>
        </a:p>
      </dsp:txBody>
      <dsp:txXfrm>
        <a:off x="1343725" y="1456543"/>
        <a:ext cx="4947988" cy="1163398"/>
      </dsp:txXfrm>
    </dsp:sp>
    <dsp:sp modelId="{B4E446A4-2649-4B42-84FC-C68BE39C5632}">
      <dsp:nvSpPr>
        <dsp:cNvPr id="0" name=""/>
        <dsp:cNvSpPr/>
      </dsp:nvSpPr>
      <dsp:spPr>
        <a:xfrm>
          <a:off x="0" y="2910792"/>
          <a:ext cx="6291714"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5808C-7547-40B6-95FA-F8D71CE019C7}">
      <dsp:nvSpPr>
        <dsp:cNvPr id="0" name=""/>
        <dsp:cNvSpPr/>
      </dsp:nvSpPr>
      <dsp:spPr>
        <a:xfrm>
          <a:off x="351928" y="3172557"/>
          <a:ext cx="639869" cy="639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59839A-A472-461A-859D-2B82B9D4E425}">
      <dsp:nvSpPr>
        <dsp:cNvPr id="0" name=""/>
        <dsp:cNvSpPr/>
      </dsp:nvSpPr>
      <dsp:spPr>
        <a:xfrm>
          <a:off x="1343725" y="2910792"/>
          <a:ext cx="4947988"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US" sz="2200" kern="1200" dirty="0"/>
            <a:t>How many clients have a high number (more than 10 a month) of transactions? </a:t>
          </a:r>
        </a:p>
      </dsp:txBody>
      <dsp:txXfrm>
        <a:off x="1343725" y="2910792"/>
        <a:ext cx="4947988" cy="1163398"/>
      </dsp:txXfrm>
    </dsp:sp>
    <dsp:sp modelId="{A7A575EA-F605-4180-98BB-4AFF56B71684}">
      <dsp:nvSpPr>
        <dsp:cNvPr id="0" name=""/>
        <dsp:cNvSpPr/>
      </dsp:nvSpPr>
      <dsp:spPr>
        <a:xfrm>
          <a:off x="0" y="4365040"/>
          <a:ext cx="6291714" cy="1163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FC75C-CAD1-4867-B28B-583FFF06F768}">
      <dsp:nvSpPr>
        <dsp:cNvPr id="0" name=""/>
        <dsp:cNvSpPr/>
      </dsp:nvSpPr>
      <dsp:spPr>
        <a:xfrm>
          <a:off x="351928" y="4626805"/>
          <a:ext cx="639869" cy="639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4CD6F6-10C0-4DDC-AACA-2CA388ABC0CD}">
      <dsp:nvSpPr>
        <dsp:cNvPr id="0" name=""/>
        <dsp:cNvSpPr/>
      </dsp:nvSpPr>
      <dsp:spPr>
        <a:xfrm>
          <a:off x="1343725" y="4365040"/>
          <a:ext cx="4947988" cy="1163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26" tIns="123126" rIns="123126" bIns="123126" numCol="1" spcCol="1270" anchor="ctr" anchorCtr="0">
          <a:noAutofit/>
        </a:bodyPr>
        <a:lstStyle/>
        <a:p>
          <a:pPr marL="0" lvl="0" indent="0" algn="l" defTabSz="977900">
            <a:lnSpc>
              <a:spcPct val="90000"/>
            </a:lnSpc>
            <a:spcBef>
              <a:spcPct val="0"/>
            </a:spcBef>
            <a:spcAft>
              <a:spcPct val="35000"/>
            </a:spcAft>
            <a:buNone/>
          </a:pPr>
          <a:r>
            <a:rPr lang="en-US" sz="2200" kern="1200" dirty="0"/>
            <a:t>How many bills have been sent within the past 6 months? </a:t>
          </a:r>
        </a:p>
      </dsp:txBody>
      <dsp:txXfrm>
        <a:off x="1343725" y="4365040"/>
        <a:ext cx="4947988" cy="1163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12/14/2024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19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88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54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12/14/2024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33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31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90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24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204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2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9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24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12/14/2024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027296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F3DD5E-5FC3-E0C2-CD17-238CE2F62399}"/>
              </a:ext>
            </a:extLst>
          </p:cNvPr>
          <p:cNvPicPr>
            <a:picLocks noChangeAspect="1"/>
          </p:cNvPicPr>
          <p:nvPr/>
        </p:nvPicPr>
        <p:blipFill>
          <a:blip r:embed="rId2"/>
          <a:srcRect l="35605"/>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6B8D93-7B75-B402-4736-B7357B685C49}"/>
              </a:ext>
            </a:extLst>
          </p:cNvPr>
          <p:cNvSpPr>
            <a:spLocks noGrp="1"/>
          </p:cNvSpPr>
          <p:nvPr>
            <p:ph type="ctrTitle"/>
          </p:nvPr>
        </p:nvSpPr>
        <p:spPr>
          <a:xfrm>
            <a:off x="643467" y="795509"/>
            <a:ext cx="4092525" cy="2798604"/>
          </a:xfrm>
        </p:spPr>
        <p:txBody>
          <a:bodyPr>
            <a:normAutofit/>
          </a:bodyPr>
          <a:lstStyle/>
          <a:p>
            <a:r>
              <a:rPr lang="en-US" sz="5600">
                <a:solidFill>
                  <a:srgbClr val="FFFFFF"/>
                </a:solidFill>
              </a:rPr>
              <a:t>Wilson Financial Case Study</a:t>
            </a:r>
          </a:p>
        </p:txBody>
      </p:sp>
      <p:sp>
        <p:nvSpPr>
          <p:cNvPr id="3" name="Subtitle 2">
            <a:extLst>
              <a:ext uri="{FF2B5EF4-FFF2-40B4-BE49-F238E27FC236}">
                <a16:creationId xmlns:a16="http://schemas.microsoft.com/office/drawing/2014/main" id="{0236F144-D138-6CD5-1356-1A9BB671E514}"/>
              </a:ext>
            </a:extLst>
          </p:cNvPr>
          <p:cNvSpPr>
            <a:spLocks noGrp="1"/>
          </p:cNvSpPr>
          <p:nvPr>
            <p:ph type="subTitle" idx="1"/>
          </p:nvPr>
        </p:nvSpPr>
        <p:spPr>
          <a:xfrm>
            <a:off x="643467" y="3686187"/>
            <a:ext cx="4092525" cy="2292581"/>
          </a:xfrm>
        </p:spPr>
        <p:txBody>
          <a:bodyPr>
            <a:normAutofit/>
          </a:bodyPr>
          <a:lstStyle/>
          <a:p>
            <a:r>
              <a:rPr lang="en-US">
                <a:solidFill>
                  <a:srgbClr val="FFFFFF"/>
                </a:solidFill>
              </a:rPr>
              <a:t>Jason Schriner, Mark White, Rachel Shaw, Rachel Theis</a:t>
            </a: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64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alculator, pen, compass, money and a paper with graphs printed on it">
            <a:extLst>
              <a:ext uri="{FF2B5EF4-FFF2-40B4-BE49-F238E27FC236}">
                <a16:creationId xmlns:a16="http://schemas.microsoft.com/office/drawing/2014/main" id="{39E80E85-5A47-A7F6-FFC0-DD73AADDA85A}"/>
              </a:ext>
            </a:extLst>
          </p:cNvPr>
          <p:cNvPicPr>
            <a:picLocks noChangeAspect="1"/>
          </p:cNvPicPr>
          <p:nvPr/>
        </p:nvPicPr>
        <p:blipFill>
          <a:blip r:embed="rId2">
            <a:alphaModFix amt="35000"/>
          </a:blip>
          <a:srcRect b="6639"/>
          <a:stretch/>
        </p:blipFill>
        <p:spPr>
          <a:xfrm>
            <a:off x="20" y="10"/>
            <a:ext cx="12191980" cy="6857990"/>
          </a:xfrm>
          <a:prstGeom prst="rect">
            <a:avLst/>
          </a:prstGeom>
        </p:spPr>
      </p:pic>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521178-7768-D536-F346-42DCB6832D51}"/>
              </a:ext>
            </a:extLst>
          </p:cNvPr>
          <p:cNvSpPr>
            <a:spLocks noGrp="1"/>
          </p:cNvSpPr>
          <p:nvPr>
            <p:ph type="title"/>
          </p:nvPr>
        </p:nvSpPr>
        <p:spPr>
          <a:xfrm>
            <a:off x="1171074" y="1396686"/>
            <a:ext cx="3240506" cy="4064628"/>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6EB7C3FF-213A-07AF-C95B-91F017740CB5}"/>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a:solidFill>
                  <a:srgbClr val="FFFFFF"/>
                </a:solidFill>
              </a:rPr>
              <a:t>This records search allows Wilson Financial to determine who if anyone regularly uses their services. This can guide decisions like adding offerings for frequent users.</a:t>
            </a: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36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62BFC28-A32D-21AB-38B9-F3AB775CE712}"/>
              </a:ext>
            </a:extLst>
          </p:cNvPr>
          <p:cNvSpPr/>
          <p:nvPr/>
        </p:nvSpPr>
        <p:spPr>
          <a:xfrm>
            <a:off x="6059715" y="3519714"/>
            <a:ext cx="4644571" cy="136104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2C1B7E0-5ACD-1FBE-756E-DE1A6FD74AEC}"/>
              </a:ext>
            </a:extLst>
          </p:cNvPr>
          <p:cNvSpPr/>
          <p:nvPr/>
        </p:nvSpPr>
        <p:spPr>
          <a:xfrm>
            <a:off x="6142528" y="1832838"/>
            <a:ext cx="4484990"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83C1651E-0630-B94A-3BAA-FC15EDA0F01E}"/>
              </a:ext>
            </a:extLst>
          </p:cNvPr>
          <p:cNvSpPr/>
          <p:nvPr/>
        </p:nvSpPr>
        <p:spPr>
          <a:xfrm>
            <a:off x="839788" y="1832838"/>
            <a:ext cx="4739377"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7E479-7B03-FE3A-CD77-993607DA9676}"/>
              </a:ext>
            </a:extLst>
          </p:cNvPr>
          <p:cNvSpPr>
            <a:spLocks noGrp="1"/>
          </p:cNvSpPr>
          <p:nvPr>
            <p:ph type="title"/>
          </p:nvPr>
        </p:nvSpPr>
        <p:spPr/>
        <p:txBody>
          <a:bodyPr>
            <a:normAutofit/>
          </a:bodyPr>
          <a:lstStyle/>
          <a:p>
            <a:r>
              <a:rPr lang="en-US" dirty="0"/>
              <a:t>How many bills have been sent within the past 6 months? </a:t>
            </a:r>
          </a:p>
        </p:txBody>
      </p:sp>
      <p:sp>
        <p:nvSpPr>
          <p:cNvPr id="8" name="Text Placeholder 7">
            <a:extLst>
              <a:ext uri="{FF2B5EF4-FFF2-40B4-BE49-F238E27FC236}">
                <a16:creationId xmlns:a16="http://schemas.microsoft.com/office/drawing/2014/main" id="{98026E7D-651A-52DF-4A3D-5D79DF515700}"/>
              </a:ext>
            </a:extLst>
          </p:cNvPr>
          <p:cNvSpPr>
            <a:spLocks noGrp="1"/>
          </p:cNvSpPr>
          <p:nvPr>
            <p:ph type="body" idx="1"/>
          </p:nvPr>
        </p:nvSpPr>
        <p:spPr>
          <a:xfrm>
            <a:off x="839787" y="1515408"/>
            <a:ext cx="5157787" cy="823912"/>
          </a:xfrm>
        </p:spPr>
        <p:txBody>
          <a:bodyPr/>
          <a:lstStyle/>
          <a:p>
            <a:r>
              <a:rPr lang="en-US" dirty="0"/>
              <a:t>Code</a:t>
            </a:r>
          </a:p>
        </p:txBody>
      </p:sp>
      <p:pic>
        <p:nvPicPr>
          <p:cNvPr id="6" name="Content Placeholder 5">
            <a:extLst>
              <a:ext uri="{FF2B5EF4-FFF2-40B4-BE49-F238E27FC236}">
                <a16:creationId xmlns:a16="http://schemas.microsoft.com/office/drawing/2014/main" id="{F4FF51CF-A127-041B-4086-49CBDDE88100}"/>
              </a:ext>
            </a:extLst>
          </p:cNvPr>
          <p:cNvPicPr>
            <a:picLocks noGrp="1" noChangeAspect="1"/>
          </p:cNvPicPr>
          <p:nvPr>
            <p:ph sz="half" idx="2"/>
          </p:nvPr>
        </p:nvPicPr>
        <p:blipFill>
          <a:blip r:embed="rId2"/>
          <a:stretch>
            <a:fillRect/>
          </a:stretch>
        </p:blipFill>
        <p:spPr>
          <a:xfrm>
            <a:off x="836612" y="2505075"/>
            <a:ext cx="4742553" cy="1449044"/>
          </a:xfrm>
        </p:spPr>
      </p:pic>
      <p:sp>
        <p:nvSpPr>
          <p:cNvPr id="9" name="Text Placeholder 8">
            <a:extLst>
              <a:ext uri="{FF2B5EF4-FFF2-40B4-BE49-F238E27FC236}">
                <a16:creationId xmlns:a16="http://schemas.microsoft.com/office/drawing/2014/main" id="{8DF49FAD-3FFF-8E6A-3A31-E28CBDD29DF2}"/>
              </a:ext>
            </a:extLst>
          </p:cNvPr>
          <p:cNvSpPr>
            <a:spLocks noGrp="1"/>
          </p:cNvSpPr>
          <p:nvPr>
            <p:ph type="body" sz="quarter" idx="3"/>
          </p:nvPr>
        </p:nvSpPr>
        <p:spPr>
          <a:xfrm>
            <a:off x="6194427" y="1539012"/>
            <a:ext cx="5183188" cy="823912"/>
          </a:xfrm>
        </p:spPr>
        <p:txBody>
          <a:bodyPr/>
          <a:lstStyle/>
          <a:p>
            <a:r>
              <a:rPr lang="en-US" dirty="0"/>
              <a:t>Output</a:t>
            </a:r>
          </a:p>
        </p:txBody>
      </p:sp>
      <p:pic>
        <p:nvPicPr>
          <p:cNvPr id="7" name="Content Placeholder 6">
            <a:extLst>
              <a:ext uri="{FF2B5EF4-FFF2-40B4-BE49-F238E27FC236}">
                <a16:creationId xmlns:a16="http://schemas.microsoft.com/office/drawing/2014/main" id="{7106C962-5722-F510-0D41-933FB34DB047}"/>
              </a:ext>
            </a:extLst>
          </p:cNvPr>
          <p:cNvPicPr>
            <a:picLocks noGrp="1" noChangeAspect="1"/>
          </p:cNvPicPr>
          <p:nvPr>
            <p:ph sz="quarter" idx="4"/>
          </p:nvPr>
        </p:nvPicPr>
        <p:blipFill>
          <a:blip r:embed="rId3"/>
          <a:stretch>
            <a:fillRect/>
          </a:stretch>
        </p:blipFill>
        <p:spPr>
          <a:xfrm>
            <a:off x="6096000" y="2505075"/>
            <a:ext cx="4531517" cy="823912"/>
          </a:xfrm>
          <a:prstGeom prst="rect">
            <a:avLst/>
          </a:prstGeom>
        </p:spPr>
      </p:pic>
      <p:sp>
        <p:nvSpPr>
          <p:cNvPr id="3" name="TextBox 2">
            <a:extLst>
              <a:ext uri="{FF2B5EF4-FFF2-40B4-BE49-F238E27FC236}">
                <a16:creationId xmlns:a16="http://schemas.microsoft.com/office/drawing/2014/main" id="{1C05839F-0AD8-3382-00E2-82A867AAE31C}"/>
              </a:ext>
            </a:extLst>
          </p:cNvPr>
          <p:cNvSpPr txBox="1"/>
          <p:nvPr/>
        </p:nvSpPr>
        <p:spPr>
          <a:xfrm>
            <a:off x="6142528" y="3600071"/>
            <a:ext cx="46445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database query will help to determine if they are generating enough revenue and have enough clients to stay profitable.</a:t>
            </a:r>
          </a:p>
        </p:txBody>
      </p:sp>
    </p:spTree>
    <p:extLst>
      <p:ext uri="{BB962C8B-B14F-4D97-AF65-F5344CB8AC3E}">
        <p14:creationId xmlns:p14="http://schemas.microsoft.com/office/powerpoint/2010/main" val="15741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F7A249-22F2-E685-AB54-DEBF1EFD8174}"/>
              </a:ext>
            </a:extLst>
          </p:cNvPr>
          <p:cNvSpPr>
            <a:spLocks noGrp="1"/>
          </p:cNvSpPr>
          <p:nvPr>
            <p:ph type="title"/>
          </p:nvPr>
        </p:nvSpPr>
        <p:spPr>
          <a:xfrm>
            <a:off x="838200" y="365125"/>
            <a:ext cx="5393361" cy="1325563"/>
          </a:xfrm>
        </p:spPr>
        <p:txBody>
          <a:bodyPr>
            <a:normAutofit/>
          </a:bodyPr>
          <a:lstStyle/>
          <a:p>
            <a:r>
              <a:rPr lang="en-US"/>
              <a:t>Conclusion</a:t>
            </a:r>
            <a:endParaRPr lang="en-US" dirty="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291EE3-9262-9FB2-4E20-DB00B5C25B39}"/>
              </a:ext>
            </a:extLst>
          </p:cNvPr>
          <p:cNvSpPr>
            <a:spLocks noGrp="1"/>
          </p:cNvSpPr>
          <p:nvPr>
            <p:ph idx="1"/>
          </p:nvPr>
        </p:nvSpPr>
        <p:spPr>
          <a:xfrm>
            <a:off x="838200" y="1825625"/>
            <a:ext cx="5393361" cy="4351338"/>
          </a:xfrm>
        </p:spPr>
        <p:txBody>
          <a:bodyPr vert="horz" lIns="91440" tIns="45720" rIns="91440" bIns="45720" rtlCol="0">
            <a:normAutofit/>
          </a:bodyPr>
          <a:lstStyle/>
          <a:p>
            <a:r>
              <a:rPr lang="en-US" dirty="0"/>
              <a:t>The addition of a database to the Wilson Financial business enables Jake and Ned Wilson to assess different aspects of their business by storing important data in a way that allows them to easily search the database and make important business decisions based on facts.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54E46E21-F6C0-3FD0-8661-33206B2E3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29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26B33E-8807-A2A0-3139-2130FF025A97}"/>
              </a:ext>
            </a:extLst>
          </p:cNvPr>
          <p:cNvSpPr>
            <a:spLocks noGrp="1"/>
          </p:cNvSpPr>
          <p:nvPr>
            <p:ph type="title"/>
          </p:nvPr>
        </p:nvSpPr>
        <p:spPr>
          <a:xfrm>
            <a:off x="838200" y="365125"/>
            <a:ext cx="5387502" cy="1325563"/>
          </a:xfrm>
        </p:spPr>
        <p:txBody>
          <a:bodyPr>
            <a:normAutofit/>
          </a:bodyPr>
          <a:lstStyle/>
          <a:p>
            <a:r>
              <a:rPr lang="en-US" dirty="0"/>
              <a:t>Assumptions made to complete assignment</a:t>
            </a:r>
          </a:p>
        </p:txBody>
      </p:sp>
      <p:sp>
        <p:nvSpPr>
          <p:cNvPr id="3" name="Content Placeholder 2">
            <a:extLst>
              <a:ext uri="{FF2B5EF4-FFF2-40B4-BE49-F238E27FC236}">
                <a16:creationId xmlns:a16="http://schemas.microsoft.com/office/drawing/2014/main" id="{AEFA0B9A-A8A8-55B2-0BFD-9DCFE17D9C71}"/>
              </a:ext>
            </a:extLst>
          </p:cNvPr>
          <p:cNvSpPr>
            <a:spLocks noGrp="1"/>
          </p:cNvSpPr>
          <p:nvPr>
            <p:ph idx="1"/>
          </p:nvPr>
        </p:nvSpPr>
        <p:spPr>
          <a:xfrm>
            <a:off x="838200" y="1825625"/>
            <a:ext cx="5387502" cy="4351338"/>
          </a:xfrm>
        </p:spPr>
        <p:txBody>
          <a:bodyPr vert="horz" lIns="91440" tIns="45720" rIns="91440" bIns="45720" rtlCol="0" anchor="t">
            <a:normAutofit/>
          </a:bodyPr>
          <a:lstStyle/>
          <a:p>
            <a:pPr>
              <a:spcAft>
                <a:spcPts val="120"/>
              </a:spcAft>
            </a:pPr>
            <a:r>
              <a:rPr lang="en-US" sz="1800" dirty="0">
                <a:effectLst/>
                <a:cs typeface="Helvetica"/>
              </a:rPr>
              <a:t>Wilson Financial offers both business and personal planning services and investment accounts. </a:t>
            </a:r>
          </a:p>
          <a:p>
            <a:pPr>
              <a:spcAft>
                <a:spcPts val="120"/>
              </a:spcAft>
              <a:buFont typeface="Arial" panose="020B0604020202020204" pitchFamily="34" charset="0"/>
              <a:buChar char="•"/>
            </a:pPr>
            <a:r>
              <a:rPr lang="en-US" sz="1800" dirty="0">
                <a:effectLst/>
                <a:cs typeface="Helvetica"/>
              </a:rPr>
              <a:t>Wilson Financial is a small business that offers a limited number of services. </a:t>
            </a:r>
          </a:p>
          <a:p>
            <a:pPr>
              <a:spcAft>
                <a:spcPts val="120"/>
              </a:spcAft>
              <a:buFont typeface="Arial" panose="020B0604020202020204" pitchFamily="34" charset="0"/>
              <a:buChar char="•"/>
            </a:pPr>
            <a:r>
              <a:rPr lang="en-US" sz="1800" dirty="0">
                <a:effectLst/>
                <a:cs typeface="Helvetica"/>
              </a:rPr>
              <a:t>Wilson Financial offers financial planning services that are billed at a flat or hourly rate </a:t>
            </a:r>
          </a:p>
          <a:p>
            <a:pPr>
              <a:spcAft>
                <a:spcPts val="120"/>
              </a:spcAft>
              <a:buFont typeface="Arial" panose="020B0604020202020204" pitchFamily="34" charset="0"/>
              <a:buChar char="•"/>
            </a:pPr>
            <a:r>
              <a:rPr lang="en-US" sz="1800" dirty="0">
                <a:effectLst/>
                <a:cs typeface="Helvetica"/>
              </a:rPr>
              <a:t>Wilson financial takes a transaction fee on investments </a:t>
            </a:r>
          </a:p>
          <a:p>
            <a:pPr>
              <a:spcAft>
                <a:spcPts val="120"/>
              </a:spcAft>
              <a:buFont typeface="Arial" panose="020B0604020202020204" pitchFamily="34" charset="0"/>
              <a:buChar char="•"/>
            </a:pPr>
            <a:r>
              <a:rPr lang="en-US" sz="1800" dirty="0">
                <a:effectLst/>
                <a:cs typeface="Helvetica"/>
              </a:rPr>
              <a:t>Scheduling calendar for financial advising appointments is separate from the client database </a:t>
            </a:r>
          </a:p>
          <a:p>
            <a:pPr marL="0" indent="0">
              <a:buNone/>
            </a:pPr>
            <a:endParaRPr lang="en-US" sz="1700" dirty="0"/>
          </a:p>
        </p:txBody>
      </p:sp>
      <p:pic>
        <p:nvPicPr>
          <p:cNvPr id="5" name="Picture 4" descr="Calculator, pen, compass, money and a paper with graphs printed on it">
            <a:extLst>
              <a:ext uri="{FF2B5EF4-FFF2-40B4-BE49-F238E27FC236}">
                <a16:creationId xmlns:a16="http://schemas.microsoft.com/office/drawing/2014/main" id="{F8FB2E84-C0BA-435C-2D59-6E9490E04A3F}"/>
              </a:ext>
            </a:extLst>
          </p:cNvPr>
          <p:cNvPicPr>
            <a:picLocks noChangeAspect="1"/>
          </p:cNvPicPr>
          <p:nvPr/>
        </p:nvPicPr>
        <p:blipFill>
          <a:blip r:embed="rId2"/>
          <a:srcRect l="20518" r="19144"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8"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3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63F0A4-BACC-CB9B-5D49-CC8603A76C07}"/>
              </a:ext>
            </a:extLst>
          </p:cNvPr>
          <p:cNvSpPr>
            <a:spLocks noGrp="1"/>
          </p:cNvSpPr>
          <p:nvPr>
            <p:ph type="title"/>
          </p:nvPr>
        </p:nvSpPr>
        <p:spPr>
          <a:xfrm>
            <a:off x="838200" y="365125"/>
            <a:ext cx="5558489" cy="1325563"/>
          </a:xfrm>
        </p:spPr>
        <p:txBody>
          <a:bodyPr>
            <a:normAutofit/>
          </a:bodyPr>
          <a:lstStyle/>
          <a:p>
            <a:r>
              <a:rPr lang="en-US" dirty="0"/>
              <a:t>Group 2</a:t>
            </a:r>
          </a:p>
        </p:txBody>
      </p:sp>
      <p:sp>
        <p:nvSpPr>
          <p:cNvPr id="23" name="Freeform: Shape 2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7D4252-CEA0-5018-DFA9-C0943A1EADDD}"/>
              </a:ext>
            </a:extLst>
          </p:cNvPr>
          <p:cNvSpPr>
            <a:spLocks noGrp="1"/>
          </p:cNvSpPr>
          <p:nvPr>
            <p:ph idx="1"/>
          </p:nvPr>
        </p:nvSpPr>
        <p:spPr>
          <a:xfrm>
            <a:off x="774316" y="1536488"/>
            <a:ext cx="5757113" cy="4737312"/>
          </a:xfrm>
        </p:spPr>
        <p:txBody>
          <a:bodyPr vert="horz" lIns="91440" tIns="45720" rIns="91440" bIns="45720" rtlCol="0">
            <a:normAutofit fontScale="92500" lnSpcReduction="10000"/>
          </a:bodyPr>
          <a:lstStyle/>
          <a:p>
            <a:pPr marL="0" indent="0">
              <a:buNone/>
            </a:pPr>
            <a:r>
              <a:rPr lang="en-US" dirty="0">
                <a:ea typeface="+mn-lt"/>
                <a:cs typeface="+mn-lt"/>
              </a:rPr>
              <a:t>Our group consisted of Rachel Theis, Mark White, Rachel Shaw, and Jason Schriner. To facilitate efficient communication and ensure quick progress, we primarily used Discord as our platform for collaboration. Rather than breaking the project into separate tasks and assigning each person a specific piece, we chose to work collectively. Each member contributed actively by regularly posting new sections of the project or refining existing components. This approach allowed us to remain flexible, leverage everyone's strengths, and maintain continuous momentum throughout the project.</a:t>
            </a:r>
          </a:p>
        </p:txBody>
      </p:sp>
      <p:sp>
        <p:nvSpPr>
          <p:cNvPr id="25" name="Oval 2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Block Arc 2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10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64D24-391D-3FCC-AC94-372C1BDE0A00}"/>
              </a:ext>
            </a:extLst>
          </p:cNvPr>
          <p:cNvSpPr>
            <a:spLocks noGrp="1"/>
          </p:cNvSpPr>
          <p:nvPr>
            <p:ph type="title"/>
          </p:nvPr>
        </p:nvSpPr>
        <p:spPr>
          <a:xfrm>
            <a:off x="838200" y="365125"/>
            <a:ext cx="10515600" cy="1325563"/>
          </a:xfrm>
        </p:spPr>
        <p:txBody>
          <a:bodyPr>
            <a:normAutofit/>
          </a:bodyPr>
          <a:lstStyle/>
          <a:p>
            <a:pPr algn="ctr"/>
            <a:r>
              <a:rPr lang="en-US" dirty="0"/>
              <a:t>Case Study: Wilson Financial </a:t>
            </a:r>
          </a:p>
        </p:txBody>
      </p:sp>
      <p:graphicFrame>
        <p:nvGraphicFramePr>
          <p:cNvPr id="5" name="Content Placeholder 2">
            <a:extLst>
              <a:ext uri="{FF2B5EF4-FFF2-40B4-BE49-F238E27FC236}">
                <a16:creationId xmlns:a16="http://schemas.microsoft.com/office/drawing/2014/main" id="{7F81AB12-10F3-8DC0-43CB-EF32C6A4B6C6}"/>
              </a:ext>
            </a:extLst>
          </p:cNvPr>
          <p:cNvGraphicFramePr>
            <a:graphicFrameLocks noGrp="1"/>
          </p:cNvGraphicFramePr>
          <p:nvPr>
            <p:ph idx="1"/>
            <p:extLst>
              <p:ext uri="{D42A27DB-BD31-4B8C-83A1-F6EECF244321}">
                <p14:modId xmlns:p14="http://schemas.microsoft.com/office/powerpoint/2010/main" val="2575452758"/>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Piggy Bank outline">
            <a:extLst>
              <a:ext uri="{FF2B5EF4-FFF2-40B4-BE49-F238E27FC236}">
                <a16:creationId xmlns:a16="http://schemas.microsoft.com/office/drawing/2014/main" id="{44773955-C438-3FCC-CFC8-87E4E1E2D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80104" y="4866728"/>
            <a:ext cx="1991272" cy="1991272"/>
          </a:xfrm>
          <a:prstGeom prst="rect">
            <a:avLst/>
          </a:prstGeom>
        </p:spPr>
      </p:pic>
    </p:spTree>
    <p:extLst>
      <p:ext uri="{BB962C8B-B14F-4D97-AF65-F5344CB8AC3E}">
        <p14:creationId xmlns:p14="http://schemas.microsoft.com/office/powerpoint/2010/main" val="211117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7BB669-BA0E-5B80-3130-CA6EE2D8F92A}"/>
              </a:ext>
            </a:extLst>
          </p:cNvPr>
          <p:cNvSpPr>
            <a:spLocks noGrp="1"/>
          </p:cNvSpPr>
          <p:nvPr>
            <p:ph type="title"/>
          </p:nvPr>
        </p:nvSpPr>
        <p:spPr>
          <a:xfrm>
            <a:off x="838200" y="643467"/>
            <a:ext cx="2951205" cy="5571066"/>
          </a:xfrm>
        </p:spPr>
        <p:txBody>
          <a:bodyPr>
            <a:normAutofit/>
          </a:bodyPr>
          <a:lstStyle/>
          <a:p>
            <a:r>
              <a:rPr lang="en-US">
                <a:solidFill>
                  <a:srgbClr val="FFFFFF"/>
                </a:solidFill>
              </a:rPr>
              <a:t>Problems a Database could help Wilson Financial address</a:t>
            </a:r>
          </a:p>
        </p:txBody>
      </p:sp>
      <p:graphicFrame>
        <p:nvGraphicFramePr>
          <p:cNvPr id="5" name="Content Placeholder 2">
            <a:extLst>
              <a:ext uri="{FF2B5EF4-FFF2-40B4-BE49-F238E27FC236}">
                <a16:creationId xmlns:a16="http://schemas.microsoft.com/office/drawing/2014/main" id="{C3031B74-0F2E-4411-364D-124562FA64EC}"/>
              </a:ext>
            </a:extLst>
          </p:cNvPr>
          <p:cNvGraphicFramePr>
            <a:graphicFrameLocks noGrp="1"/>
          </p:cNvGraphicFramePr>
          <p:nvPr>
            <p:ph idx="1"/>
            <p:extLst>
              <p:ext uri="{D42A27DB-BD31-4B8C-83A1-F6EECF244321}">
                <p14:modId xmlns:p14="http://schemas.microsoft.com/office/powerpoint/2010/main" val="908356469"/>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7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387A-C301-6537-D936-37733B849819}"/>
              </a:ext>
            </a:extLst>
          </p:cNvPr>
          <p:cNvSpPr>
            <a:spLocks noGrp="1"/>
          </p:cNvSpPr>
          <p:nvPr>
            <p:ph type="title"/>
          </p:nvPr>
        </p:nvSpPr>
        <p:spPr/>
        <p:txBody>
          <a:bodyPr/>
          <a:lstStyle/>
          <a:p>
            <a:r>
              <a:rPr lang="en-US" dirty="0"/>
              <a:t>Entity Relationship Diagram (ERD)</a:t>
            </a:r>
            <a:br>
              <a:rPr lang="en-US" dirty="0"/>
            </a:br>
            <a:r>
              <a:rPr lang="en-US" dirty="0"/>
              <a:t>for establishing the database design</a:t>
            </a:r>
          </a:p>
        </p:txBody>
      </p:sp>
      <p:pic>
        <p:nvPicPr>
          <p:cNvPr id="5" name="Content Placeholder 4" descr="A diagram of a financial case study&#10;&#10;Description automatically generated">
            <a:extLst>
              <a:ext uri="{FF2B5EF4-FFF2-40B4-BE49-F238E27FC236}">
                <a16:creationId xmlns:a16="http://schemas.microsoft.com/office/drawing/2014/main" id="{932EEB41-87E6-0B8A-97E4-66F3E8ECE14D}"/>
              </a:ext>
            </a:extLst>
          </p:cNvPr>
          <p:cNvPicPr>
            <a:picLocks noGrp="1" noChangeAspect="1"/>
          </p:cNvPicPr>
          <p:nvPr>
            <p:ph idx="1"/>
          </p:nvPr>
        </p:nvPicPr>
        <p:blipFill>
          <a:blip r:embed="rId2"/>
          <a:stretch>
            <a:fillRect/>
          </a:stretch>
        </p:blipFill>
        <p:spPr>
          <a:xfrm>
            <a:off x="3836233" y="1688451"/>
            <a:ext cx="4770318" cy="4355938"/>
          </a:xfrm>
        </p:spPr>
      </p:pic>
    </p:spTree>
    <p:extLst>
      <p:ext uri="{BB962C8B-B14F-4D97-AF65-F5344CB8AC3E}">
        <p14:creationId xmlns:p14="http://schemas.microsoft.com/office/powerpoint/2010/main" val="116667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7D1763-B37F-C884-5E3E-F9DCB8386838}"/>
              </a:ext>
            </a:extLst>
          </p:cNvPr>
          <p:cNvSpPr>
            <a:spLocks noGrp="1"/>
          </p:cNvSpPr>
          <p:nvPr>
            <p:ph type="title"/>
          </p:nvPr>
        </p:nvSpPr>
        <p:spPr>
          <a:xfrm>
            <a:off x="692646" y="643467"/>
            <a:ext cx="2951205" cy="5571066"/>
          </a:xfrm>
        </p:spPr>
        <p:txBody>
          <a:bodyPr>
            <a:normAutofit/>
          </a:bodyPr>
          <a:lstStyle/>
          <a:p>
            <a:r>
              <a:rPr lang="en-US" sz="4000" dirty="0">
                <a:solidFill>
                  <a:srgbClr val="FFFFFF"/>
                </a:solidFill>
              </a:rPr>
              <a:t>Reports the Database could help generate</a:t>
            </a:r>
          </a:p>
        </p:txBody>
      </p:sp>
      <p:graphicFrame>
        <p:nvGraphicFramePr>
          <p:cNvPr id="15" name="Content Placeholder 2">
            <a:extLst>
              <a:ext uri="{FF2B5EF4-FFF2-40B4-BE49-F238E27FC236}">
                <a16:creationId xmlns:a16="http://schemas.microsoft.com/office/drawing/2014/main" id="{C0EEF845-F438-25DB-D3E4-DAA546CCB223}"/>
              </a:ext>
            </a:extLst>
          </p:cNvPr>
          <p:cNvGraphicFramePr>
            <a:graphicFrameLocks noGrp="1"/>
          </p:cNvGraphicFramePr>
          <p:nvPr>
            <p:ph idx="1"/>
            <p:extLst>
              <p:ext uri="{D42A27DB-BD31-4B8C-83A1-F6EECF244321}">
                <p14:modId xmlns:p14="http://schemas.microsoft.com/office/powerpoint/2010/main" val="151929775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77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892665A-656B-0685-307A-332FB6D6337E}"/>
              </a:ext>
            </a:extLst>
          </p:cNvPr>
          <p:cNvSpPr/>
          <p:nvPr/>
        </p:nvSpPr>
        <p:spPr>
          <a:xfrm>
            <a:off x="6194427" y="3607620"/>
            <a:ext cx="5183188" cy="168238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BF8DD620-1823-1005-3F74-74193DE50CDE}"/>
              </a:ext>
            </a:extLst>
          </p:cNvPr>
          <p:cNvSpPr/>
          <p:nvPr/>
        </p:nvSpPr>
        <p:spPr>
          <a:xfrm>
            <a:off x="6142527" y="1828076"/>
            <a:ext cx="5235088"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59A450C-0B99-1CEC-26A8-EB46F01EDC22}"/>
              </a:ext>
            </a:extLst>
          </p:cNvPr>
          <p:cNvSpPr/>
          <p:nvPr/>
        </p:nvSpPr>
        <p:spPr>
          <a:xfrm>
            <a:off x="839788" y="1832838"/>
            <a:ext cx="5128114"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52512-D0AE-B70D-E171-33B8494DA258}"/>
              </a:ext>
            </a:extLst>
          </p:cNvPr>
          <p:cNvSpPr>
            <a:spLocks noGrp="1"/>
          </p:cNvSpPr>
          <p:nvPr>
            <p:ph type="title"/>
          </p:nvPr>
        </p:nvSpPr>
        <p:spPr/>
        <p:txBody>
          <a:bodyPr>
            <a:normAutofit/>
          </a:bodyPr>
          <a:lstStyle/>
          <a:p>
            <a:r>
              <a:rPr lang="en-US" dirty="0"/>
              <a:t>How many clients have been added in the last month?</a:t>
            </a:r>
          </a:p>
        </p:txBody>
      </p:sp>
      <p:sp>
        <p:nvSpPr>
          <p:cNvPr id="9" name="Text Placeholder 8">
            <a:extLst>
              <a:ext uri="{FF2B5EF4-FFF2-40B4-BE49-F238E27FC236}">
                <a16:creationId xmlns:a16="http://schemas.microsoft.com/office/drawing/2014/main" id="{DF9CB140-8DC6-AC8A-56FB-C93F3BC3B460}"/>
              </a:ext>
            </a:extLst>
          </p:cNvPr>
          <p:cNvSpPr>
            <a:spLocks noGrp="1"/>
          </p:cNvSpPr>
          <p:nvPr>
            <p:ph type="body" idx="1"/>
          </p:nvPr>
        </p:nvSpPr>
        <p:spPr>
          <a:xfrm>
            <a:off x="839788" y="1528660"/>
            <a:ext cx="5157787" cy="823912"/>
          </a:xfrm>
        </p:spPr>
        <p:txBody>
          <a:bodyPr/>
          <a:lstStyle/>
          <a:p>
            <a:r>
              <a:rPr lang="en-US" dirty="0"/>
              <a:t>Code</a:t>
            </a:r>
          </a:p>
        </p:txBody>
      </p:sp>
      <p:pic>
        <p:nvPicPr>
          <p:cNvPr id="7" name="Content Placeholder 6" descr="A computer screen shot of text&#10;&#10;Description automatically generated">
            <a:extLst>
              <a:ext uri="{FF2B5EF4-FFF2-40B4-BE49-F238E27FC236}">
                <a16:creationId xmlns:a16="http://schemas.microsoft.com/office/drawing/2014/main" id="{CB2CBF70-A494-FA65-6310-0EE4FF65ED5B}"/>
              </a:ext>
            </a:extLst>
          </p:cNvPr>
          <p:cNvPicPr>
            <a:picLocks noGrp="1" noChangeAspect="1"/>
          </p:cNvPicPr>
          <p:nvPr>
            <p:ph sz="half" idx="2"/>
          </p:nvPr>
        </p:nvPicPr>
        <p:blipFill>
          <a:blip r:embed="rId2"/>
          <a:stretch>
            <a:fillRect/>
          </a:stretch>
        </p:blipFill>
        <p:spPr>
          <a:xfrm>
            <a:off x="839788" y="2542144"/>
            <a:ext cx="5157787" cy="3610450"/>
          </a:xfrm>
        </p:spPr>
      </p:pic>
      <p:sp>
        <p:nvSpPr>
          <p:cNvPr id="10" name="Text Placeholder 9">
            <a:extLst>
              <a:ext uri="{FF2B5EF4-FFF2-40B4-BE49-F238E27FC236}">
                <a16:creationId xmlns:a16="http://schemas.microsoft.com/office/drawing/2014/main" id="{1401F776-1BF2-514C-969D-335F8B1DE02C}"/>
              </a:ext>
            </a:extLst>
          </p:cNvPr>
          <p:cNvSpPr>
            <a:spLocks noGrp="1"/>
          </p:cNvSpPr>
          <p:nvPr>
            <p:ph type="body" sz="quarter" idx="3"/>
          </p:nvPr>
        </p:nvSpPr>
        <p:spPr>
          <a:xfrm>
            <a:off x="6142527" y="1534250"/>
            <a:ext cx="5183188" cy="823912"/>
          </a:xfrm>
        </p:spPr>
        <p:txBody>
          <a:bodyPr/>
          <a:lstStyle/>
          <a:p>
            <a:r>
              <a:rPr lang="en-US" dirty="0"/>
              <a:t>Output</a:t>
            </a:r>
          </a:p>
        </p:txBody>
      </p:sp>
      <p:pic>
        <p:nvPicPr>
          <p:cNvPr id="8" name="Content Placeholder 7">
            <a:extLst>
              <a:ext uri="{FF2B5EF4-FFF2-40B4-BE49-F238E27FC236}">
                <a16:creationId xmlns:a16="http://schemas.microsoft.com/office/drawing/2014/main" id="{3908CA25-DB7D-0008-B433-C6AB456C4727}"/>
              </a:ext>
            </a:extLst>
          </p:cNvPr>
          <p:cNvPicPr>
            <a:picLocks noGrp="1" noChangeAspect="1"/>
          </p:cNvPicPr>
          <p:nvPr>
            <p:ph sz="quarter" idx="4"/>
          </p:nvPr>
        </p:nvPicPr>
        <p:blipFill>
          <a:blip r:embed="rId3"/>
          <a:stretch>
            <a:fillRect/>
          </a:stretch>
        </p:blipFill>
        <p:spPr>
          <a:xfrm>
            <a:off x="6194427" y="2542144"/>
            <a:ext cx="5183188" cy="881494"/>
          </a:xfrm>
          <a:prstGeom prst="rect">
            <a:avLst/>
          </a:prstGeom>
        </p:spPr>
      </p:pic>
      <p:sp>
        <p:nvSpPr>
          <p:cNvPr id="3" name="TextBox 2">
            <a:extLst>
              <a:ext uri="{FF2B5EF4-FFF2-40B4-BE49-F238E27FC236}">
                <a16:creationId xmlns:a16="http://schemas.microsoft.com/office/drawing/2014/main" id="{0870685B-0754-D2A2-B164-19447BD936E0}"/>
              </a:ext>
            </a:extLst>
          </p:cNvPr>
          <p:cNvSpPr txBox="1"/>
          <p:nvPr/>
        </p:nvSpPr>
        <p:spPr>
          <a:xfrm>
            <a:off x="6291073" y="3743893"/>
            <a:ext cx="5034642" cy="1477328"/>
          </a:xfrm>
          <a:prstGeom prst="rect">
            <a:avLst/>
          </a:prstGeom>
          <a:solidFill>
            <a:schemeClr val="accent1">
              <a:lumMod val="40000"/>
              <a:lumOff val="60000"/>
            </a:schemeClr>
          </a:solidFill>
          <a:ln>
            <a:solidFill>
              <a:schemeClr val="accent1">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By generating this code it is possible to query the database to establish how many new clients they acquired in the past 6 months to determine if more advertising was needed.</a:t>
            </a:r>
          </a:p>
        </p:txBody>
      </p:sp>
    </p:spTree>
    <p:extLst>
      <p:ext uri="{BB962C8B-B14F-4D97-AF65-F5344CB8AC3E}">
        <p14:creationId xmlns:p14="http://schemas.microsoft.com/office/powerpoint/2010/main" val="260896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723AB40-5149-22C6-4F38-75A8B5576E10}"/>
              </a:ext>
            </a:extLst>
          </p:cNvPr>
          <p:cNvSpPr/>
          <p:nvPr/>
        </p:nvSpPr>
        <p:spPr>
          <a:xfrm>
            <a:off x="6096000" y="3754877"/>
            <a:ext cx="4600170" cy="143576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714B698C-73F1-E89C-ACF0-4C5F2D8335F6}"/>
              </a:ext>
            </a:extLst>
          </p:cNvPr>
          <p:cNvSpPr/>
          <p:nvPr/>
        </p:nvSpPr>
        <p:spPr>
          <a:xfrm>
            <a:off x="6096000" y="1966775"/>
            <a:ext cx="4600170"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CFAA6C09-4395-8AF9-E047-7E2FFBCFA2BE}"/>
              </a:ext>
            </a:extLst>
          </p:cNvPr>
          <p:cNvSpPr/>
          <p:nvPr/>
        </p:nvSpPr>
        <p:spPr>
          <a:xfrm>
            <a:off x="836612" y="1974989"/>
            <a:ext cx="4983586"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ECC38-7591-B227-FE1B-689E27604679}"/>
              </a:ext>
            </a:extLst>
          </p:cNvPr>
          <p:cNvSpPr>
            <a:spLocks noGrp="1"/>
          </p:cNvSpPr>
          <p:nvPr>
            <p:ph type="title"/>
          </p:nvPr>
        </p:nvSpPr>
        <p:spPr/>
        <p:txBody>
          <a:bodyPr>
            <a:normAutofit/>
          </a:bodyPr>
          <a:lstStyle/>
          <a:p>
            <a:r>
              <a:rPr lang="en-US" dirty="0"/>
              <a:t>What is the average amount of assets (in currency) for the entire client list? </a:t>
            </a:r>
          </a:p>
        </p:txBody>
      </p:sp>
      <p:sp>
        <p:nvSpPr>
          <p:cNvPr id="8" name="Text Placeholder 7">
            <a:extLst>
              <a:ext uri="{FF2B5EF4-FFF2-40B4-BE49-F238E27FC236}">
                <a16:creationId xmlns:a16="http://schemas.microsoft.com/office/drawing/2014/main" id="{508586DA-D17C-56AC-5EDC-CFA5F4CE88F3}"/>
              </a:ext>
            </a:extLst>
          </p:cNvPr>
          <p:cNvSpPr>
            <a:spLocks noGrp="1"/>
          </p:cNvSpPr>
          <p:nvPr>
            <p:ph type="body" idx="1"/>
          </p:nvPr>
        </p:nvSpPr>
        <p:spPr>
          <a:xfrm>
            <a:off x="839788" y="1667359"/>
            <a:ext cx="5157787" cy="823912"/>
          </a:xfrm>
        </p:spPr>
        <p:txBody>
          <a:bodyPr/>
          <a:lstStyle/>
          <a:p>
            <a:r>
              <a:rPr lang="en-US" dirty="0"/>
              <a:t>Code</a:t>
            </a:r>
          </a:p>
        </p:txBody>
      </p:sp>
      <p:pic>
        <p:nvPicPr>
          <p:cNvPr id="6" name="Content Placeholder 5" descr="A screen shot of a computer code&#10;&#10;Description automatically generated">
            <a:extLst>
              <a:ext uri="{FF2B5EF4-FFF2-40B4-BE49-F238E27FC236}">
                <a16:creationId xmlns:a16="http://schemas.microsoft.com/office/drawing/2014/main" id="{0F193577-B596-2B61-326A-E0B40DA9BBB4}"/>
              </a:ext>
            </a:extLst>
          </p:cNvPr>
          <p:cNvPicPr>
            <a:picLocks noGrp="1" noChangeAspect="1"/>
          </p:cNvPicPr>
          <p:nvPr>
            <p:ph sz="half" idx="2"/>
          </p:nvPr>
        </p:nvPicPr>
        <p:blipFill>
          <a:blip r:embed="rId2"/>
          <a:stretch>
            <a:fillRect/>
          </a:stretch>
        </p:blipFill>
        <p:spPr>
          <a:xfrm>
            <a:off x="836612" y="2697395"/>
            <a:ext cx="4983586" cy="1530048"/>
          </a:xfrm>
          <a:ln w="76200">
            <a:noFill/>
          </a:ln>
        </p:spPr>
      </p:pic>
      <p:sp>
        <p:nvSpPr>
          <p:cNvPr id="9" name="Text Placeholder 8">
            <a:extLst>
              <a:ext uri="{FF2B5EF4-FFF2-40B4-BE49-F238E27FC236}">
                <a16:creationId xmlns:a16="http://schemas.microsoft.com/office/drawing/2014/main" id="{96004050-812A-D35B-E478-473FF23FA6F2}"/>
              </a:ext>
            </a:extLst>
          </p:cNvPr>
          <p:cNvSpPr>
            <a:spLocks noGrp="1"/>
          </p:cNvSpPr>
          <p:nvPr>
            <p:ph type="body" sz="quarter" idx="3"/>
          </p:nvPr>
        </p:nvSpPr>
        <p:spPr>
          <a:xfrm>
            <a:off x="6169024" y="1667359"/>
            <a:ext cx="5183188" cy="823912"/>
          </a:xfrm>
        </p:spPr>
        <p:txBody>
          <a:bodyPr/>
          <a:lstStyle/>
          <a:p>
            <a:r>
              <a:rPr lang="en-US" dirty="0"/>
              <a:t>Output</a:t>
            </a:r>
          </a:p>
        </p:txBody>
      </p:sp>
      <p:pic>
        <p:nvPicPr>
          <p:cNvPr id="7" name="Content Placeholder 6">
            <a:extLst>
              <a:ext uri="{FF2B5EF4-FFF2-40B4-BE49-F238E27FC236}">
                <a16:creationId xmlns:a16="http://schemas.microsoft.com/office/drawing/2014/main" id="{3DB89369-3B9C-1708-EA98-7D85E75EE22E}"/>
              </a:ext>
            </a:extLst>
          </p:cNvPr>
          <p:cNvPicPr>
            <a:picLocks noGrp="1" noChangeAspect="1"/>
          </p:cNvPicPr>
          <p:nvPr>
            <p:ph sz="quarter" idx="4"/>
          </p:nvPr>
        </p:nvPicPr>
        <p:blipFill>
          <a:blip r:embed="rId3"/>
          <a:stretch>
            <a:fillRect/>
          </a:stretch>
        </p:blipFill>
        <p:spPr>
          <a:xfrm>
            <a:off x="6096000" y="2772948"/>
            <a:ext cx="4600170" cy="823911"/>
          </a:xfrm>
          <a:prstGeom prst="rect">
            <a:avLst/>
          </a:prstGeom>
        </p:spPr>
      </p:pic>
      <p:sp>
        <p:nvSpPr>
          <p:cNvPr id="3" name="TextBox 2">
            <a:extLst>
              <a:ext uri="{FF2B5EF4-FFF2-40B4-BE49-F238E27FC236}">
                <a16:creationId xmlns:a16="http://schemas.microsoft.com/office/drawing/2014/main" id="{D7E22CE0-1EAB-61A8-07B2-1A3A789D15D2}"/>
              </a:ext>
            </a:extLst>
          </p:cNvPr>
          <p:cNvSpPr txBox="1"/>
          <p:nvPr/>
        </p:nvSpPr>
        <p:spPr>
          <a:xfrm>
            <a:off x="6132285" y="3855356"/>
            <a:ext cx="45992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query would help Wilson Financial determine what is the best services to offer their clients and what their clients might be able to afford.</a:t>
            </a:r>
          </a:p>
        </p:txBody>
      </p:sp>
    </p:spTree>
    <p:extLst>
      <p:ext uri="{BB962C8B-B14F-4D97-AF65-F5344CB8AC3E}">
        <p14:creationId xmlns:p14="http://schemas.microsoft.com/office/powerpoint/2010/main" val="372846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5CAA461A-E7EA-B0E9-7BFB-7D4DE6F116E0}"/>
              </a:ext>
            </a:extLst>
          </p:cNvPr>
          <p:cNvSpPr/>
          <p:nvPr/>
        </p:nvSpPr>
        <p:spPr>
          <a:xfrm>
            <a:off x="6096000" y="1832838"/>
            <a:ext cx="4502660" cy="5300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DA9A424A-3A07-34CD-8B21-8E27FC148231}"/>
              </a:ext>
            </a:extLst>
          </p:cNvPr>
          <p:cNvSpPr/>
          <p:nvPr/>
        </p:nvSpPr>
        <p:spPr>
          <a:xfrm>
            <a:off x="839788" y="1832838"/>
            <a:ext cx="5128114" cy="53008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225C9-35C8-B09A-8CA3-BB32CC7FB56C}"/>
              </a:ext>
            </a:extLst>
          </p:cNvPr>
          <p:cNvSpPr>
            <a:spLocks noGrp="1"/>
          </p:cNvSpPr>
          <p:nvPr>
            <p:ph type="title"/>
          </p:nvPr>
        </p:nvSpPr>
        <p:spPr/>
        <p:txBody>
          <a:bodyPr/>
          <a:lstStyle/>
          <a:p>
            <a:r>
              <a:rPr lang="en-US" sz="3200" kern="1200" dirty="0">
                <a:latin typeface="+mj-lt"/>
                <a:ea typeface="+mj-ea"/>
                <a:cs typeface="+mj-cs"/>
              </a:rPr>
              <a:t>How many clients have a high number (more than 10 a month) of transactions? </a:t>
            </a:r>
            <a:endParaRPr lang="en-US" dirty="0"/>
          </a:p>
        </p:txBody>
      </p:sp>
      <p:sp>
        <p:nvSpPr>
          <p:cNvPr id="8" name="Text Placeholder 7">
            <a:extLst>
              <a:ext uri="{FF2B5EF4-FFF2-40B4-BE49-F238E27FC236}">
                <a16:creationId xmlns:a16="http://schemas.microsoft.com/office/drawing/2014/main" id="{6DB71A77-D283-1A00-FD27-B125C4E8A0A5}"/>
              </a:ext>
            </a:extLst>
          </p:cNvPr>
          <p:cNvSpPr>
            <a:spLocks noGrp="1"/>
          </p:cNvSpPr>
          <p:nvPr>
            <p:ph type="body" idx="1"/>
          </p:nvPr>
        </p:nvSpPr>
        <p:spPr>
          <a:xfrm>
            <a:off x="824951" y="1504588"/>
            <a:ext cx="5157787" cy="823912"/>
          </a:xfrm>
        </p:spPr>
        <p:txBody>
          <a:bodyPr/>
          <a:lstStyle/>
          <a:p>
            <a:r>
              <a:rPr lang="en-US" dirty="0"/>
              <a:t>Code</a:t>
            </a:r>
          </a:p>
        </p:txBody>
      </p:sp>
      <p:pic>
        <p:nvPicPr>
          <p:cNvPr id="7" name="Content Placeholder 6" descr="A computer screen with text and images&#10;&#10;Description automatically generated">
            <a:extLst>
              <a:ext uri="{FF2B5EF4-FFF2-40B4-BE49-F238E27FC236}">
                <a16:creationId xmlns:a16="http://schemas.microsoft.com/office/drawing/2014/main" id="{210E9964-A434-E36D-53EE-CECDC44FD836}"/>
              </a:ext>
            </a:extLst>
          </p:cNvPr>
          <p:cNvPicPr>
            <a:picLocks noGrp="1" noChangeAspect="1"/>
          </p:cNvPicPr>
          <p:nvPr>
            <p:ph sz="half" idx="2"/>
          </p:nvPr>
        </p:nvPicPr>
        <p:blipFill>
          <a:blip r:embed="rId2"/>
          <a:stretch>
            <a:fillRect/>
          </a:stretch>
        </p:blipFill>
        <p:spPr>
          <a:xfrm>
            <a:off x="869461" y="2505074"/>
            <a:ext cx="5098441" cy="3684588"/>
          </a:xfrm>
        </p:spPr>
      </p:pic>
      <p:sp>
        <p:nvSpPr>
          <p:cNvPr id="9" name="Text Placeholder 8">
            <a:extLst>
              <a:ext uri="{FF2B5EF4-FFF2-40B4-BE49-F238E27FC236}">
                <a16:creationId xmlns:a16="http://schemas.microsoft.com/office/drawing/2014/main" id="{75B9DADE-4ED0-CE9B-CD85-45D0F77A5D87}"/>
              </a:ext>
            </a:extLst>
          </p:cNvPr>
          <p:cNvSpPr>
            <a:spLocks noGrp="1"/>
          </p:cNvSpPr>
          <p:nvPr>
            <p:ph type="body" sz="quarter" idx="3"/>
          </p:nvPr>
        </p:nvSpPr>
        <p:spPr>
          <a:xfrm>
            <a:off x="6169024" y="1637161"/>
            <a:ext cx="5183188" cy="691339"/>
          </a:xfrm>
        </p:spPr>
        <p:txBody>
          <a:bodyPr/>
          <a:lstStyle/>
          <a:p>
            <a:r>
              <a:rPr lang="en-US" dirty="0"/>
              <a:t>Output</a:t>
            </a:r>
          </a:p>
        </p:txBody>
      </p:sp>
      <p:pic>
        <p:nvPicPr>
          <p:cNvPr id="5" name="Content Placeholder 4">
            <a:extLst>
              <a:ext uri="{FF2B5EF4-FFF2-40B4-BE49-F238E27FC236}">
                <a16:creationId xmlns:a16="http://schemas.microsoft.com/office/drawing/2014/main" id="{EA78602B-DCA8-78C9-EC4E-01788199B79E}"/>
              </a:ext>
            </a:extLst>
          </p:cNvPr>
          <p:cNvPicPr>
            <a:picLocks noGrp="1" noChangeAspect="1"/>
          </p:cNvPicPr>
          <p:nvPr>
            <p:ph sz="quarter" idx="4"/>
          </p:nvPr>
        </p:nvPicPr>
        <p:blipFill>
          <a:blip r:embed="rId3"/>
          <a:stretch>
            <a:fillRect/>
          </a:stretch>
        </p:blipFill>
        <p:spPr>
          <a:xfrm>
            <a:off x="6194427" y="2505074"/>
            <a:ext cx="4404233" cy="3684587"/>
          </a:xfrm>
          <a:prstGeom prst="rect">
            <a:avLst/>
          </a:prstGeom>
        </p:spPr>
      </p:pic>
    </p:spTree>
    <p:extLst>
      <p:ext uri="{BB962C8B-B14F-4D97-AF65-F5344CB8AC3E}">
        <p14:creationId xmlns:p14="http://schemas.microsoft.com/office/powerpoint/2010/main" val="327188476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54</TotalTime>
  <Words>545</Words>
  <Application>Microsoft Office PowerPoint</Application>
  <PresentationFormat>Widescreen</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ShapesVTI</vt:lpstr>
      <vt:lpstr>Wilson Financial Case Study</vt:lpstr>
      <vt:lpstr>Group 2</vt:lpstr>
      <vt:lpstr>Case Study: Wilson Financial </vt:lpstr>
      <vt:lpstr>Problems a Database could help Wilson Financial address</vt:lpstr>
      <vt:lpstr>Entity Relationship Diagram (ERD) for establishing the database design</vt:lpstr>
      <vt:lpstr>Reports the Database could help generate</vt:lpstr>
      <vt:lpstr>How many clients have been added in the last month?</vt:lpstr>
      <vt:lpstr>What is the average amount of assets (in currency) for the entire client list? </vt:lpstr>
      <vt:lpstr>How many clients have a high number (more than 10 a month) of transactions? </vt:lpstr>
      <vt:lpstr>Continued</vt:lpstr>
      <vt:lpstr>How many bills have been sent within the past 6 months? </vt:lpstr>
      <vt:lpstr>Conclusion</vt:lpstr>
      <vt:lpstr>Assumptions made to complete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Rachel Theis</dc:creator>
  <cp:lastModifiedBy>Rachel Theis</cp:lastModifiedBy>
  <cp:revision>200</cp:revision>
  <dcterms:created xsi:type="dcterms:W3CDTF">2024-12-14T05:37:42Z</dcterms:created>
  <dcterms:modified xsi:type="dcterms:W3CDTF">2024-12-14T19:51:02Z</dcterms:modified>
</cp:coreProperties>
</file>