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441" r:id="rId2"/>
    <p:sldId id="442" r:id="rId3"/>
    <p:sldId id="329" r:id="rId4"/>
    <p:sldId id="378" r:id="rId5"/>
    <p:sldId id="434" r:id="rId6"/>
    <p:sldId id="431" r:id="rId7"/>
    <p:sldId id="436"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5B6"/>
    <a:srgbClr val="3F4250"/>
    <a:srgbClr val="F7F7F7"/>
    <a:srgbClr val="808080"/>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66707" autoAdjust="0"/>
  </p:normalViewPr>
  <p:slideViewPr>
    <p:cSldViewPr snapToGrid="0">
      <p:cViewPr varScale="1">
        <p:scale>
          <a:sx n="122" d="100"/>
          <a:sy n="122" d="100"/>
        </p:scale>
        <p:origin x="1098" y="60"/>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2021/3/31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2021/3/31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endParaRPr lang="en-US" altLang="zh-CN" dirty="0"/>
          </a:p>
        </p:txBody>
      </p:sp>
    </p:spTree>
    <p:extLst>
      <p:ext uri="{BB962C8B-B14F-4D97-AF65-F5344CB8AC3E}">
        <p14:creationId xmlns:p14="http://schemas.microsoft.com/office/powerpoint/2010/main" val="1970204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endParaRPr lang="en-US" altLang="zh-CN" dirty="0"/>
          </a:p>
        </p:txBody>
      </p:sp>
    </p:spTree>
    <p:extLst>
      <p:ext uri="{BB962C8B-B14F-4D97-AF65-F5344CB8AC3E}">
        <p14:creationId xmlns:p14="http://schemas.microsoft.com/office/powerpoint/2010/main" val="1650899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5</a:t>
            </a:fld>
            <a:endParaRPr lang="zh-CN" altLang="en-US"/>
          </a:p>
        </p:txBody>
      </p:sp>
    </p:spTree>
    <p:extLst>
      <p:ext uri="{BB962C8B-B14F-4D97-AF65-F5344CB8AC3E}">
        <p14:creationId xmlns:p14="http://schemas.microsoft.com/office/powerpoint/2010/main" val="4232762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7</a:t>
            </a:fld>
            <a:endParaRPr lang="zh-CN" altLang="en-US"/>
          </a:p>
        </p:txBody>
      </p:sp>
    </p:spTree>
    <p:extLst>
      <p:ext uri="{BB962C8B-B14F-4D97-AF65-F5344CB8AC3E}">
        <p14:creationId xmlns:p14="http://schemas.microsoft.com/office/powerpoint/2010/main" val="306083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1.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628650" y="407005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hasCustomPrompt="1"/>
          </p:nvPr>
        </p:nvSpPr>
        <p:spPr>
          <a:xfrm>
            <a:off x="628650" y="5034521"/>
            <a:ext cx="78867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4" name="矩形 3"/>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t>‹#›</a:t>
            </a:fld>
            <a:endParaRPr lang="en-US" altLang="zh-CN" dirty="0"/>
          </a:p>
        </p:txBody>
      </p:sp>
      <p:sp>
        <p:nvSpPr>
          <p:cNvPr id="2" name="标题 1"/>
          <p:cNvSpPr>
            <a:spLocks noGrp="1"/>
          </p:cNvSpPr>
          <p:nvPr>
            <p:ph type="title"/>
          </p:nvPr>
        </p:nvSpPr>
        <p:spPr>
          <a:xfrm>
            <a:off x="262394"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pic>
        <p:nvPicPr>
          <p:cNvPr id="3" name="图片 2"/>
          <p:cNvPicPr>
            <a:picLocks noChangeAspect="1"/>
          </p:cNvPicPr>
          <p:nvPr userDrawn="1"/>
        </p:nvPicPr>
        <p:blipFill>
          <a:blip r:embed="rId5"/>
          <a:stretch>
            <a:fillRect/>
          </a:stretch>
        </p:blipFill>
        <p:spPr>
          <a:xfrm>
            <a:off x="0" y="1231682"/>
            <a:ext cx="9144000" cy="332713"/>
          </a:xfrm>
          <a:prstGeom prst="rect">
            <a:avLst/>
          </a:prstGeom>
        </p:spPr>
      </p:pic>
    </p:spTree>
  </p:cSld>
  <p:clrMapOvr>
    <a:masterClrMapping/>
  </p:clrMapOvr>
  <p:transition spd="med">
    <p:push/>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4"/>
          <a:stretch>
            <a:fillRect/>
          </a:stretch>
        </p:blipFill>
        <p:spPr>
          <a:xfrm>
            <a:off x="0" y="0"/>
            <a:ext cx="9144793" cy="664522"/>
          </a:xfrm>
          <a:prstGeom prst="rect">
            <a:avLst/>
          </a:prstGeom>
        </p:spPr>
      </p:pic>
      <p:sp>
        <p:nvSpPr>
          <p:cNvPr id="6" name="矩形 5"/>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9" name="矩形 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8250027" y="313202"/>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6"/>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313202"/>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t>‹#›</a:t>
            </a:fld>
            <a:endParaRPr lang="en-US" altLang="zh-CN" dirty="0"/>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7" name="矩形 16"/>
          <p:cNvSpPr/>
          <p:nvPr/>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4"/>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1" y="5815086"/>
            <a:ext cx="2458720" cy="650876"/>
          </a:xfrm>
          <a:prstGeom prst="rect">
            <a:avLst/>
          </a:prstGeom>
        </p:spPr>
      </p:pic>
      <p:sp>
        <p:nvSpPr>
          <p:cNvPr id="2" name="标题 1"/>
          <p:cNvSpPr>
            <a:spLocks noGrp="1"/>
          </p:cNvSpPr>
          <p:nvPr>
            <p:ph type="title"/>
          </p:nvPr>
        </p:nvSpPr>
        <p:spPr>
          <a:xfrm>
            <a:off x="469124" y="4006448"/>
            <a:ext cx="8325019"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hasCustomPrompt="1"/>
          </p:nvPr>
        </p:nvSpPr>
        <p:spPr>
          <a:xfrm>
            <a:off x="469125" y="5245248"/>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9" name="直接连接符 8"/>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5"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9144000" cy="3931920"/>
          </a:xfrm>
          <a:prstGeom prst="rect">
            <a:avLst/>
          </a:prstGeom>
        </p:spPr>
      </p:pic>
      <p:cxnSp>
        <p:nvCxnSpPr>
          <p:cNvPr id="11" name="直接连接符 10"/>
          <p:cNvCxnSpPr/>
          <p:nvPr/>
        </p:nvCxnSpPr>
        <p:spPr>
          <a:xfrm>
            <a:off x="0" y="3893788"/>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4">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4" name="直接连接符 3"/>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12546"/>
            <a:ext cx="9144000" cy="279654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991" y="4211593"/>
            <a:ext cx="3021843" cy="799946"/>
          </a:xfrm>
          <a:prstGeom prst="rect">
            <a:avLst/>
          </a:prstGeom>
        </p:spPr>
      </p:pic>
      <p:sp>
        <p:nvSpPr>
          <p:cNvPr id="3" name="标题 2"/>
          <p:cNvSpPr>
            <a:spLocks noGrp="1"/>
          </p:cNvSpPr>
          <p:nvPr>
            <p:ph type="title"/>
          </p:nvPr>
        </p:nvSpPr>
        <p:spPr>
          <a:xfrm>
            <a:off x="628650" y="1552217"/>
            <a:ext cx="7886700" cy="1325563"/>
          </a:xfrm>
          <a:prstGeom prst="rect">
            <a:avLst/>
          </a:prstGeom>
        </p:spPr>
        <p:txBody>
          <a:bodyPr anchor="ctr"/>
          <a:lstStyle>
            <a:lvl1pPr algn="ctr">
              <a:defRPr b="1">
                <a:solidFill>
                  <a:schemeClr val="bg1"/>
                </a:solidFill>
              </a:defRPr>
            </a:lvl1pPr>
          </a:lstStyle>
          <a:p>
            <a:r>
              <a:rPr lang="zh-CN" altLang="en-US" dirty="0"/>
              <a:t>单击此处编辑母版标题样式</a:t>
            </a:r>
          </a:p>
        </p:txBody>
      </p:sp>
      <p:pic>
        <p:nvPicPr>
          <p:cNvPr id="5" name="图片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cSld>
  <p:clrMapOvr>
    <a:masterClrMapping/>
  </p:clrMapOvr>
  <p:transition spd="med">
    <p:push/>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2021/3/31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hasCustomPrompt="1"/>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9"/>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transition spd="med">
    <p:push/>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sp>
        <p:nvSpPr>
          <p:cNvPr id="3" name="内容占位符 2"/>
          <p:cNvSpPr>
            <a:spLocks noGrp="1"/>
          </p:cNvSpPr>
          <p:nvPr>
            <p:ph sz="quarter" idx="10" hasCustomPrompt="1"/>
          </p:nvPr>
        </p:nvSpPr>
        <p:spPr>
          <a:xfrm>
            <a:off x="494026"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p:nvPr/>
        </p:nvSpPr>
        <p:spPr>
          <a:xfrm>
            <a:off x="86976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t>‹#›</a:t>
            </a:fld>
            <a:endParaRPr lang="zh-CN" altLang="en-US" sz="1200"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3" name="矩形 12"/>
          <p:cNvSpPr/>
          <p:nvPr/>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
        <p:nvSpPr>
          <p:cNvPr id="16" name="文本框 15"/>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t>‹#›</a:t>
            </a:fld>
            <a:endParaRPr lang="zh-CN" altLang="en-US" dirty="0"/>
          </a:p>
        </p:txBody>
      </p:sp>
    </p:spTree>
  </p:cSld>
  <p:clrMapOvr>
    <a:masterClrMapping/>
  </p:clrMapOvr>
  <p:transition spd="med">
    <p:push/>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7" name="矩形 6"/>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4" y="6100773"/>
            <a:ext cx="1958547" cy="518469"/>
          </a:xfrm>
          <a:prstGeom prst="rect">
            <a:avLst/>
          </a:prstGeom>
        </p:spPr>
      </p:pic>
      <p:sp>
        <p:nvSpPr>
          <p:cNvPr id="2" name="标题 1"/>
          <p:cNvSpPr>
            <a:spLocks noGrp="1"/>
          </p:cNvSpPr>
          <p:nvPr>
            <p:ph type="title"/>
          </p:nvPr>
        </p:nvSpPr>
        <p:spPr>
          <a:xfrm>
            <a:off x="323851" y="235137"/>
            <a:ext cx="6474515"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10" name="矩形 9"/>
          <p:cNvSpPr/>
          <p:nvPr/>
        </p:nvSpPr>
        <p:spPr>
          <a:xfrm>
            <a:off x="0" y="5821680"/>
            <a:ext cx="9144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9144000" cy="5181600"/>
          </a:xfrm>
          <a:prstGeom prst="rect">
            <a:avLst/>
          </a:prstGeom>
        </p:spPr>
      </p:pic>
      <p:pic>
        <p:nvPicPr>
          <p:cNvPr id="5" name="图片 4"/>
          <p:cNvPicPr>
            <a:picLocks noChangeAspect="1"/>
          </p:cNvPicPr>
          <p:nvPr userDrawn="1"/>
        </p:nvPicPr>
        <p:blipFill>
          <a:blip r:embed="rId5"/>
          <a:stretch>
            <a:fillRect/>
          </a:stretch>
        </p:blipFill>
        <p:spPr>
          <a:xfrm>
            <a:off x="0" y="0"/>
            <a:ext cx="9144793" cy="664522"/>
          </a:xfrm>
          <a:prstGeom prst="rect">
            <a:avLst/>
          </a:prstGeom>
        </p:spPr>
      </p:pic>
      <p:sp>
        <p:nvSpPr>
          <p:cNvPr id="6" name="矩形 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cSld>
  <p:clrMapOvr>
    <a:masterClrMapping/>
  </p:clrMapOvr>
  <p:transition spd="med">
    <p:push/>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0" name="矩形 9"/>
          <p:cNvSpPr/>
          <p:nvPr/>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transition spd="med">
    <p:push/>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494026" y="975602"/>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p:nvPr/>
        </p:nvSpPr>
        <p:spPr>
          <a:xfrm>
            <a:off x="8696566"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4" name="矩形 13"/>
          <p:cNvSpPr/>
          <p:nvPr/>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t>‹#›</a:t>
            </a:fld>
            <a:endParaRPr lang="zh-CN" altLang="en-US" dirty="0"/>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transition spd="med">
    <p:push/>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7" name="矩形 6"/>
          <p:cNvSpPr/>
          <p:nvPr/>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nvPicPr>
        <p:blipFill>
          <a:blip r:embed="rId4"/>
          <a:stretch>
            <a:fillRect/>
          </a:stretch>
        </p:blipFill>
        <p:spPr>
          <a:xfrm>
            <a:off x="0" y="0"/>
            <a:ext cx="9144793" cy="664522"/>
          </a:xfrm>
          <a:prstGeom prst="rect">
            <a:avLst/>
          </a:prstGeom>
        </p:spPr>
      </p:pic>
      <p:sp>
        <p:nvSpPr>
          <p:cNvPr id="3" name="矩形 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825002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1" y="313202"/>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t>‹#›</a:t>
            </a:fld>
            <a:endParaRPr lang="en-US" altLang="zh-CN"/>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userDrawn="1"/>
        </p:nvPicPr>
        <p:blipFill>
          <a:blip r:embed="rId4"/>
          <a:stretch>
            <a:fillRect/>
          </a:stretch>
        </p:blipFill>
        <p:spPr>
          <a:xfrm>
            <a:off x="0" y="0"/>
            <a:ext cx="9144793" cy="664522"/>
          </a:xfrm>
          <a:prstGeom prst="rect">
            <a:avLst/>
          </a:prstGeom>
        </p:spPr>
      </p:pic>
      <p:sp>
        <p:nvSpPr>
          <p:cNvPr id="3" name="矩形 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6" y="175416"/>
            <a:ext cx="1517655" cy="401413"/>
          </a:xfrm>
          <a:prstGeom prst="rect">
            <a:avLst/>
          </a:prstGeom>
        </p:spPr>
      </p:pic>
      <p:sp>
        <p:nvSpPr>
          <p:cNvPr id="15" name="矩形 14"/>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4"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4"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0"/>
            <a:ext cx="9144000" cy="336803"/>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25" y="175414"/>
            <a:ext cx="1517655" cy="401413"/>
          </a:xfrm>
          <a:prstGeom prst="rect">
            <a:avLst/>
          </a:prstGeom>
        </p:spPr>
      </p:pic>
      <p:sp>
        <p:nvSpPr>
          <p:cNvPr id="11" name="矩形 10"/>
          <p:cNvSpPr/>
          <p:nvPr/>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8"/>
            <a:ext cx="9144000" cy="336803"/>
          </a:xfrm>
          <a:prstGeom prst="rect">
            <a:avLst/>
          </a:prstGeom>
        </p:spPr>
      </p:pic>
    </p:spTree>
  </p:cSld>
  <p:clrMapOvr>
    <a:masterClrMapping/>
  </p:clrMapOvr>
  <p:transition spd="med">
    <p:push/>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4.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2"/>
            <a:ext cx="9144000" cy="665863"/>
          </a:xfrm>
          <a:prstGeom prst="rect">
            <a:avLst/>
          </a:prstGeom>
        </p:spPr>
      </p:pic>
      <p:sp>
        <p:nvSpPr>
          <p:cNvPr id="5" name="标题 1"/>
          <p:cNvSpPr txBox="1"/>
          <p:nvPr/>
        </p:nvSpPr>
        <p:spPr>
          <a:xfrm>
            <a:off x="323851"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413469" y="807632"/>
            <a:ext cx="834042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2"/>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9144000" cy="665863"/>
          </a:xfrm>
          <a:prstGeom prst="rect">
            <a:avLst/>
          </a:prstGeom>
        </p:spPr>
      </p:pic>
      <p:sp>
        <p:nvSpPr>
          <p:cNvPr id="9" name="标题 1"/>
          <p:cNvSpPr txBox="1"/>
          <p:nvPr/>
        </p:nvSpPr>
        <p:spPr>
          <a:xfrm>
            <a:off x="323850" y="235137"/>
            <a:ext cx="6474515"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dirty="0">
                <a:solidFill>
                  <a:schemeClr val="accent1"/>
                </a:solidFill>
              </a:rPr>
              <a:t>单击此处编辑母版标题样式</a:t>
            </a:r>
          </a:p>
        </p:txBody>
      </p:sp>
      <p:sp>
        <p:nvSpPr>
          <p:cNvPr id="10" name="矩形 9"/>
          <p:cNvSpPr/>
          <p:nvPr/>
        </p:nvSpPr>
        <p:spPr>
          <a:xfrm>
            <a:off x="0" y="6766560"/>
            <a:ext cx="9144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push/>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engziyao@sjtu.edu.c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yiming_qin@sjtu.edu.c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aperswithcode.com/search?q_meta=&amp;q=gaze+pat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mailto:yiming_qin@sjtu.edu.c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6" y="1685678"/>
            <a:ext cx="8478524" cy="3996665"/>
          </a:xfrm>
        </p:spPr>
        <p:txBody>
          <a:bodyPr>
            <a:normAutofit/>
          </a:bodyPr>
          <a:lstStyle/>
          <a:p>
            <a:pPr marL="514350" indent="-514350">
              <a:buAutoNum type="arabicPeriod"/>
            </a:pPr>
            <a:r>
              <a:rPr lang="zh-CN" altLang="en-US" sz="2000" dirty="0"/>
              <a:t>自由组队，每组成员不超过三人；</a:t>
            </a:r>
            <a:endParaRPr lang="en-US" altLang="zh-CN" sz="2000" dirty="0"/>
          </a:p>
          <a:p>
            <a:pPr marL="514350" indent="-514350">
              <a:buAutoNum type="arabicPeriod"/>
            </a:pPr>
            <a:r>
              <a:rPr lang="zh-CN" altLang="en-US" dirty="0"/>
              <a:t>每个小组可在我们给出的选题中自由选择；</a:t>
            </a:r>
            <a:endParaRPr lang="en-US" altLang="zh-CN" sz="2000" dirty="0"/>
          </a:p>
          <a:p>
            <a:pPr marL="514350" indent="-514350">
              <a:buAutoNum type="arabicPeriod"/>
            </a:pPr>
            <a:r>
              <a:rPr lang="zh-CN" altLang="en-US" sz="2000" dirty="0"/>
              <a:t>如有小组想自己寻找课题，可单独与助教沟通；</a:t>
            </a:r>
            <a:endParaRPr lang="en-US" altLang="zh-CN" sz="2000" dirty="0"/>
          </a:p>
          <a:p>
            <a:pPr marL="514350" indent="-514350">
              <a:buAutoNum type="arabicPeriod"/>
            </a:pPr>
            <a:r>
              <a:rPr lang="zh-CN" altLang="en-US" dirty="0"/>
              <a:t>本周末确定选题，请各小组在共享文档中确认（届时会公布）。</a:t>
            </a:r>
            <a:endParaRPr lang="en-US" altLang="zh-CN" sz="2000" dirty="0"/>
          </a:p>
          <a:p>
            <a:pPr marL="514350" indent="-514350">
              <a:buAutoNum type="arabicPeriod"/>
            </a:pPr>
            <a:endParaRPr lang="zh-CN" altLang="en-US" sz="2000" dirty="0"/>
          </a:p>
        </p:txBody>
      </p:sp>
      <p:sp>
        <p:nvSpPr>
          <p:cNvPr id="3" name="标题 2"/>
          <p:cNvSpPr>
            <a:spLocks noGrp="1"/>
          </p:cNvSpPr>
          <p:nvPr>
            <p:ph type="title"/>
          </p:nvPr>
        </p:nvSpPr>
        <p:spPr/>
        <p:txBody>
          <a:bodyPr/>
          <a:lstStyle/>
          <a:p>
            <a:r>
              <a:rPr lang="zh-CN" altLang="en-US" dirty="0"/>
              <a:t>选题要求</a:t>
            </a:r>
          </a:p>
        </p:txBody>
      </p:sp>
    </p:spTree>
    <p:extLst>
      <p:ext uri="{BB962C8B-B14F-4D97-AF65-F5344CB8AC3E}">
        <p14:creationId xmlns:p14="http://schemas.microsoft.com/office/powerpoint/2010/main" val="3707921081"/>
      </p:ext>
    </p:extLst>
  </p:cSld>
  <p:clrMapOvr>
    <a:masterClrMapping/>
  </p:clrMapOvr>
  <p:transition advTm="3349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6" y="1685678"/>
            <a:ext cx="8478524" cy="3996665"/>
          </a:xfrm>
        </p:spPr>
        <p:txBody>
          <a:bodyPr>
            <a:normAutofit/>
          </a:bodyPr>
          <a:lstStyle/>
          <a:p>
            <a:pPr marL="514350" indent="-514350">
              <a:buAutoNum type="arabicPeriod"/>
            </a:pPr>
            <a:r>
              <a:rPr lang="zh-CN" altLang="en-US" sz="2000" dirty="0"/>
              <a:t>每两周进行一次线上讨论，会议由</a:t>
            </a:r>
            <a:r>
              <a:rPr lang="en-US" altLang="zh-CN" sz="2000" dirty="0"/>
              <a:t>mentor</a:t>
            </a:r>
            <a:r>
              <a:rPr lang="zh-CN" altLang="en-US" sz="2000" dirty="0"/>
              <a:t>主持，老师和助教随机参与；</a:t>
            </a:r>
            <a:endParaRPr lang="en-US" altLang="zh-CN" sz="2000" dirty="0"/>
          </a:p>
          <a:p>
            <a:pPr marL="514350" indent="-514350">
              <a:buAutoNum type="arabicPeriod"/>
            </a:pPr>
            <a:r>
              <a:rPr lang="zh-CN" altLang="en-US" sz="2000" dirty="0"/>
              <a:t>线上讨论视频及</a:t>
            </a:r>
            <a:r>
              <a:rPr lang="en-US" altLang="zh-CN" sz="2000" dirty="0"/>
              <a:t>PPT</a:t>
            </a:r>
            <a:r>
              <a:rPr lang="zh-CN" altLang="en-US" sz="2000" dirty="0"/>
              <a:t>文件由各组组长录制后按时发送至邮箱：</a:t>
            </a:r>
            <a:r>
              <a:rPr lang="en-US" altLang="zh-CN" sz="2000" dirty="0">
                <a:hlinkClick r:id="rId3"/>
              </a:rPr>
              <a:t>mengziyao@sjtu.edu.cn</a:t>
            </a:r>
            <a:r>
              <a:rPr lang="zh-CN" altLang="en-US" sz="2000" dirty="0"/>
              <a:t>；</a:t>
            </a:r>
            <a:endParaRPr lang="en-US" altLang="zh-CN" sz="2000" dirty="0"/>
          </a:p>
          <a:p>
            <a:pPr marL="514350" indent="-514350">
              <a:buAutoNum type="arabicPeriod"/>
            </a:pPr>
            <a:r>
              <a:rPr lang="zh-CN" altLang="en-US" sz="2000" dirty="0"/>
              <a:t>过程进度成绩占</a:t>
            </a:r>
            <a:r>
              <a:rPr lang="zh-CN" altLang="en-US" dirty="0"/>
              <a:t>大作业</a:t>
            </a:r>
            <a:r>
              <a:rPr lang="en-US" altLang="zh-CN" sz="2000" dirty="0"/>
              <a:t>30%</a:t>
            </a:r>
            <a:r>
              <a:rPr lang="zh-CN" altLang="en-US" sz="2000" dirty="0"/>
              <a:t>，请按照要求及时参加。</a:t>
            </a:r>
          </a:p>
        </p:txBody>
      </p:sp>
      <p:sp>
        <p:nvSpPr>
          <p:cNvPr id="3" name="标题 2"/>
          <p:cNvSpPr>
            <a:spLocks noGrp="1"/>
          </p:cNvSpPr>
          <p:nvPr>
            <p:ph type="title"/>
          </p:nvPr>
        </p:nvSpPr>
        <p:spPr/>
        <p:txBody>
          <a:bodyPr/>
          <a:lstStyle/>
          <a:p>
            <a:pPr lvl="0"/>
            <a:r>
              <a:rPr lang="zh-CN" altLang="en-US" dirty="0"/>
              <a:t>过程安排</a:t>
            </a:r>
          </a:p>
        </p:txBody>
      </p:sp>
    </p:spTree>
    <p:extLst>
      <p:ext uri="{BB962C8B-B14F-4D97-AF65-F5344CB8AC3E}">
        <p14:creationId xmlns:p14="http://schemas.microsoft.com/office/powerpoint/2010/main" val="627474586"/>
      </p:ext>
    </p:extLst>
  </p:cSld>
  <p:clrMapOvr>
    <a:masterClrMapping/>
  </p:clrMapOvr>
  <p:transition advTm="3349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494026" y="1685678"/>
            <a:ext cx="8478524" cy="3996665"/>
          </a:xfrm>
        </p:spPr>
        <p:txBody>
          <a:bodyPr>
            <a:normAutofit/>
          </a:bodyPr>
          <a:lstStyle/>
          <a:p>
            <a:pPr>
              <a:lnSpc>
                <a:spcPct val="150000"/>
              </a:lnSpc>
            </a:pPr>
            <a:r>
              <a:rPr lang="zh-CN" altLang="en-US" dirty="0"/>
              <a:t>课题要求：</a:t>
            </a:r>
            <a:endParaRPr lang="en-US" altLang="zh-CN" dirty="0"/>
          </a:p>
          <a:p>
            <a:pPr>
              <a:lnSpc>
                <a:spcPct val="150000"/>
              </a:lnSpc>
            </a:pPr>
            <a:r>
              <a:rPr lang="en-US" altLang="zh-CN" dirty="0"/>
              <a:t>1.</a:t>
            </a:r>
            <a:r>
              <a:rPr lang="zh-CN" altLang="en-US" dirty="0"/>
              <a:t>创建一个虚拟的场景，可以使用三维重建或者建模工具进行拼搭。</a:t>
            </a:r>
            <a:endParaRPr lang="en-US" altLang="zh-CN" dirty="0"/>
          </a:p>
          <a:p>
            <a:pPr>
              <a:lnSpc>
                <a:spcPct val="150000"/>
              </a:lnSpc>
            </a:pPr>
            <a:r>
              <a:rPr lang="en-US" altLang="zh-CN" dirty="0"/>
              <a:t>2.</a:t>
            </a:r>
            <a:r>
              <a:rPr lang="zh-CN" altLang="en-US" dirty="0"/>
              <a:t>用户置身迷宫之后，添加迷宫定位帮助功能，用户按下帮助按键，可以根据当前镜头看到的场景，判断自己在迷宫中的位置。</a:t>
            </a:r>
            <a:endParaRPr lang="en-US" altLang="zh-CN" dirty="0"/>
          </a:p>
          <a:p>
            <a:pPr>
              <a:lnSpc>
                <a:spcPct val="150000"/>
              </a:lnSpc>
            </a:pPr>
            <a:r>
              <a:rPr lang="zh-CN" altLang="en-US" dirty="0"/>
              <a:t>附加点：导航功能：根据判断的位置，结合判断的位置和正确的路线，给出左转右转的导航信息。</a:t>
            </a:r>
            <a:endParaRPr lang="en-US" altLang="zh-CN" dirty="0"/>
          </a:p>
          <a:p>
            <a:pPr>
              <a:lnSpc>
                <a:spcPct val="150000"/>
              </a:lnSpc>
            </a:pPr>
            <a:r>
              <a:rPr lang="en-US" altLang="zh-CN" dirty="0">
                <a:solidFill>
                  <a:srgbClr val="000000"/>
                </a:solidFill>
                <a:latin typeface="等线 Light"/>
                <a:ea typeface="等线"/>
                <a:sym typeface="+mn-ea"/>
              </a:rPr>
              <a:t>Mentor</a:t>
            </a:r>
            <a:r>
              <a:rPr kumimoji="0" lang="zh-CN" altLang="en-US" sz="2000" b="0" i="0" u="none" strike="noStrike" kern="1200" cap="none" spc="0" normalizeH="0" baseline="0" noProof="0" dirty="0">
                <a:ln>
                  <a:noFill/>
                </a:ln>
                <a:solidFill>
                  <a:srgbClr val="000000"/>
                </a:solidFill>
                <a:effectLst/>
                <a:uLnTx/>
                <a:uFillTx/>
                <a:latin typeface="等线 Light"/>
                <a:ea typeface="等线"/>
                <a:cs typeface="+mn-cs"/>
                <a:sym typeface="+mn-ea"/>
              </a:rPr>
              <a:t>：孟子尧</a:t>
            </a:r>
            <a:r>
              <a:rPr lang="zh-CN" altLang="en-US" dirty="0">
                <a:solidFill>
                  <a:srgbClr val="000000"/>
                </a:solidFill>
                <a:latin typeface="等线 Light"/>
                <a:ea typeface="等线"/>
                <a:sym typeface="+mn-ea"/>
              </a:rPr>
              <a:t>，</a:t>
            </a:r>
            <a:r>
              <a:rPr lang="en-US" altLang="zh-CN" dirty="0">
                <a:solidFill>
                  <a:srgbClr val="000000"/>
                </a:solidFill>
                <a:latin typeface="等线 Light"/>
                <a:ea typeface="等线"/>
                <a:sym typeface="+mn-ea"/>
              </a:rPr>
              <a:t>e-mail</a:t>
            </a:r>
            <a:r>
              <a:rPr lang="zh-CN" altLang="en-US" dirty="0">
                <a:solidFill>
                  <a:srgbClr val="000000"/>
                </a:solidFill>
                <a:latin typeface="等线 Light"/>
                <a:ea typeface="等线"/>
                <a:sym typeface="+mn-ea"/>
              </a:rPr>
              <a:t>：</a:t>
            </a:r>
            <a:r>
              <a:rPr lang="en-US" altLang="zh-CN" dirty="0">
                <a:solidFill>
                  <a:srgbClr val="000000"/>
                </a:solidFill>
                <a:latin typeface="等线 Light"/>
                <a:ea typeface="等线"/>
                <a:sym typeface="+mn-ea"/>
              </a:rPr>
              <a:t>mengziyao@sjtu.edu.cn</a:t>
            </a:r>
          </a:p>
          <a:p>
            <a:pPr>
              <a:lnSpc>
                <a:spcPct val="150000"/>
              </a:lnSpc>
            </a:pPr>
            <a:endParaRPr lang="zh-CN" altLang="en-US" baseline="30000" dirty="0"/>
          </a:p>
        </p:txBody>
      </p:sp>
      <p:sp>
        <p:nvSpPr>
          <p:cNvPr id="3" name="标题 2"/>
          <p:cNvSpPr>
            <a:spLocks noGrp="1"/>
          </p:cNvSpPr>
          <p:nvPr>
            <p:ph type="title"/>
          </p:nvPr>
        </p:nvSpPr>
        <p:spPr/>
        <p:txBody>
          <a:bodyPr/>
          <a:lstStyle/>
          <a:p>
            <a:r>
              <a:rPr lang="en-US" altLang="zh-CN" sz="3200" dirty="0"/>
              <a:t>VR</a:t>
            </a:r>
            <a:r>
              <a:rPr lang="zh-CN" altLang="en-US" sz="3200" dirty="0"/>
              <a:t>迷宫</a:t>
            </a:r>
          </a:p>
        </p:txBody>
      </p:sp>
    </p:spTree>
  </p:cSld>
  <p:clrMapOvr>
    <a:masterClrMapping/>
  </p:clrMapOvr>
  <p:transition advTm="3349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问题：</a:t>
            </a:r>
          </a:p>
          <a:p>
            <a:pPr lvl="1"/>
            <a:r>
              <a:rPr lang="en-US" altLang="zh-CN" dirty="0"/>
              <a:t>远景和近景在视角变换时的发生的变化是不同的。</a:t>
            </a:r>
          </a:p>
          <a:p>
            <a:pPr lvl="0"/>
            <a:r>
              <a:rPr lang="zh-CN" altLang="en-US" dirty="0"/>
              <a:t>内容：</a:t>
            </a:r>
            <a:r>
              <a:rPr lang="en-US" altLang="zh-CN" dirty="0"/>
              <a:t>针对远景和近景，采用分层渲染，在</a:t>
            </a:r>
            <a:r>
              <a:rPr lang="zh-CN" altLang="en-US" dirty="0"/>
              <a:t>用户视角</a:t>
            </a:r>
            <a:r>
              <a:rPr lang="en-US" altLang="zh-CN" dirty="0"/>
              <a:t>发生变化时，对于</a:t>
            </a:r>
            <a:r>
              <a:rPr lang="zh-CN" altLang="en-US" dirty="0"/>
              <a:t>近</a:t>
            </a:r>
            <a:r>
              <a:rPr lang="en-US" altLang="zh-CN" dirty="0"/>
              <a:t>景的观察物体，进行重新渲染，对于</a:t>
            </a:r>
            <a:r>
              <a:rPr lang="zh-CN" altLang="en-US" dirty="0"/>
              <a:t>远景的物体</a:t>
            </a:r>
            <a:r>
              <a:rPr lang="en-US" altLang="zh-CN" dirty="0"/>
              <a:t>使用neural rendering进行view synthesis,生成一个符合当前视角的图片。</a:t>
            </a:r>
            <a:r>
              <a:rPr lang="zh-CN" altLang="en-US" dirty="0"/>
              <a:t>最后将两部分融合在一起。</a:t>
            </a:r>
            <a:endParaRPr lang="en-US" altLang="zh-CN" dirty="0"/>
          </a:p>
          <a:p>
            <a:r>
              <a:rPr lang="zh-CN" altLang="en-US" dirty="0">
                <a:sym typeface="+mn-ea"/>
              </a:rPr>
              <a:t>使用</a:t>
            </a:r>
            <a:r>
              <a:rPr lang="en-US" altLang="zh-CN" dirty="0">
                <a:sym typeface="+mn-ea"/>
              </a:rPr>
              <a:t>Unity</a:t>
            </a:r>
            <a:r>
              <a:rPr lang="zh-CN" altLang="en-US" dirty="0">
                <a:sym typeface="+mn-ea"/>
              </a:rPr>
              <a:t>、</a:t>
            </a:r>
            <a:r>
              <a:rPr lang="en-US" altLang="zh-CN" dirty="0">
                <a:sym typeface="+mn-ea"/>
              </a:rPr>
              <a:t>UE4</a:t>
            </a:r>
            <a:r>
              <a:rPr lang="zh-CN" altLang="en-US" dirty="0">
                <a:sym typeface="+mn-ea"/>
              </a:rPr>
              <a:t>或者其他引擎进行实验</a:t>
            </a:r>
            <a:endParaRPr lang="zh-CN" altLang="en-US" dirty="0"/>
          </a:p>
          <a:p>
            <a:pPr marL="0" lvl="0" indent="0">
              <a:buNone/>
            </a:pPr>
            <a:endParaRPr lang="en-US" altLang="zh-CN" dirty="0"/>
          </a:p>
          <a:p>
            <a:pPr marL="0" lvl="0" indent="0">
              <a:buNone/>
            </a:pPr>
            <a:endParaRPr lang="en-US" altLang="zh-CN" dirty="0"/>
          </a:p>
          <a:p>
            <a:pPr marL="0" indent="0">
              <a:buNone/>
            </a:pPr>
            <a:endParaRPr lang="en-US" altLang="zh-CN" dirty="0"/>
          </a:p>
        </p:txBody>
      </p:sp>
      <p:sp>
        <p:nvSpPr>
          <p:cNvPr id="3" name="标题 2"/>
          <p:cNvSpPr>
            <a:spLocks noGrp="1"/>
          </p:cNvSpPr>
          <p:nvPr>
            <p:ph type="title"/>
          </p:nvPr>
        </p:nvSpPr>
        <p:spPr/>
        <p:txBody>
          <a:bodyPr/>
          <a:lstStyle/>
          <a:p>
            <a:r>
              <a:rPr lang="zh-CN" altLang="en-US" sz="2400" dirty="0"/>
              <a:t>基于</a:t>
            </a:r>
            <a:r>
              <a:rPr lang="en-US" altLang="zh-CN" sz="2400" dirty="0"/>
              <a:t>Neural Rendering</a:t>
            </a:r>
            <a:r>
              <a:rPr lang="zh-CN" altLang="en-US" sz="2400" dirty="0"/>
              <a:t>的分层渲染</a:t>
            </a:r>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lvl="0" indent="0">
              <a:buNone/>
            </a:pPr>
            <a:endParaRPr lang="zh-CN" altLang="en-US" dirty="0"/>
          </a:p>
          <a:p>
            <a:pPr lvl="0"/>
            <a:r>
              <a:rPr lang="zh-CN" altLang="en-US" dirty="0">
                <a:sym typeface="+mn-ea"/>
              </a:rPr>
              <a:t>相关参考：</a:t>
            </a:r>
            <a:endParaRPr lang="zh-CN" altLang="en-US" dirty="0"/>
          </a:p>
          <a:p>
            <a:pPr marL="0" lvl="0" indent="0">
              <a:buNone/>
            </a:pPr>
            <a:r>
              <a:rPr lang="en-US" altLang="zh-CN" dirty="0" err="1"/>
              <a:t>NeRF</a:t>
            </a:r>
            <a:r>
              <a:rPr lang="en-US" altLang="zh-CN" dirty="0"/>
              <a:t>: Representing Scenes as Neural Radiance Fields for View Synthesis Edit social preview.</a:t>
            </a:r>
            <a:r>
              <a:rPr lang="zh-CN" altLang="en-US" dirty="0"/>
              <a:t> </a:t>
            </a:r>
            <a:r>
              <a:rPr lang="en-US" altLang="zh-CN" dirty="0"/>
              <a:t>ECCV 2020 .</a:t>
            </a:r>
          </a:p>
          <a:p>
            <a:pPr marL="0" lvl="0" indent="0">
              <a:buNone/>
            </a:pPr>
            <a:r>
              <a:rPr lang="en-US" altLang="zh-CN" dirty="0"/>
              <a:t>Fast Bi-layer Neural Synthesis of One-Shot Realistic Head Avatars Edit social preview. ECCV 2020</a:t>
            </a:r>
          </a:p>
          <a:p>
            <a:pPr marL="0" lvl="0" indent="0">
              <a:buNone/>
            </a:pPr>
            <a:r>
              <a:rPr lang="en-US" altLang="zh-CN" dirty="0"/>
              <a:t>A Neural Rendering Framework for Free-Viewpoint Relighting. CVPR 2020.</a:t>
            </a:r>
          </a:p>
          <a:p>
            <a:pPr marL="228600" marR="0" lvl="0" indent="-228600" algn="l" defTabSz="914400" rtl="0" eaLnBrk="1" fontAlgn="auto" latinLnBrk="0" hangingPunct="1">
              <a:lnSpc>
                <a:spcPct val="120000"/>
              </a:lnSpc>
              <a:spcBef>
                <a:spcPts val="1000"/>
              </a:spcBef>
              <a:spcAft>
                <a:spcPts val="0"/>
              </a:spcAft>
              <a:buClr>
                <a:srgbClr val="C8161E"/>
              </a:buClr>
              <a:buSzPct val="100000"/>
              <a:buFont typeface="Calibri" panose="020F0502020204030204" pitchFamily="34" charset="0"/>
              <a:buChar char="▪"/>
              <a:tabLst/>
              <a:defRPr/>
            </a:pPr>
            <a:r>
              <a:rPr lang="en-US" altLang="zh-CN" dirty="0">
                <a:solidFill>
                  <a:srgbClr val="000000"/>
                </a:solidFill>
                <a:latin typeface="等线 Light"/>
                <a:ea typeface="等线"/>
                <a:sym typeface="+mn-ea"/>
              </a:rPr>
              <a:t>Mentor</a:t>
            </a:r>
            <a:r>
              <a:rPr kumimoji="0" lang="zh-CN" altLang="en-US" sz="2000" b="0" i="0" u="none" strike="noStrike" kern="1200" cap="none" spc="0" normalizeH="0" baseline="0" noProof="0" dirty="0">
                <a:ln>
                  <a:noFill/>
                </a:ln>
                <a:solidFill>
                  <a:srgbClr val="000000"/>
                </a:solidFill>
                <a:effectLst/>
                <a:uLnTx/>
                <a:uFillTx/>
                <a:latin typeface="等线 Light"/>
                <a:ea typeface="等线"/>
                <a:cs typeface="+mn-cs"/>
                <a:sym typeface="+mn-ea"/>
              </a:rPr>
              <a:t>：</a:t>
            </a:r>
            <a:r>
              <a:rPr lang="zh-CN" altLang="en-US" dirty="0">
                <a:solidFill>
                  <a:srgbClr val="000000"/>
                </a:solidFill>
                <a:latin typeface="等线 Light"/>
                <a:ea typeface="等线"/>
                <a:sym typeface="+mn-ea"/>
              </a:rPr>
              <a:t>秦义明，</a:t>
            </a:r>
            <a:r>
              <a:rPr lang="en-US" altLang="zh-CN" dirty="0">
                <a:solidFill>
                  <a:srgbClr val="000000"/>
                </a:solidFill>
                <a:latin typeface="等线 Light"/>
                <a:ea typeface="等线"/>
                <a:sym typeface="+mn-ea"/>
              </a:rPr>
              <a:t>e-mail</a:t>
            </a:r>
            <a:r>
              <a:rPr lang="zh-CN" altLang="en-US" dirty="0">
                <a:solidFill>
                  <a:srgbClr val="000000"/>
                </a:solidFill>
                <a:latin typeface="等线 Light"/>
                <a:ea typeface="等线"/>
                <a:sym typeface="+mn-ea"/>
              </a:rPr>
              <a:t>：</a:t>
            </a:r>
            <a:r>
              <a:rPr lang="en-US" altLang="zh-CN" dirty="0">
                <a:solidFill>
                  <a:srgbClr val="000000"/>
                </a:solidFill>
                <a:latin typeface="等线 Light"/>
                <a:ea typeface="等线"/>
                <a:sym typeface="+mn-ea"/>
                <a:hlinkClick r:id="rId3"/>
              </a:rPr>
              <a:t>yiming_qin@sjtu.edu.cn</a:t>
            </a:r>
            <a:endParaRPr lang="en-US" altLang="zh-CN" dirty="0">
              <a:solidFill>
                <a:srgbClr val="000000"/>
              </a:solidFill>
              <a:latin typeface="等线 Light"/>
              <a:ea typeface="等线"/>
              <a:sym typeface="+mn-ea"/>
            </a:endParaRPr>
          </a:p>
          <a:p>
            <a:pPr marL="228600" marR="0" lvl="0" indent="-228600" algn="l" defTabSz="914400" rtl="0" eaLnBrk="1" fontAlgn="auto" latinLnBrk="0" hangingPunct="1">
              <a:lnSpc>
                <a:spcPct val="120000"/>
              </a:lnSpc>
              <a:spcBef>
                <a:spcPts val="1000"/>
              </a:spcBef>
              <a:spcAft>
                <a:spcPts val="0"/>
              </a:spcAft>
              <a:buClr>
                <a:srgbClr val="C8161E"/>
              </a:buClr>
              <a:buSzPct val="100000"/>
              <a:buFont typeface="Calibri" panose="020F0502020204030204" pitchFamily="34" charset="0"/>
              <a:buChar char="▪"/>
              <a:tabLst/>
              <a:defRPr/>
            </a:pPr>
            <a:endParaRPr kumimoji="0" lang="zh-CN" altLang="en-US" sz="2000" b="0" i="0" u="none" strike="noStrike" kern="1200" cap="none" spc="0" normalizeH="0" baseline="0" noProof="0" dirty="0">
              <a:ln>
                <a:noFill/>
              </a:ln>
              <a:solidFill>
                <a:srgbClr val="000000"/>
              </a:solidFill>
              <a:effectLst/>
              <a:uLnTx/>
              <a:uFillTx/>
              <a:latin typeface="等线 Light"/>
              <a:ea typeface="等线"/>
              <a:cs typeface="+mn-cs"/>
            </a:endParaRPr>
          </a:p>
          <a:p>
            <a:pPr marL="0" lvl="0" indent="0">
              <a:buNone/>
            </a:pPr>
            <a:endParaRPr lang="en-US" altLang="zh-CN" dirty="0"/>
          </a:p>
          <a:p>
            <a:pPr marL="0" lvl="0" indent="0">
              <a:buNone/>
            </a:pPr>
            <a:endParaRPr lang="en-US" altLang="zh-CN" dirty="0"/>
          </a:p>
          <a:p>
            <a:pPr marL="0" lvl="0" indent="0">
              <a:buNone/>
            </a:pPr>
            <a:endParaRPr lang="en-US" altLang="zh-CN" dirty="0"/>
          </a:p>
          <a:p>
            <a:pPr marL="0" lvl="0" indent="0">
              <a:buNone/>
            </a:pPr>
            <a:endParaRPr lang="en-US" altLang="zh-CN" dirty="0"/>
          </a:p>
          <a:p>
            <a:pPr marL="0" indent="0">
              <a:buNone/>
            </a:pPr>
            <a:endParaRPr lang="en-US" altLang="zh-CN" dirty="0"/>
          </a:p>
        </p:txBody>
      </p:sp>
      <p:sp>
        <p:nvSpPr>
          <p:cNvPr id="3" name="标题 2"/>
          <p:cNvSpPr>
            <a:spLocks noGrp="1"/>
          </p:cNvSpPr>
          <p:nvPr>
            <p:ph type="title"/>
          </p:nvPr>
        </p:nvSpPr>
        <p:spPr/>
        <p:txBody>
          <a:bodyPr/>
          <a:lstStyle/>
          <a:p>
            <a:r>
              <a:rPr lang="zh-CN" altLang="en-US" sz="2400" dirty="0"/>
              <a:t>基于</a:t>
            </a:r>
            <a:r>
              <a:rPr lang="en-US" altLang="zh-CN" sz="2400" dirty="0"/>
              <a:t>Neural Rendering</a:t>
            </a:r>
            <a:r>
              <a:rPr lang="zh-CN" altLang="en-US" sz="2400" dirty="0"/>
              <a:t>的分层渲染</a:t>
            </a:r>
          </a:p>
        </p:txBody>
      </p:sp>
    </p:spTree>
    <p:extLst>
      <p:ext uri="{BB962C8B-B14F-4D97-AF65-F5344CB8AC3E}">
        <p14:creationId xmlns:p14="http://schemas.microsoft.com/office/powerpoint/2010/main" val="3921769307"/>
      </p:ext>
    </p:extLst>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r>
              <a:rPr lang="zh-CN" altLang="en-US" dirty="0"/>
              <a:t>问题：</a:t>
            </a:r>
          </a:p>
          <a:p>
            <a:pPr lvl="1"/>
            <a:r>
              <a:rPr lang="zh-CN" altLang="en-US" dirty="0"/>
              <a:t>根据当前帧的内容，预测下一帧的视线移动位置，进行资源的提前加载。</a:t>
            </a:r>
          </a:p>
          <a:p>
            <a:pPr lvl="0"/>
            <a:r>
              <a:rPr lang="zh-CN" altLang="en-US" dirty="0"/>
              <a:t>内容：人的视线移动具有连贯性，所以可以通过当前帧以及前几帧视觉信息进行下一帧的视线移动位置的预测。利用预测得到的视线位置，进行资源的提前加载。可以只进行关键帧的预测，而不需要每帧都进行预测的工作。</a:t>
            </a:r>
            <a:endParaRPr lang="en-US" altLang="zh-CN" dirty="0"/>
          </a:p>
          <a:p>
            <a:r>
              <a:rPr lang="zh-CN" altLang="en-US" dirty="0">
                <a:sym typeface="+mn-ea"/>
              </a:rPr>
              <a:t>使用</a:t>
            </a:r>
            <a:r>
              <a:rPr lang="en-US" altLang="zh-CN" dirty="0">
                <a:sym typeface="+mn-ea"/>
              </a:rPr>
              <a:t>Unity</a:t>
            </a:r>
            <a:r>
              <a:rPr lang="zh-CN" altLang="en-US" dirty="0">
                <a:sym typeface="+mn-ea"/>
              </a:rPr>
              <a:t>、</a:t>
            </a:r>
            <a:r>
              <a:rPr lang="en-US" altLang="zh-CN" dirty="0">
                <a:sym typeface="+mn-ea"/>
              </a:rPr>
              <a:t>UE4</a:t>
            </a:r>
            <a:r>
              <a:rPr lang="zh-CN" altLang="en-US" dirty="0">
                <a:sym typeface="+mn-ea"/>
              </a:rPr>
              <a:t>或者其他引擎进行实验</a:t>
            </a:r>
            <a:endParaRPr lang="zh-CN" altLang="en-US" dirty="0"/>
          </a:p>
          <a:p>
            <a:pPr lvl="0"/>
            <a:endParaRPr lang="zh-CN" altLang="en-US" dirty="0"/>
          </a:p>
        </p:txBody>
      </p:sp>
      <p:sp>
        <p:nvSpPr>
          <p:cNvPr id="3" name="标题 2"/>
          <p:cNvSpPr>
            <a:spLocks noGrp="1"/>
          </p:cNvSpPr>
          <p:nvPr>
            <p:ph type="title"/>
          </p:nvPr>
        </p:nvSpPr>
        <p:spPr/>
        <p:txBody>
          <a:bodyPr/>
          <a:lstStyle/>
          <a:p>
            <a:r>
              <a:rPr lang="zh-CN" altLang="en-US" sz="2400" dirty="0"/>
              <a:t>基于视线预测资源预加载</a:t>
            </a: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buClr>
                <a:srgbClr val="C8161E"/>
              </a:buClr>
              <a:defRPr/>
            </a:pPr>
            <a:r>
              <a:rPr lang="zh-CN" altLang="en-US" dirty="0"/>
              <a:t>相关参考：</a:t>
            </a:r>
            <a:r>
              <a:rPr lang="zh-CN" altLang="en-US" dirty="0">
                <a:hlinkClick r:id="rId3"/>
              </a:rPr>
              <a:t>https://www.paperswithcode.com/search?q_meta=&amp;q=gaze+path</a:t>
            </a:r>
            <a:endParaRPr lang="en-US" altLang="zh-CN" dirty="0"/>
          </a:p>
          <a:p>
            <a:pPr>
              <a:buClr>
                <a:srgbClr val="C8161E"/>
              </a:buClr>
              <a:defRPr/>
            </a:pPr>
            <a:r>
              <a:rPr lang="en-US" altLang="zh-CN" dirty="0">
                <a:solidFill>
                  <a:srgbClr val="000000"/>
                </a:solidFill>
                <a:latin typeface="等线 Light"/>
                <a:ea typeface="等线"/>
                <a:sym typeface="+mn-ea"/>
              </a:rPr>
              <a:t>Mentor</a:t>
            </a:r>
            <a:r>
              <a:rPr kumimoji="0" lang="zh-CN" altLang="en-US" sz="2000" b="0" i="0" u="none" strike="noStrike" kern="1200" cap="none" spc="0" normalizeH="0" baseline="0" noProof="0" dirty="0">
                <a:ln>
                  <a:noFill/>
                </a:ln>
                <a:solidFill>
                  <a:srgbClr val="000000"/>
                </a:solidFill>
                <a:effectLst/>
                <a:uLnTx/>
                <a:uFillTx/>
                <a:latin typeface="等线 Light"/>
                <a:ea typeface="等线"/>
                <a:cs typeface="+mn-cs"/>
                <a:sym typeface="+mn-ea"/>
              </a:rPr>
              <a:t>：</a:t>
            </a:r>
            <a:r>
              <a:rPr lang="zh-CN" altLang="en-US" dirty="0">
                <a:solidFill>
                  <a:srgbClr val="000000"/>
                </a:solidFill>
                <a:latin typeface="等线 Light"/>
                <a:ea typeface="等线"/>
                <a:sym typeface="+mn-ea"/>
              </a:rPr>
              <a:t>秦义明，</a:t>
            </a:r>
            <a:r>
              <a:rPr lang="en-US" altLang="zh-CN" dirty="0">
                <a:solidFill>
                  <a:srgbClr val="000000"/>
                </a:solidFill>
                <a:latin typeface="等线 Light"/>
                <a:ea typeface="等线"/>
                <a:sym typeface="+mn-ea"/>
              </a:rPr>
              <a:t>e-mail</a:t>
            </a:r>
            <a:r>
              <a:rPr lang="zh-CN" altLang="en-US" dirty="0">
                <a:solidFill>
                  <a:srgbClr val="000000"/>
                </a:solidFill>
                <a:latin typeface="等线 Light"/>
                <a:ea typeface="等线"/>
                <a:sym typeface="+mn-ea"/>
              </a:rPr>
              <a:t>：</a:t>
            </a:r>
            <a:r>
              <a:rPr lang="en-US" altLang="zh-CN" dirty="0">
                <a:solidFill>
                  <a:srgbClr val="000000"/>
                </a:solidFill>
                <a:latin typeface="等线 Light"/>
                <a:ea typeface="等线"/>
                <a:sym typeface="+mn-ea"/>
                <a:hlinkClick r:id="rId4"/>
              </a:rPr>
              <a:t>yiming_qin@sjtu.edu.cn</a:t>
            </a:r>
            <a:endParaRPr lang="en-US" altLang="zh-CN" dirty="0">
              <a:solidFill>
                <a:srgbClr val="000000"/>
              </a:solidFill>
              <a:latin typeface="等线 Light"/>
              <a:ea typeface="等线"/>
              <a:sym typeface="+mn-ea"/>
            </a:endParaRPr>
          </a:p>
          <a:p>
            <a:pPr marL="0" indent="0">
              <a:buClr>
                <a:srgbClr val="C8161E"/>
              </a:buClr>
              <a:buNone/>
              <a:defRPr/>
            </a:pPr>
            <a:endParaRPr lang="zh-CN" altLang="en-US" dirty="0"/>
          </a:p>
          <a:p>
            <a:pPr marL="228600" marR="0" lvl="0" indent="-228600" algn="l" defTabSz="914400" rtl="0" eaLnBrk="1" fontAlgn="auto" latinLnBrk="0" hangingPunct="1">
              <a:lnSpc>
                <a:spcPct val="120000"/>
              </a:lnSpc>
              <a:spcBef>
                <a:spcPts val="1000"/>
              </a:spcBef>
              <a:spcAft>
                <a:spcPts val="0"/>
              </a:spcAft>
              <a:buClr>
                <a:srgbClr val="C8161E"/>
              </a:buClr>
              <a:buSzPct val="100000"/>
              <a:buFont typeface="Calibri" panose="020F0502020204030204" pitchFamily="34" charset="0"/>
              <a:buChar char="▪"/>
              <a:tabLst/>
              <a:defRPr/>
            </a:pPr>
            <a:endParaRPr kumimoji="0" lang="zh-CN" altLang="en-US" sz="2000" b="0" i="0" u="none" strike="noStrike" kern="1200" cap="none" spc="0" normalizeH="0" baseline="0" noProof="0" dirty="0">
              <a:ln>
                <a:noFill/>
              </a:ln>
              <a:solidFill>
                <a:srgbClr val="000000"/>
              </a:solidFill>
              <a:effectLst/>
              <a:uLnTx/>
              <a:uFillTx/>
              <a:latin typeface="等线 Light"/>
              <a:ea typeface="等线"/>
              <a:cs typeface="+mn-cs"/>
            </a:endParaRPr>
          </a:p>
          <a:p>
            <a:pPr marL="0" lvl="0" indent="0">
              <a:buNone/>
            </a:pPr>
            <a:endParaRPr lang="en-US" altLang="zh-CN" dirty="0"/>
          </a:p>
          <a:p>
            <a:pPr marL="0" lvl="0" indent="0">
              <a:buNone/>
            </a:pPr>
            <a:endParaRPr lang="en-US" altLang="zh-CN" dirty="0"/>
          </a:p>
          <a:p>
            <a:pPr marL="0" lvl="0" indent="0">
              <a:buNone/>
            </a:pPr>
            <a:endParaRPr lang="en-US" altLang="zh-CN" dirty="0"/>
          </a:p>
          <a:p>
            <a:pPr marL="0" lvl="0" indent="0">
              <a:buNone/>
            </a:pPr>
            <a:endParaRPr lang="en-US" altLang="zh-CN" dirty="0"/>
          </a:p>
          <a:p>
            <a:pPr marL="0" indent="0">
              <a:buNone/>
            </a:pPr>
            <a:endParaRPr lang="en-US" altLang="zh-CN" dirty="0"/>
          </a:p>
        </p:txBody>
      </p:sp>
      <p:sp>
        <p:nvSpPr>
          <p:cNvPr id="3" name="标题 2"/>
          <p:cNvSpPr>
            <a:spLocks noGrp="1"/>
          </p:cNvSpPr>
          <p:nvPr>
            <p:ph type="title"/>
          </p:nvPr>
        </p:nvSpPr>
        <p:spPr/>
        <p:txBody>
          <a:bodyPr/>
          <a:lstStyle/>
          <a:p>
            <a:r>
              <a:rPr lang="zh-CN" altLang="en-US" sz="2400" dirty="0"/>
              <a:t>基于视线预测资源预加载</a:t>
            </a:r>
          </a:p>
        </p:txBody>
      </p:sp>
    </p:spTree>
    <p:extLst>
      <p:ext uri="{BB962C8B-B14F-4D97-AF65-F5344CB8AC3E}">
        <p14:creationId xmlns:p14="http://schemas.microsoft.com/office/powerpoint/2010/main" val="4229823338"/>
      </p:ext>
    </p:extLst>
  </p:cSld>
  <p:clrMapOvr>
    <a:masterClrMapping/>
  </p:clrMapOvr>
  <p:transition spd="med">
    <p:push/>
  </p:transition>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3540</TotalTime>
  <Words>499</Words>
  <Application>Microsoft Office PowerPoint</Application>
  <PresentationFormat>全屏显示(4:3)</PresentationFormat>
  <Paragraphs>49</Paragraphs>
  <Slides>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微软雅黑</vt:lpstr>
      <vt:lpstr>Arial</vt:lpstr>
      <vt:lpstr>Calibri</vt:lpstr>
      <vt:lpstr>2016-VI主题</vt:lpstr>
      <vt:lpstr>选题要求</vt:lpstr>
      <vt:lpstr>过程安排</vt:lpstr>
      <vt:lpstr>VR迷宫</vt:lpstr>
      <vt:lpstr>基于Neural Rendering的分层渲染</vt:lpstr>
      <vt:lpstr>基于Neural Rendering的分层渲染</vt:lpstr>
      <vt:lpstr>基于视线预测资源预加载</vt:lpstr>
      <vt:lpstr>基于视线预测资源预加载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Josh Met</cp:lastModifiedBy>
  <cp:revision>425</cp:revision>
  <dcterms:created xsi:type="dcterms:W3CDTF">2021-03-05T04:48:16Z</dcterms:created>
  <dcterms:modified xsi:type="dcterms:W3CDTF">2021-03-31T13:03:24Z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2052-3.3.1.5149</vt:lpwstr>
  </property>
</Properties>
</file>