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73" r:id="rId4"/>
    <p:sldId id="262" r:id="rId5"/>
    <p:sldId id="258" r:id="rId6"/>
    <p:sldId id="269" r:id="rId7"/>
    <p:sldId id="271" r:id="rId8"/>
    <p:sldId id="268" r:id="rId9"/>
    <p:sldId id="270" r:id="rId10"/>
    <p:sldId id="272" r:id="rId11"/>
    <p:sldId id="259" r:id="rId12"/>
    <p:sldId id="279" r:id="rId13"/>
    <p:sldId id="276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" descr="mast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6"/>
          <p:cNvSpPr>
            <a:spLocks noChangeArrowheads="1"/>
          </p:cNvSpPr>
          <p:nvPr userDrawn="1"/>
        </p:nvSpPr>
        <p:spPr bwMode="auto">
          <a:xfrm>
            <a:off x="0" y="6534150"/>
            <a:ext cx="358775" cy="195263"/>
          </a:xfrm>
          <a:prstGeom prst="rect">
            <a:avLst/>
          </a:prstGeom>
          <a:solidFill>
            <a:srgbClr val="000000">
              <a:alpha val="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/>
            <a:fld id="{FFC6C752-E6A7-0845-9B3F-13AEEF312D4F}" type="slidenum">
              <a:rPr lang="en-US" sz="800" b="0">
                <a:solidFill>
                  <a:schemeClr val="bg1"/>
                </a:solidFill>
              </a:rPr>
              <a:pPr algn="r" eaLnBrk="1" hangingPunct="1"/>
              <a:t>‹#›</a:t>
            </a:fld>
            <a:endParaRPr lang="en-US" sz="800" b="0">
              <a:solidFill>
                <a:schemeClr val="bg1"/>
              </a:solidFill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530975"/>
            <a:ext cx="342900" cy="195263"/>
          </a:xfrm>
          <a:prstGeom prst="rect">
            <a:avLst/>
          </a:prstGeom>
          <a:solidFill>
            <a:srgbClr val="3130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GB" sz="1200" b="0" smtClean="0">
              <a:ea typeface="+mn-ea"/>
            </a:endParaRPr>
          </a:p>
        </p:txBody>
      </p:sp>
      <p:sp>
        <p:nvSpPr>
          <p:cNvPr id="7" name="Rectangle 21"/>
          <p:cNvSpPr>
            <a:spLocks noChangeArrowheads="1"/>
          </p:cNvSpPr>
          <p:nvPr userDrawn="1"/>
        </p:nvSpPr>
        <p:spPr bwMode="auto">
          <a:xfrm>
            <a:off x="0" y="6496050"/>
            <a:ext cx="396875" cy="247650"/>
          </a:xfrm>
          <a:prstGeom prst="rect">
            <a:avLst/>
          </a:prstGeom>
          <a:solidFill>
            <a:srgbClr val="000000">
              <a:alpha val="117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/>
            <a:fld id="{C9BF6E1E-D037-1843-9BC4-4BB6E76AA1C7}" type="slidenum">
              <a:rPr lang="en-US" sz="1000" b="0">
                <a:solidFill>
                  <a:schemeClr val="bg1"/>
                </a:solidFill>
              </a:rPr>
              <a:pPr algn="r" eaLnBrk="1" hangingPunct="1"/>
              <a:t>‹#›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8" name="Rectangle 29"/>
          <p:cNvSpPr>
            <a:spLocks noChangeArrowheads="1"/>
          </p:cNvSpPr>
          <p:nvPr userDrawn="1"/>
        </p:nvSpPr>
        <p:spPr bwMode="auto">
          <a:xfrm>
            <a:off x="76200" y="5246688"/>
            <a:ext cx="241300" cy="336550"/>
          </a:xfrm>
          <a:prstGeom prst="rect">
            <a:avLst/>
          </a:prstGeom>
          <a:solidFill>
            <a:srgbClr val="000000">
              <a:alpha val="117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sz="1600" b="0" smtClean="0">
                <a:solidFill>
                  <a:schemeClr val="bg1"/>
                </a:solidFill>
                <a:ea typeface="+mn-ea"/>
              </a:rPr>
              <a:t> </a:t>
            </a:r>
            <a:endParaRPr lang="en-GB" sz="1600" b="0" smtClean="0">
              <a:solidFill>
                <a:schemeClr val="bg1"/>
              </a:solidFill>
              <a:ea typeface="+mn-ea"/>
            </a:endParaRPr>
          </a:p>
        </p:txBody>
      </p:sp>
      <p:sp>
        <p:nvSpPr>
          <p:cNvPr id="9" name="Rectangle 36"/>
          <p:cNvSpPr>
            <a:spLocks noChangeArrowheads="1"/>
          </p:cNvSpPr>
          <p:nvPr userDrawn="1"/>
        </p:nvSpPr>
        <p:spPr bwMode="auto">
          <a:xfrm>
            <a:off x="4146550" y="6518275"/>
            <a:ext cx="156845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900" b="0" smtClean="0">
                <a:solidFill>
                  <a:schemeClr val="bg1"/>
                </a:solidFill>
                <a:ea typeface="+mn-ea"/>
              </a:rPr>
              <a:t>IBM Confidential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black">
          <a:xfrm>
            <a:off x="4779963" y="6518275"/>
            <a:ext cx="4364037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/>
          <a:lstStyle/>
          <a:p>
            <a:pPr algn="r" eaLnBrk="1" hangingPunct="1"/>
            <a:r>
              <a:rPr lang="en-US" sz="900" b="0">
                <a:solidFill>
                  <a:schemeClr val="bg1"/>
                </a:solidFill>
              </a:rPr>
              <a:t>© Copyright IBM Corporation 2014.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40050" y="5495925"/>
            <a:ext cx="5880100" cy="508000"/>
          </a:xfrm>
          <a:solidFill>
            <a:srgbClr val="FFFFFF">
              <a:alpha val="999"/>
            </a:srgbClr>
          </a:solidFill>
        </p:spPr>
        <p:txBody>
          <a:bodyPr anchor="ctr"/>
          <a:lstStyle>
            <a:lvl1pPr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text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43225" y="4568825"/>
            <a:ext cx="6019800" cy="914400"/>
          </a:xfrm>
          <a:solidFill>
            <a:srgbClr val="000000">
              <a:alpha val="999"/>
            </a:srgbClr>
          </a:solidFill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7644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BlueMix</a:t>
            </a:r>
          </a:p>
        </p:txBody>
      </p:sp>
    </p:spTree>
    <p:extLst>
      <p:ext uri="{BB962C8B-B14F-4D97-AF65-F5344CB8AC3E}">
        <p14:creationId xmlns:p14="http://schemas.microsoft.com/office/powerpoint/2010/main" val="231256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693738"/>
            <a:ext cx="2139950" cy="5241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6700" y="693738"/>
            <a:ext cx="6267450" cy="52419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BlueMix</a:t>
            </a:r>
          </a:p>
        </p:txBody>
      </p:sp>
    </p:spTree>
    <p:extLst>
      <p:ext uri="{BB962C8B-B14F-4D97-AF65-F5344CB8AC3E}">
        <p14:creationId xmlns:p14="http://schemas.microsoft.com/office/powerpoint/2010/main" val="240785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BlueMix</a:t>
            </a:r>
          </a:p>
        </p:txBody>
      </p:sp>
    </p:spTree>
    <p:extLst>
      <p:ext uri="{BB962C8B-B14F-4D97-AF65-F5344CB8AC3E}">
        <p14:creationId xmlns:p14="http://schemas.microsoft.com/office/powerpoint/2010/main" val="2745142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BlueMix</a:t>
            </a:r>
          </a:p>
        </p:txBody>
      </p:sp>
    </p:spTree>
    <p:extLst>
      <p:ext uri="{BB962C8B-B14F-4D97-AF65-F5344CB8AC3E}">
        <p14:creationId xmlns:p14="http://schemas.microsoft.com/office/powerpoint/2010/main" val="198056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1409700"/>
            <a:ext cx="42037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409700"/>
            <a:ext cx="42037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BlueMix</a:t>
            </a:r>
          </a:p>
        </p:txBody>
      </p:sp>
    </p:spTree>
    <p:extLst>
      <p:ext uri="{BB962C8B-B14F-4D97-AF65-F5344CB8AC3E}">
        <p14:creationId xmlns:p14="http://schemas.microsoft.com/office/powerpoint/2010/main" val="200345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BlueMix</a:t>
            </a:r>
          </a:p>
        </p:txBody>
      </p:sp>
    </p:spTree>
    <p:extLst>
      <p:ext uri="{BB962C8B-B14F-4D97-AF65-F5344CB8AC3E}">
        <p14:creationId xmlns:p14="http://schemas.microsoft.com/office/powerpoint/2010/main" val="136231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BlueMix</a:t>
            </a:r>
          </a:p>
        </p:txBody>
      </p:sp>
    </p:spTree>
    <p:extLst>
      <p:ext uri="{BB962C8B-B14F-4D97-AF65-F5344CB8AC3E}">
        <p14:creationId xmlns:p14="http://schemas.microsoft.com/office/powerpoint/2010/main" val="109331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BlueMix</a:t>
            </a:r>
          </a:p>
        </p:txBody>
      </p:sp>
    </p:spTree>
    <p:extLst>
      <p:ext uri="{BB962C8B-B14F-4D97-AF65-F5344CB8AC3E}">
        <p14:creationId xmlns:p14="http://schemas.microsoft.com/office/powerpoint/2010/main" val="110043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BlueMix</a:t>
            </a:r>
          </a:p>
        </p:txBody>
      </p:sp>
    </p:spTree>
    <p:extLst>
      <p:ext uri="{BB962C8B-B14F-4D97-AF65-F5344CB8AC3E}">
        <p14:creationId xmlns:p14="http://schemas.microsoft.com/office/powerpoint/2010/main" val="129541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BlueMix</a:t>
            </a:r>
          </a:p>
        </p:txBody>
      </p:sp>
    </p:spTree>
    <p:extLst>
      <p:ext uri="{BB962C8B-B14F-4D97-AF65-F5344CB8AC3E}">
        <p14:creationId xmlns:p14="http://schemas.microsoft.com/office/powerpoint/2010/main" val="326040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tags" Target="../tags/tag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/>
          <p:cNvSpPr>
            <a:spLocks noChangeArrowheads="1"/>
          </p:cNvSpPr>
          <p:nvPr userDrawn="1"/>
        </p:nvSpPr>
        <p:spPr bwMode="auto">
          <a:xfrm>
            <a:off x="0" y="633413"/>
            <a:ext cx="9144000" cy="514350"/>
          </a:xfrm>
          <a:prstGeom prst="rect">
            <a:avLst/>
          </a:prstGeom>
          <a:gradFill rotWithShape="1">
            <a:gsLst>
              <a:gs pos="0">
                <a:srgbClr val="0E7FD4">
                  <a:alpha val="25000"/>
                </a:srgb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mtClean="0">
              <a:ea typeface="+mn-ea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6700" y="693738"/>
            <a:ext cx="85598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6700" y="1409700"/>
            <a:ext cx="8559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36"/>
          <p:cNvSpPr>
            <a:spLocks noChangeArrowheads="1"/>
          </p:cNvSpPr>
          <p:nvPr userDrawn="1"/>
        </p:nvSpPr>
        <p:spPr bwMode="auto">
          <a:xfrm>
            <a:off x="0" y="6534150"/>
            <a:ext cx="358775" cy="195263"/>
          </a:xfrm>
          <a:prstGeom prst="rect">
            <a:avLst/>
          </a:prstGeom>
          <a:solidFill>
            <a:srgbClr val="000000">
              <a:alpha val="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/>
            <a:fld id="{653A01B4-C845-5F44-851A-A2C2756212D0}" type="slidenum">
              <a:rPr lang="en-US" sz="800" b="0">
                <a:solidFill>
                  <a:schemeClr val="bg1"/>
                </a:solidFill>
                <a:latin typeface="Calibri" charset="0"/>
              </a:rPr>
              <a:pPr algn="r" eaLnBrk="1" hangingPunct="1"/>
              <a:t>‹#›</a:t>
            </a:fld>
            <a:endParaRPr lang="en-US" sz="800" b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1033" name="Rectangle 12"/>
          <p:cNvSpPr>
            <a:spLocks noChangeArrowheads="1"/>
          </p:cNvSpPr>
          <p:nvPr userDrawn="1"/>
        </p:nvSpPr>
        <p:spPr bwMode="auto">
          <a:xfrm>
            <a:off x="0" y="6530975"/>
            <a:ext cx="342900" cy="195263"/>
          </a:xfrm>
          <a:prstGeom prst="rect">
            <a:avLst/>
          </a:prstGeom>
          <a:solidFill>
            <a:srgbClr val="3130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GB" sz="1200" b="0" smtClean="0"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031" name="Rectangle 10"/>
          <p:cNvSpPr>
            <a:spLocks noChangeArrowheads="1"/>
          </p:cNvSpPr>
          <p:nvPr userDrawn="1"/>
        </p:nvSpPr>
        <p:spPr bwMode="auto">
          <a:xfrm>
            <a:off x="0" y="6496050"/>
            <a:ext cx="396875" cy="247650"/>
          </a:xfrm>
          <a:prstGeom prst="rect">
            <a:avLst/>
          </a:prstGeom>
          <a:solidFill>
            <a:srgbClr val="000000">
              <a:alpha val="117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/>
            <a:fld id="{78FDFD7E-0D41-BA4D-B853-7B2621389C83}" type="slidenum">
              <a:rPr lang="en-US" sz="1000" b="0">
                <a:solidFill>
                  <a:schemeClr val="bg1"/>
                </a:solidFill>
              </a:rPr>
              <a:pPr algn="r" eaLnBrk="1" hangingPunct="1"/>
              <a:t>‹#›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032" name="Line 2"/>
          <p:cNvSpPr>
            <a:spLocks noChangeShapeType="1"/>
          </p:cNvSpPr>
          <p:nvPr userDrawn="1"/>
        </p:nvSpPr>
        <p:spPr bwMode="auto">
          <a:xfrm flipV="1">
            <a:off x="0" y="627063"/>
            <a:ext cx="9144000" cy="0"/>
          </a:xfrm>
          <a:prstGeom prst="line">
            <a:avLst/>
          </a:prstGeom>
          <a:noFill/>
          <a:ln w="12700">
            <a:solidFill>
              <a:srgbClr val="0E7FD4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Rectangle 17"/>
          <p:cNvSpPr>
            <a:spLocks noChangeArrowheads="1"/>
          </p:cNvSpPr>
          <p:nvPr userDrawn="1"/>
        </p:nvSpPr>
        <p:spPr bwMode="auto">
          <a:xfrm>
            <a:off x="0" y="6815138"/>
            <a:ext cx="9144000" cy="42862"/>
          </a:xfrm>
          <a:prstGeom prst="rect">
            <a:avLst/>
          </a:prstGeom>
          <a:solidFill>
            <a:srgbClr val="0E7F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mtClean="0">
              <a:ea typeface="+mn-ea"/>
            </a:endParaRPr>
          </a:p>
        </p:txBody>
      </p:sp>
      <p:sp>
        <p:nvSpPr>
          <p:cNvPr id="1089" name="Rectangle 15"/>
          <p:cNvSpPr>
            <a:spLocks noChangeArrowheads="1"/>
          </p:cNvSpPr>
          <p:nvPr userDrawn="1"/>
        </p:nvSpPr>
        <p:spPr bwMode="auto">
          <a:xfrm>
            <a:off x="180975" y="141288"/>
            <a:ext cx="37020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solidFill>
                  <a:srgbClr val="0077B8"/>
                </a:solidFill>
                <a:ea typeface="MS PGothic" panose="020B0600070205080204" pitchFamily="34" charset="-128"/>
              </a:rPr>
              <a:t>Cloud Boot Camp</a:t>
            </a:r>
          </a:p>
        </p:txBody>
      </p:sp>
      <p:pic>
        <p:nvPicPr>
          <p:cNvPr id="1035" name="Picture 67" descr="rhs_new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8100"/>
            <a:ext cx="990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" name="Rectangle 77"/>
          <p:cNvSpPr>
            <a:spLocks noChangeArrowheads="1"/>
          </p:cNvSpPr>
          <p:nvPr userDrawn="1"/>
        </p:nvSpPr>
        <p:spPr bwMode="auto">
          <a:xfrm>
            <a:off x="4146550" y="6518275"/>
            <a:ext cx="156845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900" b="0" smtClean="0">
                <a:ea typeface="+mn-ea"/>
              </a:rPr>
              <a:t>IBM Confidential</a:t>
            </a:r>
          </a:p>
        </p:txBody>
      </p:sp>
      <p:sp>
        <p:nvSpPr>
          <p:cNvPr id="1037" name="Rectangle 6"/>
          <p:cNvSpPr>
            <a:spLocks noChangeArrowheads="1"/>
          </p:cNvSpPr>
          <p:nvPr userDrawn="1"/>
        </p:nvSpPr>
        <p:spPr bwMode="black">
          <a:xfrm>
            <a:off x="4779963" y="6518275"/>
            <a:ext cx="4364037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/>
          <a:lstStyle/>
          <a:p>
            <a:pPr algn="r" eaLnBrk="1" hangingPunct="1"/>
            <a:r>
              <a:rPr lang="en-US" sz="900" b="0"/>
              <a:t>© Copyright IBM Corporation 2014.</a:t>
            </a:r>
          </a:p>
        </p:txBody>
      </p:sp>
      <p:sp>
        <p:nvSpPr>
          <p:cNvPr id="16" name="Rectangle 4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0363" y="6518275"/>
            <a:ext cx="2908300" cy="22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9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BlueMix</a:t>
            </a:r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225616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 kern="1200">
          <a:solidFill>
            <a:srgbClr val="00649D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649D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649D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649D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649D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b="1">
          <a:solidFill>
            <a:srgbClr val="00649D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b="1">
          <a:solidFill>
            <a:srgbClr val="00649D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b="1">
          <a:solidFill>
            <a:srgbClr val="00649D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b="1">
          <a:solidFill>
            <a:srgbClr val="00649D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rgbClr val="00649D"/>
        </a:buClr>
        <a:buFont typeface="Wingdings" charset="0"/>
        <a:buChar char="§"/>
        <a:defRPr sz="1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571500" indent="-228600" algn="l" rtl="0" eaLnBrk="0" fontAlgn="base" hangingPunct="0">
        <a:spcBef>
          <a:spcPct val="20000"/>
        </a:spcBef>
        <a:spcAft>
          <a:spcPct val="0"/>
        </a:spcAft>
        <a:buClr>
          <a:srgbClr val="00649D"/>
        </a:buClr>
        <a:buFont typeface="Arial" charset="0"/>
        <a:buChar char="»"/>
        <a:defRPr sz="1400" kern="1200">
          <a:solidFill>
            <a:schemeClr val="tx1"/>
          </a:solidFill>
          <a:latin typeface="+mn-lt"/>
          <a:ea typeface="Arial" charset="0"/>
          <a:cs typeface="+mn-cs"/>
        </a:defRPr>
      </a:lvl2pPr>
      <a:lvl3pPr marL="1028700" indent="-228600" algn="l" rtl="0" eaLnBrk="0" fontAlgn="base" hangingPunct="0">
        <a:spcBef>
          <a:spcPct val="20000"/>
        </a:spcBef>
        <a:spcAft>
          <a:spcPct val="0"/>
        </a:spcAft>
        <a:buClr>
          <a:srgbClr val="00649D"/>
        </a:buClr>
        <a:buChar char="•"/>
        <a:defRPr sz="1400" kern="1200">
          <a:solidFill>
            <a:schemeClr val="tx1"/>
          </a:solidFill>
          <a:latin typeface="+mn-lt"/>
          <a:ea typeface="Arial" charset="0"/>
          <a:cs typeface="+mn-cs"/>
        </a:defRPr>
      </a:lvl3pPr>
      <a:lvl4pPr marL="1435100" indent="-177800" algn="l" rtl="0" eaLnBrk="0" fontAlgn="base" hangingPunct="0">
        <a:spcBef>
          <a:spcPct val="20000"/>
        </a:spcBef>
        <a:spcAft>
          <a:spcPct val="0"/>
        </a:spcAft>
        <a:buClr>
          <a:srgbClr val="00649D"/>
        </a:buClr>
        <a:buFont typeface="Arial" charset="0"/>
        <a:buChar char="–"/>
        <a:defRPr sz="1400" kern="1200">
          <a:solidFill>
            <a:schemeClr val="tx1"/>
          </a:solidFill>
          <a:latin typeface="+mn-lt"/>
          <a:ea typeface="Arial" charset="0"/>
          <a:cs typeface="+mn-cs"/>
        </a:defRPr>
      </a:lvl4pPr>
      <a:lvl5pPr marL="1828800" indent="-228600" algn="l" rtl="0" eaLnBrk="0" fontAlgn="base" hangingPunct="0">
        <a:spcBef>
          <a:spcPct val="20000"/>
        </a:spcBef>
        <a:spcAft>
          <a:spcPct val="0"/>
        </a:spcAft>
        <a:buClr>
          <a:srgbClr val="00649D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4ubg7XbFta0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943225" y="4422775"/>
            <a:ext cx="5372100" cy="1663700"/>
          </a:xfrm>
          <a:solidFill>
            <a:srgbClr val="000000">
              <a:alpha val="1176"/>
            </a:srgbClr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charset="0"/>
              <a:buNone/>
              <a:defRPr/>
            </a:pPr>
            <a:r>
              <a:rPr lang="en-US" dirty="0" smtClean="0">
                <a:ea typeface="ＭＳ Ｐゴシック" charset="0"/>
              </a:rPr>
              <a:t>Cloud Boot Camp 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dirty="0" err="1"/>
              <a:t>Bluemix</a:t>
            </a:r>
            <a:r>
              <a:rPr lang="en-US" dirty="0"/>
              <a:t> </a:t>
            </a:r>
            <a:r>
              <a:rPr lang="en-US" dirty="0" smtClean="0"/>
              <a:t>Intermediate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dirty="0" smtClean="0">
                <a:ea typeface="ＭＳ Ｐゴシック" charset="0"/>
              </a:rPr>
              <a:t>Shanghai China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dirty="0" smtClean="0">
                <a:ea typeface="ＭＳ Ｐゴシック" charset="0"/>
              </a:rPr>
              <a:t>June 10 -12 2015</a:t>
            </a: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900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985" y="120489"/>
            <a:ext cx="5222569" cy="465070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Offerings (</a:t>
            </a:r>
            <a:r>
              <a:rPr lang="en-US" sz="2400" b="1" i="1" u="sng" dirty="0" smtClean="0"/>
              <a:t>draft draft</a:t>
            </a:r>
            <a:r>
              <a:rPr lang="en-US" sz="2400" b="1" u="sng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4886"/>
            <a:ext cx="8229600" cy="537335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800" b="1" u="sng" dirty="0" err="1" smtClean="0">
                <a:latin typeface="Arial"/>
                <a:cs typeface="Arial"/>
              </a:rPr>
              <a:t>MindJet</a:t>
            </a:r>
            <a:r>
              <a:rPr lang="en-US" sz="4800" b="1" u="sng" dirty="0" smtClean="0">
                <a:latin typeface="Arial"/>
                <a:cs typeface="Arial"/>
              </a:rPr>
              <a:t> </a:t>
            </a:r>
            <a:r>
              <a:rPr lang="en-US" sz="4800" b="1" u="sng" dirty="0">
                <a:latin typeface="Arial"/>
                <a:cs typeface="Arial"/>
              </a:rPr>
              <a:t>- </a:t>
            </a:r>
            <a:r>
              <a:rPr lang="en-US" sz="4800" b="1" u="sng" dirty="0" err="1">
                <a:latin typeface="Arial"/>
                <a:cs typeface="Arial"/>
              </a:rPr>
              <a:t>SpegitEngage</a:t>
            </a:r>
            <a:r>
              <a:rPr lang="en-US" sz="4800" b="1" u="sng" dirty="0">
                <a:latin typeface="Arial"/>
                <a:cs typeface="Arial"/>
              </a:rPr>
              <a:t> -- Realized Innovation</a:t>
            </a:r>
          </a:p>
          <a:p>
            <a:r>
              <a:rPr lang="en-US" sz="4800" dirty="0">
                <a:latin typeface="Arial"/>
                <a:cs typeface="Arial"/>
              </a:rPr>
              <a:t>Crowd Source Ideation that feeds </a:t>
            </a:r>
            <a:r>
              <a:rPr lang="en-US" sz="4800" dirty="0" err="1">
                <a:latin typeface="Arial"/>
                <a:cs typeface="Arial"/>
              </a:rPr>
              <a:t>Bluemix</a:t>
            </a:r>
            <a:r>
              <a:rPr lang="en-US" sz="4800" dirty="0">
                <a:latin typeface="Arial"/>
                <a:cs typeface="Arial"/>
              </a:rPr>
              <a:t> </a:t>
            </a:r>
            <a:r>
              <a:rPr lang="en-US" sz="4800" dirty="0" err="1">
                <a:latin typeface="Arial"/>
                <a:cs typeface="Arial"/>
              </a:rPr>
              <a:t>Hackathons</a:t>
            </a:r>
            <a:r>
              <a:rPr lang="en-US" sz="4800" dirty="0">
                <a:latin typeface="Arial"/>
                <a:cs typeface="Arial"/>
              </a:rPr>
              <a:t> and </a:t>
            </a:r>
            <a:r>
              <a:rPr lang="en-US" sz="4800" dirty="0" err="1">
                <a:latin typeface="Arial"/>
                <a:cs typeface="Arial"/>
              </a:rPr>
              <a:t>PoC's</a:t>
            </a:r>
            <a:r>
              <a:rPr lang="en-US" sz="4800" dirty="0">
                <a:latin typeface="Arial"/>
                <a:cs typeface="Arial"/>
              </a:rPr>
              <a:t>. -- Get deck from Rachel </a:t>
            </a:r>
          </a:p>
          <a:p>
            <a:r>
              <a:rPr lang="en-US" sz="4800" dirty="0">
                <a:latin typeface="Arial"/>
                <a:cs typeface="Arial"/>
              </a:rPr>
              <a:t>This enables us to tie the cloud strategy and the </a:t>
            </a:r>
            <a:r>
              <a:rPr lang="en-US" sz="4800" dirty="0" err="1">
                <a:latin typeface="Arial"/>
                <a:cs typeface="Arial"/>
              </a:rPr>
              <a:t>Bluemix</a:t>
            </a:r>
            <a:r>
              <a:rPr lang="en-US" sz="4800" dirty="0">
                <a:latin typeface="Arial"/>
                <a:cs typeface="Arial"/>
              </a:rPr>
              <a:t> consulting practices together.</a:t>
            </a:r>
          </a:p>
          <a:p>
            <a:r>
              <a:rPr lang="en-US" sz="4800" dirty="0">
                <a:latin typeface="Arial"/>
                <a:cs typeface="Arial"/>
              </a:rPr>
              <a:t>We will resell </a:t>
            </a:r>
            <a:r>
              <a:rPr lang="en-US" sz="4800" dirty="0" err="1">
                <a:latin typeface="Arial"/>
                <a:cs typeface="Arial"/>
              </a:rPr>
              <a:t>MindJet</a:t>
            </a:r>
            <a:r>
              <a:rPr lang="en-US" sz="4800" dirty="0">
                <a:latin typeface="Arial"/>
                <a:cs typeface="Arial"/>
              </a:rPr>
              <a:t> thru the IBM Market place as a </a:t>
            </a:r>
            <a:r>
              <a:rPr lang="en-US" sz="4800" dirty="0" err="1">
                <a:latin typeface="Arial"/>
                <a:cs typeface="Arial"/>
              </a:rPr>
              <a:t>SaaS</a:t>
            </a:r>
            <a:r>
              <a:rPr lang="en-US" sz="4800" dirty="0">
                <a:latin typeface="Arial"/>
                <a:cs typeface="Arial"/>
              </a:rPr>
              <a:t> offering.   </a:t>
            </a:r>
          </a:p>
          <a:p>
            <a:r>
              <a:rPr lang="en-US" sz="4800" dirty="0">
                <a:latin typeface="Arial"/>
                <a:cs typeface="Arial"/>
              </a:rPr>
              <a:t>Mindjet </a:t>
            </a:r>
            <a:r>
              <a:rPr lang="en-US" sz="4800" dirty="0" err="1">
                <a:latin typeface="Arial"/>
                <a:cs typeface="Arial"/>
              </a:rPr>
              <a:t>SpigitEngage</a:t>
            </a:r>
            <a:r>
              <a:rPr lang="en-US" sz="4800" dirty="0">
                <a:latin typeface="Arial"/>
                <a:cs typeface="Arial"/>
              </a:rPr>
              <a:t> is the leading enterprise innovation management platform. See how </a:t>
            </a:r>
            <a:r>
              <a:rPr lang="en-US" sz="4800" dirty="0" err="1">
                <a:latin typeface="Arial"/>
                <a:cs typeface="Arial"/>
              </a:rPr>
              <a:t>SpigitEngage</a:t>
            </a:r>
            <a:r>
              <a:rPr lang="en-US" sz="4800" dirty="0">
                <a:latin typeface="Arial"/>
                <a:cs typeface="Arial"/>
              </a:rPr>
              <a:t> helps surface the best ideas that your employees, partners, and customers have to offer, and quickly turn them into results. </a:t>
            </a:r>
            <a:r>
              <a:rPr lang="en-US" sz="4800" dirty="0">
                <a:latin typeface="Arial"/>
                <a:cs typeface="Arial"/>
                <a:hlinkClick r:id="rId2"/>
              </a:rPr>
              <a:t>https://www.youtube.com/watch?v=4ubg7XbFta0</a:t>
            </a:r>
          </a:p>
          <a:p>
            <a:pPr marL="0" indent="0">
              <a:buNone/>
            </a:pPr>
            <a:endParaRPr lang="en-US" sz="4800" b="1" u="sng" dirty="0" smtClean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4800" b="1" u="sng" dirty="0" err="1" smtClean="0">
                <a:latin typeface="Arial"/>
                <a:cs typeface="Arial"/>
              </a:rPr>
              <a:t>Bluemix</a:t>
            </a:r>
            <a:r>
              <a:rPr lang="en-US" sz="4800" b="1" u="sng" dirty="0" smtClean="0">
                <a:latin typeface="Arial"/>
                <a:cs typeface="Arial"/>
              </a:rPr>
              <a:t> Garage &amp;</a:t>
            </a:r>
            <a:r>
              <a:rPr lang="en-US" sz="4800" u="sng" dirty="0" smtClean="0">
                <a:latin typeface="Arial"/>
                <a:cs typeface="Arial"/>
              </a:rPr>
              <a:t> </a:t>
            </a:r>
            <a:r>
              <a:rPr lang="en-US" sz="4800" b="1" u="sng" dirty="0" smtClean="0">
                <a:latin typeface="Arial"/>
                <a:cs typeface="Arial"/>
              </a:rPr>
              <a:t>GBS </a:t>
            </a:r>
            <a:r>
              <a:rPr lang="en-US" sz="4800" b="1" u="sng" dirty="0" err="1" smtClean="0">
                <a:latin typeface="Arial"/>
                <a:cs typeface="Arial"/>
              </a:rPr>
              <a:t>CoC</a:t>
            </a:r>
            <a:r>
              <a:rPr lang="en-US" sz="4800" u="sng" dirty="0" smtClean="0">
                <a:latin typeface="Arial"/>
                <a:cs typeface="Arial"/>
              </a:rPr>
              <a:t> </a:t>
            </a:r>
            <a:r>
              <a:rPr lang="en-US" sz="4800" dirty="0" smtClean="0">
                <a:latin typeface="Arial"/>
                <a:cs typeface="Arial"/>
              </a:rPr>
              <a:t>– Build the target interface for each custom and analyze results</a:t>
            </a:r>
          </a:p>
          <a:p>
            <a:pPr marL="0" indent="0">
              <a:buNone/>
            </a:pPr>
            <a:r>
              <a:rPr lang="en-US" sz="4800" dirty="0" smtClean="0">
                <a:latin typeface="Arial"/>
                <a:cs typeface="Arial"/>
              </a:rPr>
              <a:t>Strategy engagements and follow on development of </a:t>
            </a:r>
            <a:r>
              <a:rPr lang="en-US" sz="4800" dirty="0" err="1" smtClean="0">
                <a:latin typeface="Arial"/>
                <a:cs typeface="Arial"/>
              </a:rPr>
              <a:t>Straegy</a:t>
            </a:r>
            <a:r>
              <a:rPr lang="en-US" sz="4800" dirty="0" smtClean="0">
                <a:latin typeface="Arial"/>
                <a:cs typeface="Arial"/>
              </a:rPr>
              <a:t> and innovation session output</a:t>
            </a:r>
          </a:p>
          <a:p>
            <a:pPr marL="0" indent="0">
              <a:buNone/>
            </a:pPr>
            <a:r>
              <a:rPr lang="en-US" sz="4800" b="1" dirty="0" smtClean="0">
                <a:latin typeface="Arial"/>
                <a:cs typeface="Arial"/>
              </a:rPr>
              <a:t>Monetized:</a:t>
            </a:r>
          </a:p>
          <a:p>
            <a:r>
              <a:rPr lang="en-US" sz="4800" dirty="0" smtClean="0">
                <a:latin typeface="Arial"/>
                <a:cs typeface="Arial"/>
              </a:rPr>
              <a:t>Program charge which include the use of </a:t>
            </a:r>
            <a:r>
              <a:rPr lang="en-US" sz="4800" dirty="0" err="1" smtClean="0">
                <a:latin typeface="Arial"/>
                <a:cs typeface="Arial"/>
              </a:rPr>
              <a:t>MindJet</a:t>
            </a:r>
            <a:r>
              <a:rPr lang="en-US" sz="4800" dirty="0" smtClean="0">
                <a:latin typeface="Arial"/>
                <a:cs typeface="Arial"/>
              </a:rPr>
              <a:t> </a:t>
            </a:r>
            <a:r>
              <a:rPr lang="en-US" sz="4800" dirty="0" err="1" smtClean="0">
                <a:latin typeface="Arial"/>
                <a:cs typeface="Arial"/>
              </a:rPr>
              <a:t>SpegitEngine</a:t>
            </a:r>
            <a:r>
              <a:rPr lang="en-US" sz="4800" dirty="0" smtClean="0">
                <a:latin typeface="Arial"/>
                <a:cs typeface="Arial"/>
              </a:rPr>
              <a:t> </a:t>
            </a:r>
            <a:r>
              <a:rPr lang="en-US" sz="4800" dirty="0" err="1" smtClean="0">
                <a:latin typeface="Arial"/>
                <a:cs typeface="Arial"/>
              </a:rPr>
              <a:t>SaaS</a:t>
            </a:r>
            <a:r>
              <a:rPr lang="en-US" sz="4800" dirty="0" smtClean="0">
                <a:latin typeface="Arial"/>
                <a:cs typeface="Arial"/>
              </a:rPr>
              <a:t> offering</a:t>
            </a:r>
          </a:p>
          <a:p>
            <a:r>
              <a:rPr lang="en-US" sz="4800" dirty="0" smtClean="0">
                <a:latin typeface="Arial"/>
                <a:cs typeface="Arial"/>
              </a:rPr>
              <a:t>Program can last between a few days and a week. </a:t>
            </a:r>
          </a:p>
          <a:p>
            <a:pPr marL="0" indent="0">
              <a:buNone/>
            </a:pPr>
            <a:endParaRPr lang="en-US" sz="4800" b="1" u="sng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077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905" y="34564"/>
            <a:ext cx="6763813" cy="534854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/>
              <a:t>Resource </a:t>
            </a:r>
            <a:r>
              <a:rPr lang="en-US" sz="2800" dirty="0"/>
              <a:t>Technical Fluency by Role</a:t>
            </a:r>
            <a:endParaRPr lang="en-US" sz="28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96913"/>
              </p:ext>
            </p:extLst>
          </p:nvPr>
        </p:nvGraphicFramePr>
        <p:xfrm>
          <a:off x="169552" y="1740809"/>
          <a:ext cx="8750828" cy="3752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3" imgW="6692900" imgH="2870200" progId="Word.Document.12">
                  <p:embed/>
                </p:oleObj>
              </mc:Choice>
              <mc:Fallback>
                <p:oleObj name="Document" r:id="rId3" imgW="6692900" imgH="2870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552" y="1740809"/>
                        <a:ext cx="8750828" cy="37527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7816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189" y="77370"/>
            <a:ext cx="6549751" cy="534854"/>
          </a:xfrm>
        </p:spPr>
        <p:txBody>
          <a:bodyPr>
            <a:normAutofit/>
          </a:bodyPr>
          <a:lstStyle/>
          <a:p>
            <a:pPr marL="0" lvl="0" indent="0"/>
            <a:r>
              <a:rPr lang="en-US" sz="2800" dirty="0" smtClean="0"/>
              <a:t>Resource </a:t>
            </a:r>
            <a:r>
              <a:rPr lang="en-US" sz="2800" dirty="0"/>
              <a:t>Focus by Architecture Role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227116" y="4131638"/>
            <a:ext cx="4572000" cy="2585323"/>
          </a:xfrm>
          <a:prstGeom prst="rect">
            <a:avLst/>
          </a:prstGeom>
          <a:ln>
            <a:solidFill>
              <a:srgbClr val="3366FF"/>
            </a:solidFill>
          </a:ln>
        </p:spPr>
        <p:txBody>
          <a:bodyPr>
            <a:spAutoFit/>
          </a:bodyPr>
          <a:lstStyle/>
          <a:p>
            <a:pPr marL="0" lvl="1"/>
            <a:r>
              <a:rPr lang="en-US" b="1" dirty="0"/>
              <a:t>Application </a:t>
            </a:r>
            <a:r>
              <a:rPr lang="en-US" b="1" dirty="0" smtClean="0"/>
              <a:t>Architect</a:t>
            </a:r>
            <a:endParaRPr lang="en-US" altLang="ja-JP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services (SOA, </a:t>
            </a:r>
            <a:r>
              <a:rPr lang="en-US" sz="1600" dirty="0" err="1"/>
              <a:t>microservices</a:t>
            </a:r>
            <a:r>
              <a:rPr lang="en-US" sz="1600" dirty="0"/>
              <a:t>)	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12 factor / 9 roles	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Persistence constraints	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UI Modeling	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SDK Wrapping	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Application Security	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Application Scaling issues	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Application </a:t>
            </a:r>
            <a:r>
              <a:rPr lang="en-US" sz="1600" dirty="0" err="1"/>
              <a:t>Peformance</a:t>
            </a:r>
            <a:r>
              <a:rPr lang="en-US" sz="1600" dirty="0"/>
              <a:t> Issues	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Application level HA constraints	</a:t>
            </a:r>
          </a:p>
        </p:txBody>
      </p:sp>
      <p:sp>
        <p:nvSpPr>
          <p:cNvPr id="7" name="Rectangle 6"/>
          <p:cNvSpPr/>
          <p:nvPr/>
        </p:nvSpPr>
        <p:spPr>
          <a:xfrm>
            <a:off x="202466" y="757998"/>
            <a:ext cx="4572000" cy="3385542"/>
          </a:xfrm>
          <a:prstGeom prst="rect">
            <a:avLst/>
          </a:prstGeom>
          <a:ln>
            <a:solidFill>
              <a:srgbClr val="3366FF"/>
            </a:solidFill>
          </a:ln>
        </p:spPr>
        <p:txBody>
          <a:bodyPr>
            <a:spAutoFit/>
          </a:bodyPr>
          <a:lstStyle/>
          <a:p>
            <a:pPr marL="57150" lvl="1"/>
            <a:r>
              <a:rPr lang="en-US" b="1" dirty="0"/>
              <a:t>Solution Architect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Decision Points for on-</a:t>
            </a:r>
            <a:r>
              <a:rPr lang="en-US" sz="1400" dirty="0" err="1"/>
              <a:t>prem</a:t>
            </a:r>
            <a:r>
              <a:rPr lang="en-US" sz="1400" dirty="0"/>
              <a:t>/</a:t>
            </a:r>
            <a:r>
              <a:rPr lang="en-US" sz="1400" dirty="0" err="1" smtClean="0"/>
              <a:t>hosted.public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Decision points for IAAS/PASS/IAS++ (</a:t>
            </a:r>
            <a:r>
              <a:rPr lang="en-US" sz="1400" dirty="0" err="1"/>
              <a:t>Bluemix,ICO</a:t>
            </a:r>
            <a:r>
              <a:rPr lang="en-US" sz="1400" dirty="0"/>
              <a:t>/Pure, </a:t>
            </a:r>
            <a:r>
              <a:rPr lang="en-US" sz="1400" dirty="0" err="1"/>
              <a:t>Alchemay</a:t>
            </a:r>
            <a:r>
              <a:rPr lang="en-US" sz="1400" dirty="0"/>
              <a:t>, </a:t>
            </a:r>
            <a:r>
              <a:rPr lang="en-US" sz="1400" dirty="0" err="1"/>
              <a:t>Softlayer</a:t>
            </a:r>
            <a:r>
              <a:rPr lang="en-US" sz="1400" dirty="0"/>
              <a:t>	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Decision points for organizational adoption (</a:t>
            </a:r>
            <a:r>
              <a:rPr lang="en-US" sz="1400" dirty="0" err="1"/>
              <a:t>dev</a:t>
            </a:r>
            <a:r>
              <a:rPr lang="en-US" sz="1400" dirty="0"/>
              <a:t>/Ops/Agile Adoption, new roles, skills, </a:t>
            </a:r>
            <a:r>
              <a:rPr lang="en-US" sz="1400" dirty="0" err="1"/>
              <a:t>etc</a:t>
            </a:r>
            <a:r>
              <a:rPr lang="en-US" sz="1400" dirty="0"/>
              <a:t>)	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Application constraint roles (migration, develop internal </a:t>
            </a:r>
            <a:r>
              <a:rPr lang="en-US" sz="1400" dirty="0" err="1"/>
              <a:t>servides</a:t>
            </a:r>
            <a:r>
              <a:rPr lang="en-US" sz="1400" dirty="0"/>
              <a:t>, skills, existing app patterns/architectures)	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Business Objectives for cloud </a:t>
            </a:r>
            <a:r>
              <a:rPr lang="en-US" sz="1400" dirty="0" smtClean="0"/>
              <a:t>adoption</a:t>
            </a:r>
            <a:r>
              <a:rPr lang="en-US" sz="1400" dirty="0"/>
              <a:t>	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Infrastructure/</a:t>
            </a:r>
            <a:r>
              <a:rPr lang="en-US" sz="1400" dirty="0"/>
              <a:t>cross-cutting issues	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Product Architecture	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High Availability and Disaster Recovery	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Cloud Integration / Capture	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Migrate 3rd party services	</a:t>
            </a:r>
          </a:p>
        </p:txBody>
      </p:sp>
      <p:sp>
        <p:nvSpPr>
          <p:cNvPr id="8" name="Rectangle 7"/>
          <p:cNvSpPr/>
          <p:nvPr/>
        </p:nvSpPr>
        <p:spPr>
          <a:xfrm>
            <a:off x="4774466" y="757998"/>
            <a:ext cx="4258935" cy="3385542"/>
          </a:xfrm>
          <a:prstGeom prst="rect">
            <a:avLst/>
          </a:prstGeom>
          <a:ln>
            <a:solidFill>
              <a:srgbClr val="3366FF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b="1" dirty="0"/>
              <a:t>Infrastructure </a:t>
            </a:r>
            <a:r>
              <a:rPr lang="en-US" b="1" dirty="0" smtClean="0"/>
              <a:t>Architect</a:t>
            </a:r>
            <a:endParaRPr lang="en-US" altLang="ja-JP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Patterns </a:t>
            </a:r>
            <a:r>
              <a:rPr lang="en-US" sz="1400" dirty="0" err="1"/>
              <a:t>vs</a:t>
            </a:r>
            <a:r>
              <a:rPr lang="en-US" sz="1400" dirty="0"/>
              <a:t> </a:t>
            </a:r>
            <a:r>
              <a:rPr lang="en-US" sz="1400" dirty="0" err="1"/>
              <a:t>Bluemix</a:t>
            </a:r>
            <a:r>
              <a:rPr lang="en-US" sz="1400" dirty="0"/>
              <a:t> </a:t>
            </a:r>
            <a:r>
              <a:rPr lang="en-US" sz="1400" dirty="0" err="1"/>
              <a:t>vs</a:t>
            </a:r>
            <a:r>
              <a:rPr lang="en-US" sz="1400" dirty="0"/>
              <a:t> Containers </a:t>
            </a:r>
            <a:r>
              <a:rPr lang="en-US" sz="1400" dirty="0" err="1"/>
              <a:t>vs</a:t>
            </a:r>
            <a:r>
              <a:rPr lang="en-US" sz="1400" dirty="0"/>
              <a:t> existing constraints	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Deployment Architecture of </a:t>
            </a:r>
            <a:r>
              <a:rPr lang="en-US" sz="1400" dirty="0" err="1"/>
              <a:t>BlueMix</a:t>
            </a:r>
            <a:r>
              <a:rPr lang="en-US" sz="1400" dirty="0"/>
              <a:t>	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err="1"/>
              <a:t>Soflayer</a:t>
            </a:r>
            <a:r>
              <a:rPr lang="en-US" sz="1400" dirty="0"/>
              <a:t> Pod Architecture	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ICO Installation and </a:t>
            </a:r>
            <a:r>
              <a:rPr lang="en-US" sz="1400" dirty="0" err="1"/>
              <a:t>OpenStack</a:t>
            </a:r>
            <a:r>
              <a:rPr lang="en-US" sz="1400" dirty="0"/>
              <a:t> </a:t>
            </a:r>
            <a:r>
              <a:rPr lang="en-US" sz="1400" dirty="0" smtClean="0"/>
              <a:t>configuration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UCD architect (scalability, ops)	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err="1"/>
              <a:t>Networkng</a:t>
            </a:r>
            <a:r>
              <a:rPr lang="en-US" sz="1400" dirty="0"/>
              <a:t> constraints (on </a:t>
            </a:r>
            <a:r>
              <a:rPr lang="en-US" sz="1400" dirty="0" err="1"/>
              <a:t>prem</a:t>
            </a:r>
            <a:r>
              <a:rPr lang="en-US" sz="1400" dirty="0"/>
              <a:t>, VPN, </a:t>
            </a:r>
            <a:r>
              <a:rPr lang="en-US" sz="1400" dirty="0" err="1"/>
              <a:t>etc</a:t>
            </a:r>
            <a:r>
              <a:rPr lang="en-US" sz="1400" dirty="0" smtClean="0"/>
              <a:t>)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Public </a:t>
            </a:r>
            <a:r>
              <a:rPr lang="en-US" sz="1400" dirty="0" err="1"/>
              <a:t>vs</a:t>
            </a:r>
            <a:r>
              <a:rPr lang="en-US" sz="1400" dirty="0"/>
              <a:t> Private services Development	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Security Constraints 	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Storage integration	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Backup and HA/DR setup	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Operational Integration (Monitoring, Service Engagement, 3rd party, </a:t>
            </a:r>
            <a:r>
              <a:rPr lang="en-US" sz="1400" dirty="0" err="1"/>
              <a:t>etc</a:t>
            </a:r>
            <a:r>
              <a:rPr lang="en-US" sz="1400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Product Deployment Architecture (ICO, UCD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15318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086" y="105908"/>
            <a:ext cx="6093081" cy="534854"/>
          </a:xfrm>
        </p:spPr>
        <p:txBody>
          <a:bodyPr>
            <a:normAutofit fontScale="90000"/>
          </a:bodyPr>
          <a:lstStyle/>
          <a:p>
            <a:pPr lvl="0"/>
            <a:r>
              <a:rPr lang="en-US" sz="2800" dirty="0" smtClean="0"/>
              <a:t>Resource </a:t>
            </a:r>
            <a:r>
              <a:rPr lang="en-US" sz="2800" dirty="0" smtClean="0"/>
              <a:t>Technical </a:t>
            </a:r>
            <a:r>
              <a:rPr lang="en-US" sz="2800" dirty="0"/>
              <a:t>Skills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82021" y="1458932"/>
            <a:ext cx="3524347" cy="3970318"/>
          </a:xfrm>
          <a:prstGeom prst="rect">
            <a:avLst/>
          </a:prstGeom>
          <a:ln>
            <a:solidFill>
              <a:srgbClr val="3366FF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Java	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JavaScript	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HTML/5/CSS3	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Native App	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Node.js</a:t>
            </a:r>
            <a:r>
              <a:rPr lang="en-US" dirty="0"/>
              <a:t>	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Common JS Libs	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angular / polymer	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karma / protraction	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Spring	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JEE Web Profile 	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JUNIT	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Additional Languages	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Ruby	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Ruby/</a:t>
            </a:r>
            <a:r>
              <a:rPr lang="en-US" dirty="0" smtClean="0"/>
              <a:t>Rails</a:t>
            </a:r>
          </a:p>
        </p:txBody>
      </p:sp>
      <p:sp>
        <p:nvSpPr>
          <p:cNvPr id="6" name="Rectangle 5"/>
          <p:cNvSpPr/>
          <p:nvPr/>
        </p:nvSpPr>
        <p:spPr>
          <a:xfrm>
            <a:off x="4472103" y="1441161"/>
            <a:ext cx="3134221" cy="3970318"/>
          </a:xfrm>
          <a:prstGeom prst="rect">
            <a:avLst/>
          </a:prstGeom>
          <a:ln>
            <a:solidFill>
              <a:srgbClr val="3366FF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Sinatio</a:t>
            </a:r>
            <a:r>
              <a:rPr lang="en-US" dirty="0"/>
              <a:t>	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Bundler	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Touch DB/ </a:t>
            </a:r>
            <a:r>
              <a:rPr lang="en-US" dirty="0" err="1"/>
              <a:t>NoSQL</a:t>
            </a:r>
            <a:r>
              <a:rPr lang="en-US" dirty="0"/>
              <a:t>	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Grunt	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Bower	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MPM	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Cocoa Pods	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Agile </a:t>
            </a:r>
            <a:r>
              <a:rPr lang="en-US" dirty="0" err="1"/>
              <a:t>Dev</a:t>
            </a:r>
            <a:r>
              <a:rPr lang="en-US" dirty="0"/>
              <a:t>	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Jenkins	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Maven	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Ant	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XP/TDD/Refactoring	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Lean Startup	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Lean UX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318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905" y="0"/>
            <a:ext cx="6349960" cy="534854"/>
          </a:xfrm>
        </p:spPr>
        <p:txBody>
          <a:bodyPr>
            <a:normAutofit fontScale="90000"/>
          </a:bodyPr>
          <a:lstStyle/>
          <a:p>
            <a:pPr lvl="0"/>
            <a:r>
              <a:rPr lang="en-US" sz="2800" dirty="0" smtClean="0"/>
              <a:t>Resource </a:t>
            </a:r>
            <a:r>
              <a:rPr lang="en-US" sz="2800" dirty="0" err="1"/>
              <a:t>Bluemix</a:t>
            </a:r>
            <a:r>
              <a:rPr lang="en-US" sz="2800" dirty="0"/>
              <a:t> Specific Skills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964105" y="1451595"/>
            <a:ext cx="6481020" cy="4247317"/>
          </a:xfrm>
          <a:prstGeom prst="rect">
            <a:avLst/>
          </a:prstGeom>
          <a:ln>
            <a:solidFill>
              <a:srgbClr val="3366FF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CF - Core Architecture for deploy, </a:t>
            </a:r>
            <a:r>
              <a:rPr lang="en-US" dirty="0" smtClean="0"/>
              <a:t>CF, containers, VMs</a:t>
            </a:r>
            <a:r>
              <a:rPr lang="en-US" dirty="0"/>
              <a:t>	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Docker</a:t>
            </a:r>
            <a:r>
              <a:rPr lang="en-US" dirty="0"/>
              <a:t>/Containers	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Public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Dedicated</a:t>
            </a:r>
            <a:r>
              <a:rPr lang="en-US" dirty="0"/>
              <a:t>	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Local	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Runtimes - Java, </a:t>
            </a:r>
            <a:r>
              <a:rPr lang="en-US" dirty="0" err="1"/>
              <a:t>NodeJS</a:t>
            </a:r>
            <a:r>
              <a:rPr lang="en-US" dirty="0"/>
              <a:t>, Ruby	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Cloudant</a:t>
            </a:r>
            <a:r>
              <a:rPr lang="en-US" dirty="0"/>
              <a:t> SQLDB, </a:t>
            </a:r>
            <a:r>
              <a:rPr lang="en-US" dirty="0" err="1"/>
              <a:t>ObjectStore</a:t>
            </a:r>
            <a:r>
              <a:rPr lang="en-US" dirty="0"/>
              <a:t>, </a:t>
            </a:r>
            <a:r>
              <a:rPr lang="en-US" dirty="0" err="1"/>
              <a:t>Cche</a:t>
            </a:r>
            <a:r>
              <a:rPr lang="en-US" dirty="0"/>
              <a:t>	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Monitoring	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Pipeline	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Autoscale</a:t>
            </a:r>
            <a:r>
              <a:rPr lang="en-US" dirty="0"/>
              <a:t>	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Alchemy	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ACE </a:t>
            </a:r>
            <a:r>
              <a:rPr lang="en-US" dirty="0"/>
              <a:t>usage	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Community resources	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Support Structure	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Dev</a:t>
            </a:r>
            <a:r>
              <a:rPr lang="en-US" dirty="0"/>
              <a:t>/ PLM </a:t>
            </a:r>
            <a:r>
              <a:rPr lang="en-US" dirty="0" smtClean="0"/>
              <a:t>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31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8480" y="0"/>
            <a:ext cx="5376804" cy="50694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Bold Play Messaging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68" y="519520"/>
            <a:ext cx="8229600" cy="882958"/>
          </a:xfrm>
        </p:spPr>
        <p:txBody>
          <a:bodyPr/>
          <a:lstStyle/>
          <a:p>
            <a:r>
              <a:rPr lang="en-US" sz="2000" dirty="0"/>
              <a:t>Realized Innovation:</a:t>
            </a:r>
          </a:p>
          <a:p>
            <a:pPr lvl="1"/>
            <a:r>
              <a:rPr lang="en-US" sz="2000" dirty="0" smtClean="0"/>
              <a:t>Idea </a:t>
            </a:r>
            <a:r>
              <a:rPr lang="en-US" sz="2000" dirty="0" smtClean="0">
                <a:sym typeface="Wingdings"/>
              </a:rPr>
              <a:t></a:t>
            </a:r>
            <a:r>
              <a:rPr lang="en-US" sz="2000" dirty="0" smtClean="0"/>
              <a:t>Workshops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</a:t>
            </a:r>
            <a:r>
              <a:rPr lang="en-US" sz="2000" dirty="0" err="1"/>
              <a:t>PoCs</a:t>
            </a:r>
            <a:r>
              <a:rPr lang="en-US" sz="2000" dirty="0"/>
              <a:t>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Adoption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</a:t>
            </a:r>
            <a:r>
              <a:rPr lang="en-US" sz="2000" dirty="0" smtClean="0"/>
              <a:t>Transformations</a:t>
            </a:r>
            <a:endParaRPr lang="en-US" sz="20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110533" y="1178229"/>
            <a:ext cx="8794431" cy="3844431"/>
            <a:chOff x="208218" y="1943680"/>
            <a:chExt cx="8418995" cy="4300685"/>
          </a:xfrm>
        </p:grpSpPr>
        <p:sp>
          <p:nvSpPr>
            <p:cNvPr id="5" name="TextBox 4"/>
            <p:cNvSpPr txBox="1"/>
            <p:nvPr/>
          </p:nvSpPr>
          <p:spPr>
            <a:xfrm>
              <a:off x="2483984" y="1987927"/>
              <a:ext cx="11336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Innovate</a:t>
              </a:r>
              <a:endParaRPr lang="en-US" sz="20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8218" y="3526706"/>
              <a:ext cx="14384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Design Thinking</a:t>
              </a:r>
              <a:endParaRPr lang="en-US" sz="20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83984" y="5536479"/>
              <a:ext cx="12908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IBM Cloud</a:t>
              </a:r>
            </a:p>
            <a:p>
              <a:endParaRPr lang="en-US" sz="20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76190" y="3554619"/>
              <a:ext cx="14942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Knowledge of the Enterprise</a:t>
              </a:r>
              <a:endParaRPr lang="en-US" sz="2000" b="1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200127" y="2388037"/>
              <a:ext cx="3725981" cy="314844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1618775" y="2707610"/>
              <a:ext cx="2804950" cy="228890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/>
                <a:buChar char="•"/>
              </a:pPr>
              <a:r>
                <a:rPr lang="en-US" sz="1600" dirty="0" smtClean="0"/>
                <a:t>Differentiated Apps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600" dirty="0" smtClean="0"/>
                <a:t>API Economy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600" dirty="0" smtClean="0"/>
                <a:t>3 Speed IT</a:t>
              </a:r>
            </a:p>
            <a:p>
              <a:pPr marL="742950" lvl="1" indent="-285750">
                <a:buFont typeface="Arial"/>
                <a:buChar char="•"/>
              </a:pPr>
              <a:r>
                <a:rPr lang="en-US" sz="1200" dirty="0" smtClean="0"/>
                <a:t>Transform Services, </a:t>
              </a:r>
              <a:r>
                <a:rPr lang="en-US" sz="1200" dirty="0" err="1" smtClean="0"/>
                <a:t>SoRs</a:t>
              </a:r>
              <a:endParaRPr lang="en-US" dirty="0" smtClean="0"/>
            </a:p>
            <a:p>
              <a:pPr marL="285750" indent="-285750">
                <a:buFont typeface="Arial"/>
                <a:buChar char="•"/>
              </a:pPr>
              <a:r>
                <a:rPr lang="en-US" sz="1600" dirty="0" smtClean="0"/>
                <a:t>Cognitive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600" dirty="0" smtClean="0"/>
                <a:t>Analytics</a:t>
              </a:r>
            </a:p>
          </p:txBody>
        </p:sp>
        <p:sp>
          <p:nvSpPr>
            <p:cNvPr id="10" name="Rectangle 9"/>
            <p:cNvSpPr/>
            <p:nvPr/>
          </p:nvSpPr>
          <p:spPr>
            <a:xfrm rot="20014179">
              <a:off x="1232835" y="2588461"/>
              <a:ext cx="2094067" cy="67499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Pour">
                <a:avLst>
                  <a:gd name="adj1" fmla="val 8951276"/>
                  <a:gd name="adj2" fmla="val 51964"/>
                </a:avLst>
              </a:prstTxWarp>
              <a:spAutoFit/>
            </a:bodyPr>
            <a:lstStyle/>
            <a:p>
              <a:pPr algn="ctr"/>
              <a:r>
                <a:rPr lang="en-US" sz="12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000000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Organization</a:t>
              </a:r>
              <a:endParaRPr lang="en-US" sz="12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10800000">
              <a:off x="1956166" y="4986094"/>
              <a:ext cx="2094067" cy="5232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Pour">
                <a:avLst>
                  <a:gd name="adj1" fmla="val 9226096"/>
                  <a:gd name="adj2" fmla="val 46888"/>
                </a:avLst>
              </a:prstTxWarp>
              <a:spAutoFit/>
            </a:bodyPr>
            <a:lstStyle/>
            <a:p>
              <a:pPr algn="ctr"/>
              <a:r>
                <a:rPr lang="en-US" sz="1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000000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Process</a:t>
              </a:r>
              <a:endParaRPr lang="en-US" sz="1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5844397">
              <a:off x="3667032" y="3890953"/>
              <a:ext cx="1736669" cy="5302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Pour">
                <a:avLst>
                  <a:gd name="adj1" fmla="val 8840211"/>
                  <a:gd name="adj2" fmla="val 49362"/>
                </a:avLst>
              </a:prstTxWarp>
              <a:spAutoFit/>
            </a:bodyPr>
            <a:lstStyle/>
            <a:p>
              <a:pPr algn="ctr"/>
              <a:r>
                <a:rPr lang="en-US" sz="12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000000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Skills</a:t>
              </a:r>
              <a:endParaRPr lang="en-US" sz="12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86217" y="2497257"/>
              <a:ext cx="7232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Skills</a:t>
              </a:r>
              <a:endParaRPr lang="en-US" sz="20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80608" y="1943680"/>
              <a:ext cx="1556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Boutique Partners</a:t>
              </a:r>
            </a:p>
            <a:p>
              <a:r>
                <a:rPr lang="en-US" sz="1400" b="1" dirty="0" smtClean="0"/>
                <a:t>Agile Cloud </a:t>
              </a:r>
              <a:r>
                <a:rPr lang="en-US" sz="1400" b="1" dirty="0" err="1" smtClean="0"/>
                <a:t>ect</a:t>
              </a:r>
              <a:r>
                <a:rPr lang="en-US" sz="1400" b="1" dirty="0" smtClean="0"/>
                <a:t>..</a:t>
              </a:r>
              <a:endParaRPr lang="en-US" sz="14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80608" y="2497257"/>
              <a:ext cx="1152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External Hire</a:t>
              </a:r>
              <a:endParaRPr lang="en-US" sz="14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80608" y="2916407"/>
              <a:ext cx="1646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Aggressive Training</a:t>
              </a:r>
              <a:endParaRPr lang="en-US" sz="14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80608" y="3287762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Acquire</a:t>
              </a:r>
              <a:endParaRPr lang="en-US" sz="1400" b="1" dirty="0"/>
            </a:p>
          </p:txBody>
        </p:sp>
        <p:cxnSp>
          <p:nvCxnSpPr>
            <p:cNvPr id="19" name="Straight Arrow Connector 18"/>
            <p:cNvCxnSpPr>
              <a:stCxn id="13" idx="3"/>
            </p:cNvCxnSpPr>
            <p:nvPr/>
          </p:nvCxnSpPr>
          <p:spPr>
            <a:xfrm flipV="1">
              <a:off x="6309492" y="2288908"/>
              <a:ext cx="671116" cy="4084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5" idx="1"/>
            </p:cNvCxnSpPr>
            <p:nvPr/>
          </p:nvCxnSpPr>
          <p:spPr>
            <a:xfrm flipV="1">
              <a:off x="6309492" y="2651146"/>
              <a:ext cx="671116" cy="1538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6" idx="1"/>
            </p:cNvCxnSpPr>
            <p:nvPr/>
          </p:nvCxnSpPr>
          <p:spPr>
            <a:xfrm>
              <a:off x="6309492" y="2897367"/>
              <a:ext cx="671116" cy="1729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17" idx="1"/>
            </p:cNvCxnSpPr>
            <p:nvPr/>
          </p:nvCxnSpPr>
          <p:spPr>
            <a:xfrm>
              <a:off x="6196011" y="2930364"/>
              <a:ext cx="784597" cy="5112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68670" y="4862036"/>
            <a:ext cx="53039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We Help </a:t>
            </a:r>
            <a:r>
              <a:rPr lang="en-US" sz="1600" dirty="0"/>
              <a:t>our customers </a:t>
            </a:r>
            <a:r>
              <a:rPr lang="en-US" sz="1600" dirty="0" smtClean="0"/>
              <a:t>Innovate, transform and lead IT to enable an Agile Business bridging legacy gaps and meeting the demands of the 21 century to manage the change of technology. 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We </a:t>
            </a:r>
            <a:r>
              <a:rPr lang="en-US" sz="1600" dirty="0"/>
              <a:t>understand the past of IT -- we created it, 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We </a:t>
            </a:r>
            <a:r>
              <a:rPr lang="en-US" sz="1600" dirty="0"/>
              <a:t>understand the future of IT we're delivering it. 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We </a:t>
            </a:r>
            <a:r>
              <a:rPr lang="en-US" sz="1600" dirty="0"/>
              <a:t>understand how to </a:t>
            </a:r>
            <a:r>
              <a:rPr lang="en-US" sz="1600" dirty="0" smtClean="0"/>
              <a:t>lead IT to enable an Agile Business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5184912" y="4852575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/>
              <a:t>The Innovation Workshop feeds additional opportunities </a:t>
            </a:r>
            <a:r>
              <a:rPr lang="en-US" sz="1600" dirty="0"/>
              <a:t>for GBS and the </a:t>
            </a:r>
            <a:r>
              <a:rPr lang="en-US" sz="1600" dirty="0" err="1"/>
              <a:t>Bluemix</a:t>
            </a:r>
            <a:r>
              <a:rPr lang="en-US" sz="1600" dirty="0"/>
              <a:t> </a:t>
            </a:r>
            <a:r>
              <a:rPr lang="en-US" sz="1600" dirty="0" smtClean="0"/>
              <a:t>Garage. Example: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targeted </a:t>
            </a:r>
            <a:r>
              <a:rPr lang="en-US" sz="1600" dirty="0"/>
              <a:t>one day workshops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/>
              <a:t>PoCs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Enterprise Adoption engagements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Enterprise Transformation engagements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0533" y="4492704"/>
            <a:ext cx="151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366FF"/>
                </a:solidFill>
              </a:rPr>
              <a:t>Bold Message</a:t>
            </a:r>
            <a:endParaRPr lang="en-US" b="1" dirty="0">
              <a:solidFill>
                <a:srgbClr val="3366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42011" y="4460438"/>
            <a:ext cx="871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3366FF"/>
                </a:solidFill>
              </a:rPr>
              <a:t>OutPut</a:t>
            </a:r>
            <a:endParaRPr lang="en-US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409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324" y="141096"/>
            <a:ext cx="5570418" cy="46507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Bold Play Messaging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7605"/>
            <a:ext cx="8229600" cy="4452205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4500" dirty="0" smtClean="0">
                <a:cs typeface="Arial"/>
              </a:rPr>
              <a:t>The diagram below illustrates how the use and adoption of Agile Business Design, Agile Development and Agile Technologies product a whirlwind effect the accelerates the adoption and transformation of enterprises exponentially.</a:t>
            </a:r>
          </a:p>
          <a:p>
            <a:pPr marL="0" indent="0">
              <a:buNone/>
            </a:pPr>
            <a:endParaRPr lang="en-US" sz="3700" dirty="0" smtClean="0">
              <a:cs typeface="Arial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700" b="1" dirty="0" smtClean="0">
                <a:cs typeface="Arial"/>
              </a:rPr>
              <a:t>Agile Business using Design Thinking and Lean Methods </a:t>
            </a:r>
            <a:r>
              <a:rPr lang="en-US" sz="3700" dirty="0" smtClean="0">
                <a:cs typeface="Arial"/>
              </a:rPr>
              <a:t>– GBS has an opportunity here to leverage skills from IBM Interactive and to skill up the GBS Cloud </a:t>
            </a:r>
            <a:r>
              <a:rPr lang="en-US" sz="3700" dirty="0" err="1" smtClean="0">
                <a:cs typeface="Arial"/>
              </a:rPr>
              <a:t>CoC</a:t>
            </a:r>
            <a:r>
              <a:rPr lang="en-US" sz="3700" dirty="0" smtClean="0">
                <a:cs typeface="Arial"/>
              </a:rPr>
              <a:t> Strategy Practice to actively drive a pipeline of targeted  opportunities for GBS development and </a:t>
            </a:r>
            <a:r>
              <a:rPr lang="en-US" sz="3700" dirty="0" err="1" smtClean="0">
                <a:cs typeface="Arial"/>
              </a:rPr>
              <a:t>Bluemix</a:t>
            </a:r>
            <a:r>
              <a:rPr lang="en-US" sz="3700" dirty="0" smtClean="0">
                <a:cs typeface="Arial"/>
              </a:rPr>
              <a:t> sales and implementations (focus on dedicated and local BM)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700" b="1" dirty="0" smtClean="0">
                <a:cs typeface="Arial"/>
              </a:rPr>
              <a:t>Agile Development using </a:t>
            </a:r>
            <a:r>
              <a:rPr lang="en-US" sz="3700" b="1" dirty="0" err="1" smtClean="0">
                <a:cs typeface="Arial"/>
              </a:rPr>
              <a:t>eXtreme</a:t>
            </a:r>
            <a:r>
              <a:rPr lang="en-US" sz="3700" b="1" dirty="0" smtClean="0">
                <a:cs typeface="Arial"/>
              </a:rPr>
              <a:t> Programming techniques </a:t>
            </a:r>
            <a:r>
              <a:rPr lang="en-US" sz="3700" dirty="0" smtClean="0">
                <a:cs typeface="Arial"/>
              </a:rPr>
              <a:t>– </a:t>
            </a:r>
            <a:r>
              <a:rPr lang="en-US" sz="4000" dirty="0" smtClean="0">
                <a:cs typeface="Arial"/>
              </a:rPr>
              <a:t>GBS will need to Train, Hire and or Acquire development skills on shore to make pair programming collocated teams work</a:t>
            </a:r>
            <a:r>
              <a:rPr lang="en-US" sz="3700" dirty="0" smtClean="0">
                <a:cs typeface="Arial"/>
              </a:rPr>
              <a:t>. Application architects will be able to define solutions here for complex projects that require backend integration, use of APIs and security components leveraging </a:t>
            </a:r>
            <a:r>
              <a:rPr lang="en-US" sz="3700" dirty="0" err="1" smtClean="0">
                <a:cs typeface="Arial"/>
              </a:rPr>
              <a:t>Bluemix</a:t>
            </a:r>
            <a:r>
              <a:rPr lang="en-US" sz="3700" dirty="0" smtClean="0">
                <a:cs typeface="Arial"/>
              </a:rPr>
              <a:t> services when possible.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700" b="1" dirty="0" smtClean="0">
                <a:cs typeface="Arial"/>
              </a:rPr>
              <a:t>Agile Technology using </a:t>
            </a:r>
            <a:r>
              <a:rPr lang="en-US" sz="3700" b="1" dirty="0" err="1" smtClean="0">
                <a:cs typeface="Arial"/>
              </a:rPr>
              <a:t>Bluemix</a:t>
            </a:r>
            <a:r>
              <a:rPr lang="en-US" sz="3700" b="1" dirty="0" smtClean="0">
                <a:cs typeface="Arial"/>
              </a:rPr>
              <a:t>, </a:t>
            </a:r>
            <a:r>
              <a:rPr lang="en-US" sz="3700" b="1" dirty="0" err="1" smtClean="0">
                <a:cs typeface="Arial"/>
              </a:rPr>
              <a:t>DevOps</a:t>
            </a:r>
            <a:r>
              <a:rPr lang="en-US" sz="3700" b="1" dirty="0" smtClean="0">
                <a:cs typeface="Arial"/>
              </a:rPr>
              <a:t> and automation </a:t>
            </a:r>
            <a:r>
              <a:rPr lang="en-US" sz="3700" dirty="0" smtClean="0">
                <a:cs typeface="Arial"/>
              </a:rPr>
              <a:t>– this is a sweet spot for GBS and the Cloud </a:t>
            </a:r>
            <a:r>
              <a:rPr lang="en-US" sz="3700" dirty="0" err="1" smtClean="0">
                <a:cs typeface="Arial"/>
              </a:rPr>
              <a:t>CoC</a:t>
            </a:r>
            <a:r>
              <a:rPr lang="en-US" sz="3700" dirty="0" smtClean="0">
                <a:cs typeface="Arial"/>
              </a:rPr>
              <a:t> from an architecture and </a:t>
            </a:r>
            <a:r>
              <a:rPr lang="en-US" sz="3700" dirty="0" err="1" smtClean="0">
                <a:cs typeface="Arial"/>
              </a:rPr>
              <a:t>solutioning</a:t>
            </a:r>
            <a:r>
              <a:rPr lang="en-US" sz="3700" dirty="0" smtClean="0">
                <a:cs typeface="Arial"/>
              </a:rPr>
              <a:t> perspective but we </a:t>
            </a:r>
            <a:r>
              <a:rPr lang="en-US" sz="3700" dirty="0" err="1" smtClean="0">
                <a:cs typeface="Arial"/>
              </a:rPr>
              <a:t>wiil</a:t>
            </a:r>
            <a:r>
              <a:rPr lang="en-US" sz="3700" dirty="0" smtClean="0">
                <a:cs typeface="Arial"/>
              </a:rPr>
              <a:t> need to develop skills in application architecture on a </a:t>
            </a:r>
            <a:r>
              <a:rPr lang="en-US" sz="3700" dirty="0" err="1" smtClean="0">
                <a:cs typeface="Arial"/>
              </a:rPr>
              <a:t>PaaS</a:t>
            </a:r>
            <a:r>
              <a:rPr lang="en-US" sz="3700" dirty="0" smtClean="0">
                <a:cs typeface="Arial"/>
              </a:rPr>
              <a:t> using </a:t>
            </a:r>
            <a:r>
              <a:rPr lang="en-US" sz="3700" dirty="0" err="1" smtClean="0">
                <a:cs typeface="Arial"/>
              </a:rPr>
              <a:t>Bluemix</a:t>
            </a:r>
            <a:endParaRPr lang="en-US" sz="3700" dirty="0" smtClean="0">
              <a:cs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751124" y="4906853"/>
            <a:ext cx="2695083" cy="1479415"/>
            <a:chOff x="6181577" y="5303567"/>
            <a:chExt cx="2695083" cy="1479415"/>
          </a:xfrm>
        </p:grpSpPr>
        <p:sp>
          <p:nvSpPr>
            <p:cNvPr id="4" name="Oval 3"/>
            <p:cNvSpPr/>
            <p:nvPr/>
          </p:nvSpPr>
          <p:spPr>
            <a:xfrm>
              <a:off x="6181577" y="5888262"/>
              <a:ext cx="1109930" cy="894720"/>
            </a:xfrm>
            <a:prstGeom prst="ellipse">
              <a:avLst/>
            </a:prstGeom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0000FF"/>
                  </a:solidFill>
                </a:rPr>
                <a:t>Agile Business Design Thinking/Lean</a:t>
              </a:r>
              <a:endParaRPr lang="en-US" sz="1000" b="1" dirty="0">
                <a:solidFill>
                  <a:srgbClr val="0000FF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7880143" y="5888262"/>
              <a:ext cx="996517" cy="894720"/>
            </a:xfrm>
            <a:prstGeom prst="ellipse">
              <a:avLst/>
            </a:prstGeom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0000FF"/>
                  </a:solidFill>
                </a:rPr>
                <a:t>Agile Technology </a:t>
              </a:r>
            </a:p>
            <a:p>
              <a:pPr algn="ctr"/>
              <a:r>
                <a:rPr lang="en-US" sz="1000" b="1" dirty="0" err="1" smtClean="0">
                  <a:solidFill>
                    <a:srgbClr val="0000FF"/>
                  </a:solidFill>
                </a:rPr>
                <a:t>Bluemix</a:t>
              </a:r>
              <a:endParaRPr lang="en-US" sz="1000" b="1" dirty="0">
                <a:solidFill>
                  <a:srgbClr val="0000FF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7086800" y="5303567"/>
              <a:ext cx="996517" cy="894720"/>
            </a:xfrm>
            <a:prstGeom prst="ellipse">
              <a:avLst/>
            </a:prstGeom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0000FF"/>
                  </a:solidFill>
                </a:rPr>
                <a:t>Agile Development</a:t>
              </a:r>
            </a:p>
            <a:p>
              <a:pPr algn="ctr"/>
              <a:r>
                <a:rPr lang="en-US" sz="1000" b="1" dirty="0" err="1" smtClean="0">
                  <a:solidFill>
                    <a:srgbClr val="0000FF"/>
                  </a:solidFill>
                </a:rPr>
                <a:t>eXtreme</a:t>
              </a:r>
              <a:r>
                <a:rPr lang="en-US" sz="1000" b="1" dirty="0" smtClean="0">
                  <a:solidFill>
                    <a:srgbClr val="0000FF"/>
                  </a:solidFill>
                </a:rPr>
                <a:t> Programing</a:t>
              </a:r>
              <a:endParaRPr lang="en-US" sz="1000" b="1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402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059"/>
            <a:ext cx="8229600" cy="5615441"/>
          </a:xfrm>
        </p:spPr>
        <p:txBody>
          <a:bodyPr>
            <a:normAutofit/>
          </a:bodyPr>
          <a:lstStyle/>
          <a:p>
            <a:r>
              <a:rPr lang="en-US" dirty="0" smtClean="0"/>
              <a:t>Tailored for Customer Specific focus areas</a:t>
            </a:r>
          </a:p>
          <a:p>
            <a:pPr lvl="1"/>
            <a:r>
              <a:rPr lang="en-US" dirty="0" smtClean="0"/>
              <a:t>New Ideas and Innovation</a:t>
            </a:r>
          </a:p>
          <a:p>
            <a:pPr lvl="1"/>
            <a:r>
              <a:rPr lang="en-US" dirty="0" smtClean="0"/>
              <a:t>Transformations</a:t>
            </a:r>
          </a:p>
          <a:p>
            <a:pPr lvl="2"/>
            <a:r>
              <a:rPr lang="en-US" dirty="0" smtClean="0"/>
              <a:t>IT Portfolio</a:t>
            </a:r>
          </a:p>
          <a:p>
            <a:pPr lvl="2"/>
            <a:r>
              <a:rPr lang="en-US" dirty="0" smtClean="0"/>
              <a:t>Application, Services Portfolio</a:t>
            </a:r>
          </a:p>
          <a:p>
            <a:pPr lvl="2"/>
            <a:r>
              <a:rPr lang="en-US" dirty="0" smtClean="0"/>
              <a:t>Organization</a:t>
            </a:r>
          </a:p>
          <a:p>
            <a:pPr lvl="2"/>
            <a:r>
              <a:rPr lang="en-US" dirty="0" err="1" smtClean="0"/>
              <a:t>Composable</a:t>
            </a:r>
            <a:r>
              <a:rPr lang="en-US" dirty="0" smtClean="0"/>
              <a:t> Business </a:t>
            </a:r>
          </a:p>
          <a:p>
            <a:pPr lvl="1"/>
            <a:r>
              <a:rPr lang="en-US" dirty="0" smtClean="0"/>
              <a:t>2 or 3 Speed IT</a:t>
            </a:r>
          </a:p>
          <a:p>
            <a:r>
              <a:rPr lang="en-US" dirty="0" smtClean="0"/>
              <a:t>Enables Customers to Take the Next Step to a Agile Business </a:t>
            </a:r>
          </a:p>
          <a:p>
            <a:r>
              <a:rPr lang="en-US" dirty="0" smtClean="0"/>
              <a:t>Customer </a:t>
            </a:r>
            <a:r>
              <a:rPr lang="en-US" dirty="0" err="1" smtClean="0"/>
              <a:t>PreReqs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Executive Sponsor</a:t>
            </a:r>
          </a:p>
          <a:p>
            <a:pPr lvl="1"/>
            <a:r>
              <a:rPr lang="en-US" dirty="0" smtClean="0"/>
              <a:t>Product Owner Concept</a:t>
            </a:r>
          </a:p>
          <a:p>
            <a:pPr lvl="1"/>
            <a:r>
              <a:rPr lang="en-US" dirty="0" smtClean="0"/>
              <a:t>Identified Area of Focus –to be discuss this in detail by a Product Owner &amp; Executive Sponsor</a:t>
            </a:r>
          </a:p>
          <a:p>
            <a:pPr lvl="1"/>
            <a:r>
              <a:rPr lang="en-US" dirty="0" smtClean="0"/>
              <a:t>Goals for product or area of focus</a:t>
            </a:r>
          </a:p>
          <a:p>
            <a:pPr lvl="1"/>
            <a:r>
              <a:rPr lang="en-US" dirty="0" smtClean="0"/>
              <a:t>Target Market description and profile</a:t>
            </a:r>
          </a:p>
          <a:p>
            <a:r>
              <a:rPr lang="en-US" dirty="0" smtClean="0"/>
              <a:t>Garage Resources:</a:t>
            </a:r>
          </a:p>
          <a:p>
            <a:pPr lvl="1"/>
            <a:r>
              <a:rPr lang="en-US" dirty="0" smtClean="0"/>
              <a:t>Focused </a:t>
            </a:r>
            <a:r>
              <a:rPr lang="en-US" dirty="0" err="1" smtClean="0"/>
              <a:t>SpegitEngage</a:t>
            </a:r>
            <a:r>
              <a:rPr lang="en-US" dirty="0" smtClean="0"/>
              <a:t> crowdsourcing of idea creation</a:t>
            </a:r>
          </a:p>
          <a:p>
            <a:pPr lvl="1"/>
            <a:r>
              <a:rPr lang="en-US" dirty="0" smtClean="0"/>
              <a:t>Design Thinking </a:t>
            </a:r>
          </a:p>
          <a:p>
            <a:pPr lvl="1"/>
            <a:r>
              <a:rPr lang="en-US" dirty="0" smtClean="0"/>
              <a:t>Idea Focused Workshop </a:t>
            </a:r>
          </a:p>
          <a:p>
            <a:pPr lvl="1"/>
            <a:r>
              <a:rPr lang="en-US" dirty="0" err="1" smtClean="0"/>
              <a:t>PoC</a:t>
            </a:r>
            <a:r>
              <a:rPr lang="en-US" dirty="0" smtClean="0"/>
              <a:t>/Pilot prioritization and Drill Down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49027"/>
            <a:ext cx="8229600" cy="465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Garage and GBS Offering Focus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8970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257" y="138987"/>
            <a:ext cx="4666009" cy="465070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Offerings (</a:t>
            </a:r>
            <a:r>
              <a:rPr lang="en-US" sz="2400" b="1" i="1" u="sng" dirty="0" smtClean="0"/>
              <a:t>draft draft</a:t>
            </a:r>
            <a:r>
              <a:rPr lang="en-US" sz="2400" b="1" u="sng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14095"/>
            <a:ext cx="8229600" cy="6146206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900" b="1" u="sng" dirty="0" smtClean="0">
                <a:latin typeface="Arial"/>
                <a:cs typeface="Arial"/>
              </a:rPr>
              <a:t>Workshops </a:t>
            </a:r>
            <a:r>
              <a:rPr lang="en-US" sz="4900" b="1" u="sng" dirty="0">
                <a:latin typeface="Arial"/>
                <a:cs typeface="Arial"/>
              </a:rPr>
              <a:t>on</a:t>
            </a:r>
            <a:r>
              <a:rPr lang="en-US" sz="4900" u="sng" dirty="0">
                <a:latin typeface="Arial"/>
                <a:cs typeface="Arial"/>
              </a:rPr>
              <a:t>: </a:t>
            </a:r>
          </a:p>
          <a:p>
            <a:r>
              <a:rPr lang="en-US" sz="4900" dirty="0" smtClean="0">
                <a:latin typeface="Arial"/>
                <a:cs typeface="Arial"/>
              </a:rPr>
              <a:t>Ideation </a:t>
            </a:r>
          </a:p>
          <a:p>
            <a:r>
              <a:rPr lang="en-US" sz="4900" dirty="0" smtClean="0">
                <a:latin typeface="Arial"/>
                <a:cs typeface="Arial"/>
              </a:rPr>
              <a:t>Design Thinking </a:t>
            </a:r>
          </a:p>
          <a:p>
            <a:r>
              <a:rPr lang="en-US" sz="4900" dirty="0" smtClean="0">
                <a:latin typeface="Arial"/>
                <a:cs typeface="Arial"/>
              </a:rPr>
              <a:t>Agile with Disciple development </a:t>
            </a:r>
          </a:p>
          <a:p>
            <a:r>
              <a:rPr lang="en-US" sz="4900" dirty="0" smtClean="0">
                <a:latin typeface="Arial"/>
                <a:cs typeface="Arial"/>
              </a:rPr>
              <a:t>Extreme Programming </a:t>
            </a:r>
          </a:p>
          <a:p>
            <a:r>
              <a:rPr lang="en-US" sz="4900" dirty="0" err="1" smtClean="0">
                <a:latin typeface="Arial"/>
                <a:cs typeface="Arial"/>
              </a:rPr>
              <a:t>Bluemix</a:t>
            </a:r>
            <a:r>
              <a:rPr lang="en-US" sz="4900" dirty="0" smtClean="0">
                <a:latin typeface="Arial"/>
                <a:cs typeface="Arial"/>
              </a:rPr>
              <a:t> </a:t>
            </a:r>
            <a:r>
              <a:rPr lang="en-US" sz="4900" dirty="0" err="1" smtClean="0">
                <a:latin typeface="Arial"/>
                <a:cs typeface="Arial"/>
              </a:rPr>
              <a:t>PaaS</a:t>
            </a:r>
            <a:r>
              <a:rPr lang="en-US" sz="4900" dirty="0" smtClean="0">
                <a:latin typeface="Arial"/>
                <a:cs typeface="Arial"/>
              </a:rPr>
              <a:t> </a:t>
            </a:r>
            <a:r>
              <a:rPr lang="en-US" sz="4900" dirty="0" err="1" smtClean="0">
                <a:latin typeface="Arial"/>
                <a:cs typeface="Arial"/>
              </a:rPr>
              <a:t>Solutioning</a:t>
            </a:r>
            <a:endParaRPr lang="en-US" sz="49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4900" b="1" dirty="0" err="1" smtClean="0">
                <a:latin typeface="Arial"/>
                <a:cs typeface="Arial"/>
              </a:rPr>
              <a:t>Bluemix</a:t>
            </a:r>
            <a:r>
              <a:rPr lang="en-US" sz="4900" b="1" dirty="0" smtClean="0">
                <a:latin typeface="Arial"/>
                <a:cs typeface="Arial"/>
              </a:rPr>
              <a:t> </a:t>
            </a:r>
            <a:r>
              <a:rPr lang="en-US" sz="4900" b="1" dirty="0">
                <a:latin typeface="Arial"/>
                <a:cs typeface="Arial"/>
              </a:rPr>
              <a:t>Garage</a:t>
            </a:r>
            <a:r>
              <a:rPr lang="en-US" sz="4900" dirty="0">
                <a:latin typeface="Arial"/>
                <a:cs typeface="Arial"/>
              </a:rPr>
              <a:t> -  will </a:t>
            </a:r>
            <a:r>
              <a:rPr lang="en-US" sz="4900" dirty="0" smtClean="0">
                <a:latin typeface="Arial"/>
                <a:cs typeface="Arial"/>
              </a:rPr>
              <a:t>do </a:t>
            </a:r>
            <a:r>
              <a:rPr lang="en-US" sz="4900" dirty="0">
                <a:latin typeface="Arial"/>
                <a:cs typeface="Arial"/>
              </a:rPr>
              <a:t>in the Garage and in </a:t>
            </a:r>
            <a:r>
              <a:rPr lang="en-US" sz="4900" dirty="0" err="1">
                <a:latin typeface="Arial"/>
                <a:cs typeface="Arial"/>
              </a:rPr>
              <a:t>PopUp</a:t>
            </a:r>
            <a:r>
              <a:rPr lang="en-US" sz="4900" dirty="0">
                <a:latin typeface="Arial"/>
                <a:cs typeface="Arial"/>
              </a:rPr>
              <a:t> Garages</a:t>
            </a:r>
          </a:p>
          <a:p>
            <a:pPr marL="0" indent="0">
              <a:buNone/>
            </a:pPr>
            <a:r>
              <a:rPr lang="en-US" sz="4900" b="1" dirty="0">
                <a:latin typeface="Arial"/>
                <a:cs typeface="Arial"/>
              </a:rPr>
              <a:t>GBS </a:t>
            </a:r>
            <a:r>
              <a:rPr lang="en-US" sz="4900" b="1" dirty="0" err="1">
                <a:latin typeface="Arial"/>
                <a:cs typeface="Arial"/>
              </a:rPr>
              <a:t>CoC</a:t>
            </a:r>
            <a:r>
              <a:rPr lang="en-US" sz="4900" dirty="0">
                <a:latin typeface="Arial"/>
                <a:cs typeface="Arial"/>
              </a:rPr>
              <a:t> -   will do </a:t>
            </a:r>
            <a:r>
              <a:rPr lang="en-US" sz="4900" dirty="0" smtClean="0">
                <a:latin typeface="Arial"/>
                <a:cs typeface="Arial"/>
              </a:rPr>
              <a:t>in </a:t>
            </a:r>
            <a:r>
              <a:rPr lang="en-US" sz="4900" dirty="0" err="1" smtClean="0">
                <a:latin typeface="Arial"/>
                <a:cs typeface="Arial"/>
              </a:rPr>
              <a:t>PopUp</a:t>
            </a:r>
            <a:r>
              <a:rPr lang="en-US" sz="4900" dirty="0" smtClean="0">
                <a:latin typeface="Arial"/>
                <a:cs typeface="Arial"/>
              </a:rPr>
              <a:t> Garages, IX Studios, IBM Locations and on </a:t>
            </a:r>
            <a:r>
              <a:rPr lang="en-US" sz="4900" dirty="0">
                <a:latin typeface="Arial"/>
                <a:cs typeface="Arial"/>
              </a:rPr>
              <a:t>Customer Sites for enterprise (Medium and Large customers</a:t>
            </a:r>
            <a:r>
              <a:rPr lang="en-US" sz="4900" dirty="0" smtClean="0">
                <a:latin typeface="Arial"/>
                <a:cs typeface="Arial"/>
              </a:rPr>
              <a:t>)</a:t>
            </a:r>
          </a:p>
          <a:p>
            <a:pPr marL="0" indent="0">
              <a:buNone/>
            </a:pPr>
            <a:r>
              <a:rPr lang="en-US" sz="4900" b="1" dirty="0" smtClean="0">
                <a:latin typeface="Arial"/>
                <a:cs typeface="Arial"/>
              </a:rPr>
              <a:t>Skills &amp; Resources:</a:t>
            </a:r>
            <a:endParaRPr lang="en-US" sz="3700" b="1" dirty="0" smtClean="0">
              <a:latin typeface="Arial"/>
              <a:cs typeface="Arial"/>
            </a:endParaRPr>
          </a:p>
          <a:p>
            <a:r>
              <a:rPr lang="en-US" sz="4900" dirty="0" smtClean="0">
                <a:latin typeface="Arial"/>
                <a:cs typeface="Arial"/>
              </a:rPr>
              <a:t>UX Designer/facilitator</a:t>
            </a:r>
          </a:p>
          <a:p>
            <a:pPr lvl="1"/>
            <a:r>
              <a:rPr lang="en-US" sz="4900" dirty="0" smtClean="0">
                <a:latin typeface="Arial"/>
                <a:cs typeface="Arial"/>
              </a:rPr>
              <a:t>Garage &amp; GBS resources (GBS resource need skills on IBM Design Thinking &amp; Lean Startup)</a:t>
            </a:r>
          </a:p>
          <a:p>
            <a:pPr lvl="1"/>
            <a:r>
              <a:rPr lang="en-US" sz="4900" dirty="0" smtClean="0">
                <a:latin typeface="Arial"/>
                <a:cs typeface="Arial"/>
              </a:rPr>
              <a:t>Pair GBS resource with Garage Resource 2 – 3 times depending on skills then Fly on their own</a:t>
            </a:r>
          </a:p>
          <a:p>
            <a:pPr marL="342900" lvl="1" indent="-342900">
              <a:buFont typeface="Arial"/>
              <a:buChar char="•"/>
            </a:pPr>
            <a:r>
              <a:rPr lang="en-US" sz="4900" dirty="0" smtClean="0">
                <a:latin typeface="Arial"/>
                <a:cs typeface="Arial"/>
              </a:rPr>
              <a:t>Technical Resources (1/2 -1 day) </a:t>
            </a:r>
          </a:p>
          <a:p>
            <a:pPr marL="739775" lvl="3" indent="-279400"/>
            <a:r>
              <a:rPr lang="en-US" sz="4900" dirty="0" smtClean="0">
                <a:latin typeface="Arial"/>
                <a:cs typeface="Arial"/>
              </a:rPr>
              <a:t>Application Architect, GBS resources once skills are acquired then pair with Garage resources 2 – 3 times then Fly on their own</a:t>
            </a:r>
          </a:p>
          <a:p>
            <a:pPr marL="0" indent="-400050"/>
            <a:r>
              <a:rPr lang="en-US" sz="4900" dirty="0" smtClean="0">
                <a:latin typeface="Arial"/>
                <a:cs typeface="Arial"/>
              </a:rPr>
              <a:t>Optional: SME (Industry (tech, non Tech), Product, Technology</a:t>
            </a:r>
            <a:r>
              <a:rPr lang="en-US" sz="4900" dirty="0" smtClean="0"/>
              <a:t>)</a:t>
            </a:r>
            <a:endParaRPr lang="en-US" sz="4900" dirty="0" smtClean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4900" b="1" dirty="0" smtClean="0">
                <a:latin typeface="Arial"/>
                <a:cs typeface="Arial"/>
              </a:rPr>
              <a:t>Monetized:</a:t>
            </a:r>
          </a:p>
          <a:p>
            <a:pPr marL="0" indent="0">
              <a:buNone/>
            </a:pPr>
            <a:r>
              <a:rPr lang="en-US" sz="4900" dirty="0" smtClean="0">
                <a:latin typeface="Arial"/>
                <a:cs typeface="Arial"/>
              </a:rPr>
              <a:t>The Garage provides workshop </a:t>
            </a:r>
            <a:r>
              <a:rPr lang="en-US" sz="4900" b="1" dirty="0" smtClean="0">
                <a:solidFill>
                  <a:srgbClr val="FF0000"/>
                </a:solidFill>
                <a:latin typeface="Arial"/>
                <a:cs typeface="Arial"/>
              </a:rPr>
              <a:t>free of charge </a:t>
            </a:r>
            <a:r>
              <a:rPr lang="en-US" sz="4900" dirty="0" smtClean="0">
                <a:latin typeface="Arial"/>
                <a:cs typeface="Arial"/>
              </a:rPr>
              <a:t>this should continue but we need to</a:t>
            </a:r>
          </a:p>
          <a:p>
            <a:r>
              <a:rPr lang="en-US" sz="4900" dirty="0" smtClean="0">
                <a:latin typeface="Arial"/>
                <a:cs typeface="Arial"/>
              </a:rPr>
              <a:t>Vet customers for workshops based on their appetite to take the next step (</a:t>
            </a:r>
            <a:r>
              <a:rPr lang="en-US" sz="4900" dirty="0" err="1" smtClean="0">
                <a:latin typeface="Arial"/>
                <a:cs typeface="Arial"/>
              </a:rPr>
              <a:t>Hackathon</a:t>
            </a:r>
            <a:r>
              <a:rPr lang="en-US" sz="4900" dirty="0" smtClean="0">
                <a:latin typeface="Arial"/>
                <a:cs typeface="Arial"/>
              </a:rPr>
              <a:t>, </a:t>
            </a:r>
            <a:r>
              <a:rPr lang="en-US" sz="4900" dirty="0" err="1" smtClean="0">
                <a:latin typeface="Arial"/>
                <a:cs typeface="Arial"/>
              </a:rPr>
              <a:t>PoC</a:t>
            </a:r>
            <a:r>
              <a:rPr lang="en-US" sz="4900" dirty="0" smtClean="0">
                <a:latin typeface="Arial"/>
                <a:cs typeface="Arial"/>
              </a:rPr>
              <a:t>, MVP)</a:t>
            </a:r>
          </a:p>
          <a:p>
            <a:r>
              <a:rPr lang="en-US" sz="4900" dirty="0" smtClean="0">
                <a:latin typeface="Arial"/>
                <a:cs typeface="Arial"/>
              </a:rPr>
              <a:t>Target scope of each workshop</a:t>
            </a:r>
          </a:p>
          <a:p>
            <a:r>
              <a:rPr lang="en-US" sz="4900" dirty="0" smtClean="0">
                <a:latin typeface="Arial"/>
                <a:cs typeface="Arial"/>
              </a:rPr>
              <a:t>Require Customer Executive Sponsors and Product Owners  </a:t>
            </a:r>
            <a:endParaRPr lang="en-US" sz="4900" dirty="0">
              <a:latin typeface="Arial"/>
              <a:cs typeface="Arial"/>
            </a:endParaRPr>
          </a:p>
          <a:p>
            <a:endParaRPr lang="en-US" u="sng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9870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5946" y="0"/>
            <a:ext cx="5450901" cy="465070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Offerings (</a:t>
            </a:r>
            <a:r>
              <a:rPr lang="en-US" sz="2400" b="1" i="1" u="sng" dirty="0" smtClean="0"/>
              <a:t>draft draft</a:t>
            </a:r>
            <a:r>
              <a:rPr lang="en-US" sz="2400" b="1" u="sng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4886"/>
            <a:ext cx="8229600" cy="5373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u="sng" dirty="0" err="1" smtClean="0">
                <a:latin typeface="Arial"/>
                <a:cs typeface="Arial"/>
              </a:rPr>
              <a:t>Hackathons</a:t>
            </a:r>
            <a:r>
              <a:rPr lang="en-US" sz="1800" b="1" u="sng" dirty="0" smtClean="0">
                <a:latin typeface="Arial"/>
                <a:cs typeface="Arial"/>
              </a:rPr>
              <a:t> –</a:t>
            </a:r>
            <a:endParaRPr lang="en-US" sz="1200" b="1" u="sng" dirty="0" smtClean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600" dirty="0" smtClean="0">
                <a:latin typeface="Arial"/>
                <a:cs typeface="Arial"/>
              </a:rPr>
              <a:t>Workshops will drive </a:t>
            </a:r>
            <a:r>
              <a:rPr lang="en-US" sz="1600" dirty="0" err="1" smtClean="0">
                <a:latin typeface="Arial"/>
                <a:cs typeface="Arial"/>
              </a:rPr>
              <a:t>Hackathons</a:t>
            </a:r>
            <a:r>
              <a:rPr lang="en-US" sz="1600" dirty="0" smtClean="0">
                <a:latin typeface="Arial"/>
                <a:cs typeface="Arial"/>
              </a:rPr>
              <a:t> that will help identify opportunities for </a:t>
            </a:r>
            <a:r>
              <a:rPr lang="en-US" sz="1600" dirty="0" err="1" smtClean="0">
                <a:latin typeface="Arial"/>
                <a:cs typeface="Arial"/>
              </a:rPr>
              <a:t>PoCs</a:t>
            </a:r>
            <a:r>
              <a:rPr lang="en-US" sz="1600" dirty="0" smtClean="0">
                <a:latin typeface="Arial"/>
                <a:cs typeface="Arial"/>
              </a:rPr>
              <a:t> and MVP development</a:t>
            </a:r>
          </a:p>
          <a:p>
            <a:pPr marL="0" indent="0">
              <a:buNone/>
            </a:pPr>
            <a:r>
              <a:rPr lang="en-US" sz="1600" dirty="0" smtClean="0">
                <a:latin typeface="Arial"/>
                <a:cs typeface="Arial"/>
              </a:rPr>
              <a:t>We can provide customers mentoring in </a:t>
            </a:r>
          </a:p>
          <a:p>
            <a:r>
              <a:rPr lang="en-US" sz="1600" dirty="0" err="1" smtClean="0">
                <a:latin typeface="Arial"/>
                <a:cs typeface="Arial"/>
              </a:rPr>
              <a:t>eXtreme</a:t>
            </a:r>
            <a:r>
              <a:rPr lang="en-US" sz="1600" dirty="0" smtClean="0">
                <a:latin typeface="Arial"/>
                <a:cs typeface="Arial"/>
              </a:rPr>
              <a:t> programming </a:t>
            </a:r>
          </a:p>
          <a:p>
            <a:r>
              <a:rPr lang="en-US" sz="1600" dirty="0" smtClean="0">
                <a:latin typeface="Arial"/>
                <a:cs typeface="Arial"/>
              </a:rPr>
              <a:t>Agile with discipline </a:t>
            </a:r>
          </a:p>
          <a:p>
            <a:r>
              <a:rPr lang="en-US" sz="1600" dirty="0" err="1" smtClean="0">
                <a:latin typeface="Arial"/>
                <a:cs typeface="Arial"/>
              </a:rPr>
              <a:t>PaaS</a:t>
            </a:r>
            <a:r>
              <a:rPr lang="en-US" sz="1600" dirty="0" smtClean="0">
                <a:latin typeface="Arial"/>
                <a:cs typeface="Arial"/>
              </a:rPr>
              <a:t> </a:t>
            </a:r>
            <a:r>
              <a:rPr lang="en-US" sz="1600" dirty="0" err="1" smtClean="0">
                <a:latin typeface="Arial"/>
                <a:cs typeface="Arial"/>
              </a:rPr>
              <a:t>Bluemix</a:t>
            </a:r>
            <a:r>
              <a:rPr lang="en-US" sz="1600" dirty="0" smtClean="0">
                <a:latin typeface="Arial"/>
                <a:cs typeface="Arial"/>
              </a:rPr>
              <a:t> Development </a:t>
            </a:r>
          </a:p>
          <a:p>
            <a:pPr marL="0" indent="0">
              <a:buNone/>
            </a:pPr>
            <a:r>
              <a:rPr lang="en-US" sz="1600" dirty="0" smtClean="0">
                <a:latin typeface="Arial"/>
                <a:cs typeface="Arial"/>
              </a:rPr>
              <a:t>We can help them Prepare for the </a:t>
            </a:r>
            <a:r>
              <a:rPr lang="en-US" sz="1600" dirty="0" err="1" smtClean="0">
                <a:latin typeface="Arial"/>
                <a:cs typeface="Arial"/>
              </a:rPr>
              <a:t>hackathons</a:t>
            </a:r>
            <a:r>
              <a:rPr lang="en-US" sz="1600" dirty="0" smtClean="0">
                <a:latin typeface="Arial"/>
                <a:cs typeface="Arial"/>
              </a:rPr>
              <a:t> by</a:t>
            </a:r>
          </a:p>
          <a:p>
            <a:r>
              <a:rPr lang="en-US" sz="1600" dirty="0" smtClean="0">
                <a:latin typeface="Arial"/>
                <a:cs typeface="Arial"/>
              </a:rPr>
              <a:t>Helping them select existing Services and APIs to meet the focus of the </a:t>
            </a:r>
            <a:r>
              <a:rPr lang="en-US" sz="1600" dirty="0" err="1" smtClean="0">
                <a:latin typeface="Arial"/>
                <a:cs typeface="Arial"/>
              </a:rPr>
              <a:t>hackathon</a:t>
            </a:r>
            <a:endParaRPr lang="en-US" sz="1600" dirty="0" smtClean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Develop and expose APIs and Services for the focused </a:t>
            </a:r>
            <a:r>
              <a:rPr lang="en-US" sz="1600" dirty="0" err="1" smtClean="0">
                <a:latin typeface="Arial"/>
                <a:cs typeface="Arial"/>
              </a:rPr>
              <a:t>hackathon</a:t>
            </a:r>
            <a:endParaRPr lang="en-US" sz="1600" dirty="0" smtClean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600" dirty="0" smtClean="0">
                <a:latin typeface="Arial"/>
                <a:cs typeface="Arial"/>
              </a:rPr>
              <a:t>With the right skills this is an activity both the Garage and GBS will be able to conduct </a:t>
            </a:r>
            <a:endParaRPr lang="en-US" sz="16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600" b="1" dirty="0" err="1" smtClean="0">
                <a:latin typeface="Arial"/>
                <a:cs typeface="Arial"/>
              </a:rPr>
              <a:t>Monitized</a:t>
            </a:r>
            <a:r>
              <a:rPr lang="en-US" sz="1600" b="1" dirty="0" smtClean="0">
                <a:latin typeface="Arial"/>
                <a:cs typeface="Arial"/>
              </a:rPr>
              <a:t>:</a:t>
            </a:r>
          </a:p>
          <a:p>
            <a:r>
              <a:rPr lang="en-US" sz="1600" dirty="0" smtClean="0">
                <a:latin typeface="Arial"/>
                <a:cs typeface="Arial"/>
              </a:rPr>
              <a:t>We should charge the customer for development and exposure of APIs and services.</a:t>
            </a:r>
          </a:p>
          <a:p>
            <a:r>
              <a:rPr lang="en-US" sz="1600" dirty="0" smtClean="0">
                <a:latin typeface="Arial"/>
                <a:cs typeface="Arial"/>
              </a:rPr>
              <a:t>The cost will be a result of the complexity and scope of the APIs an Services which should be limited to a MVP scope. </a:t>
            </a:r>
            <a:r>
              <a:rPr lang="en-US" sz="1600" b="1" dirty="0" smtClean="0">
                <a:solidFill>
                  <a:srgbClr val="FF0000"/>
                </a:solidFill>
                <a:latin typeface="Arial"/>
                <a:cs typeface="Arial"/>
              </a:rPr>
              <a:t>5 to 25k </a:t>
            </a:r>
          </a:p>
        </p:txBody>
      </p:sp>
    </p:spTree>
    <p:extLst>
      <p:ext uri="{BB962C8B-B14F-4D97-AF65-F5344CB8AC3E}">
        <p14:creationId xmlns:p14="http://schemas.microsoft.com/office/powerpoint/2010/main" val="58385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342" y="20607"/>
            <a:ext cx="5422360" cy="465070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Offerings (</a:t>
            </a:r>
            <a:r>
              <a:rPr lang="en-US" sz="2400" b="1" i="1" u="sng" dirty="0" smtClean="0"/>
              <a:t>draft draft</a:t>
            </a:r>
            <a:r>
              <a:rPr lang="en-US" sz="2400" b="1" u="sng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4886"/>
            <a:ext cx="8229600" cy="5373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u="sng" dirty="0" smtClean="0">
                <a:latin typeface="Arial"/>
                <a:cs typeface="Arial"/>
              </a:rPr>
              <a:t>Proof </a:t>
            </a:r>
            <a:r>
              <a:rPr lang="en-US" sz="1800" b="1" u="sng" dirty="0">
                <a:latin typeface="Arial"/>
                <a:cs typeface="Arial"/>
              </a:rPr>
              <a:t>of Concepts </a:t>
            </a:r>
            <a:r>
              <a:rPr lang="en-US" sz="1800" b="1" dirty="0" smtClean="0">
                <a:latin typeface="Arial"/>
                <a:cs typeface="Arial"/>
              </a:rPr>
              <a:t>– </a:t>
            </a:r>
          </a:p>
          <a:p>
            <a:pPr marL="0" indent="0">
              <a:buNone/>
            </a:pPr>
            <a:r>
              <a:rPr lang="en-US" sz="1800" dirty="0" err="1" smtClean="0">
                <a:latin typeface="Arial"/>
                <a:cs typeface="Arial"/>
              </a:rPr>
              <a:t>PoC</a:t>
            </a:r>
            <a:r>
              <a:rPr lang="en-US" sz="1800" dirty="0" smtClean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that result from the workshops and develop a MVP as the deliverable</a:t>
            </a:r>
          </a:p>
          <a:p>
            <a:pPr marL="0" indent="0">
              <a:buNone/>
            </a:pPr>
            <a:r>
              <a:rPr lang="en-US" sz="1800" b="1" u="sng" dirty="0" smtClean="0">
                <a:latin typeface="Arial"/>
                <a:cs typeface="Arial"/>
              </a:rPr>
              <a:t>GBS &amp; Garage</a:t>
            </a:r>
            <a:r>
              <a:rPr lang="en-US" sz="1800" u="sng" dirty="0" smtClean="0">
                <a:latin typeface="Arial"/>
                <a:cs typeface="Arial"/>
              </a:rPr>
              <a:t> </a:t>
            </a:r>
            <a:r>
              <a:rPr lang="en-US" sz="1800" dirty="0" smtClean="0">
                <a:latin typeface="Arial"/>
                <a:cs typeface="Arial"/>
              </a:rPr>
              <a:t>– The MVP development efforts will be shared between the Garage and GBS with the Garage leading until GBS skills up. </a:t>
            </a:r>
          </a:p>
          <a:p>
            <a:pPr marL="0" indent="0">
              <a:buNone/>
            </a:pPr>
            <a:r>
              <a:rPr lang="en-US" sz="1800" b="1" dirty="0" smtClean="0">
                <a:latin typeface="Arial"/>
                <a:cs typeface="Arial"/>
              </a:rPr>
              <a:t>GBS -</a:t>
            </a:r>
            <a:r>
              <a:rPr lang="en-US" sz="1800" dirty="0" smtClean="0">
                <a:latin typeface="Arial"/>
                <a:cs typeface="Arial"/>
              </a:rPr>
              <a:t> Once GBSs skills are at the right level GBS will do these alone for some customers with the right profile. There is the potential on a project by project basis for the backend development work (depending on scope and complexity) to be done off shore.</a:t>
            </a:r>
          </a:p>
          <a:p>
            <a:pPr marL="0" indent="0">
              <a:buNone/>
            </a:pPr>
            <a:r>
              <a:rPr lang="en-US" sz="1800" dirty="0" smtClean="0">
                <a:latin typeface="Arial"/>
                <a:cs typeface="Arial"/>
              </a:rPr>
              <a:t>The GBS </a:t>
            </a:r>
            <a:r>
              <a:rPr lang="en-US" sz="1800" dirty="0" err="1" smtClean="0">
                <a:latin typeface="Arial"/>
                <a:cs typeface="Arial"/>
              </a:rPr>
              <a:t>PoC’s</a:t>
            </a:r>
            <a:r>
              <a:rPr lang="en-US" sz="1800" dirty="0" smtClean="0">
                <a:latin typeface="Arial"/>
                <a:cs typeface="Arial"/>
              </a:rPr>
              <a:t> Require;</a:t>
            </a:r>
          </a:p>
          <a:p>
            <a:r>
              <a:rPr lang="en-US" sz="1800" dirty="0" err="1" smtClean="0">
                <a:latin typeface="Arial"/>
                <a:cs typeface="Arial"/>
              </a:rPr>
              <a:t>Bluemix</a:t>
            </a:r>
            <a:r>
              <a:rPr lang="en-US" sz="1800" dirty="0" smtClean="0">
                <a:latin typeface="Arial"/>
                <a:cs typeface="Arial"/>
              </a:rPr>
              <a:t> (Subscription, Dedicated, or Local. Dedicated is preferred)</a:t>
            </a:r>
            <a:endParaRPr lang="en-US" sz="1800" dirty="0">
              <a:latin typeface="Arial"/>
              <a:cs typeface="Arial"/>
            </a:endParaRPr>
          </a:p>
          <a:p>
            <a:r>
              <a:rPr lang="en-US" sz="1800" dirty="0" smtClean="0">
                <a:latin typeface="Arial"/>
                <a:cs typeface="Arial"/>
              </a:rPr>
              <a:t>should be done at </a:t>
            </a:r>
            <a:r>
              <a:rPr lang="en-US" sz="1800" dirty="0" err="1" smtClean="0">
                <a:latin typeface="Arial"/>
                <a:cs typeface="Arial"/>
              </a:rPr>
              <a:t>PopUp</a:t>
            </a:r>
            <a:r>
              <a:rPr lang="en-US" sz="1800" dirty="0" smtClean="0">
                <a:latin typeface="Arial"/>
                <a:cs typeface="Arial"/>
              </a:rPr>
              <a:t> Garages, IX Studios, IBM Locations and on Customer Sites for enterprise (Medium and Large customers)</a:t>
            </a:r>
          </a:p>
          <a:p>
            <a:pPr marL="0" indent="0">
              <a:buNone/>
            </a:pPr>
            <a:r>
              <a:rPr lang="en-US" sz="1800" b="1" dirty="0" smtClean="0">
                <a:latin typeface="Arial"/>
                <a:cs typeface="Arial"/>
              </a:rPr>
              <a:t>Monetized:</a:t>
            </a:r>
          </a:p>
          <a:p>
            <a:r>
              <a:rPr lang="en-US" sz="1800" dirty="0" smtClean="0">
                <a:latin typeface="Arial"/>
                <a:cs typeface="Arial"/>
              </a:rPr>
              <a:t>The Garage does this for a nominal fee. </a:t>
            </a:r>
          </a:p>
          <a:p>
            <a:r>
              <a:rPr lang="en-US" sz="1800" dirty="0" smtClean="0">
                <a:latin typeface="Arial"/>
                <a:cs typeface="Arial"/>
              </a:rPr>
              <a:t>GBS should charge </a:t>
            </a:r>
            <a:r>
              <a:rPr lang="en-US" sz="1800" b="1" dirty="0" smtClean="0">
                <a:solidFill>
                  <a:srgbClr val="FF0000"/>
                </a:solidFill>
                <a:latin typeface="Arial"/>
                <a:cs typeface="Arial"/>
              </a:rPr>
              <a:t>250 to 350k </a:t>
            </a:r>
            <a:r>
              <a:rPr lang="en-US" sz="1800" dirty="0" smtClean="0">
                <a:latin typeface="Arial"/>
                <a:cs typeface="Arial"/>
              </a:rPr>
              <a:t>Scoped and time boxed appropriately</a:t>
            </a:r>
            <a:endParaRPr lang="en-US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4032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1884" y="34876"/>
            <a:ext cx="6164440" cy="465070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Offerings (</a:t>
            </a:r>
            <a:r>
              <a:rPr lang="en-US" sz="2400" b="1" i="1" u="sng" dirty="0" smtClean="0"/>
              <a:t>draft draft</a:t>
            </a:r>
            <a:r>
              <a:rPr lang="en-US" sz="2400" b="1" u="sng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14096"/>
            <a:ext cx="8229600" cy="581996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800" b="1" u="sng" dirty="0" smtClean="0">
                <a:latin typeface="Arial"/>
                <a:cs typeface="Arial"/>
              </a:rPr>
              <a:t>Adopt and Transform Engagements </a:t>
            </a:r>
          </a:p>
          <a:p>
            <a:pPr marL="0" indent="0">
              <a:buNone/>
            </a:pPr>
            <a:r>
              <a:rPr lang="en-US" sz="3700" dirty="0" smtClean="0">
                <a:latin typeface="Arial"/>
                <a:cs typeface="Arial"/>
              </a:rPr>
              <a:t>The next step from the </a:t>
            </a:r>
            <a:r>
              <a:rPr lang="en-US" sz="3700" dirty="0" err="1" smtClean="0">
                <a:latin typeface="Arial"/>
                <a:cs typeface="Arial"/>
              </a:rPr>
              <a:t>PoC</a:t>
            </a:r>
            <a:r>
              <a:rPr lang="en-US" sz="3700" dirty="0" smtClean="0">
                <a:latin typeface="Arial"/>
                <a:cs typeface="Arial"/>
              </a:rPr>
              <a:t> where we </a:t>
            </a:r>
          </a:p>
          <a:p>
            <a:r>
              <a:rPr lang="en-US" sz="3700" dirty="0" smtClean="0">
                <a:latin typeface="Arial"/>
                <a:cs typeface="Arial"/>
              </a:rPr>
              <a:t>Expand the adoption and transformation of the new model of development on the </a:t>
            </a:r>
            <a:r>
              <a:rPr lang="en-US" sz="3700" dirty="0" err="1" smtClean="0">
                <a:latin typeface="Arial"/>
                <a:cs typeface="Arial"/>
              </a:rPr>
              <a:t>Bluemix</a:t>
            </a:r>
            <a:r>
              <a:rPr lang="en-US" sz="3700" dirty="0" smtClean="0">
                <a:latin typeface="Arial"/>
                <a:cs typeface="Arial"/>
              </a:rPr>
              <a:t> </a:t>
            </a:r>
            <a:r>
              <a:rPr lang="en-US" sz="3700" dirty="0" err="1" smtClean="0">
                <a:latin typeface="Arial"/>
                <a:cs typeface="Arial"/>
              </a:rPr>
              <a:t>PaaS</a:t>
            </a:r>
            <a:r>
              <a:rPr lang="en-US" sz="3700" dirty="0" smtClean="0">
                <a:latin typeface="Arial"/>
                <a:cs typeface="Arial"/>
              </a:rPr>
              <a:t>.</a:t>
            </a:r>
          </a:p>
          <a:p>
            <a:r>
              <a:rPr lang="en-US" sz="3700" dirty="0" smtClean="0">
                <a:latin typeface="Arial"/>
                <a:cs typeface="Arial"/>
              </a:rPr>
              <a:t>We promote dedicated and local versions of </a:t>
            </a:r>
            <a:r>
              <a:rPr lang="en-US" sz="3700" dirty="0" err="1" smtClean="0">
                <a:latin typeface="Arial"/>
                <a:cs typeface="Arial"/>
              </a:rPr>
              <a:t>Bluemix</a:t>
            </a:r>
            <a:r>
              <a:rPr lang="en-US" sz="3700" dirty="0" smtClean="0">
                <a:latin typeface="Arial"/>
                <a:cs typeface="Arial"/>
              </a:rPr>
              <a:t>   </a:t>
            </a:r>
          </a:p>
          <a:p>
            <a:r>
              <a:rPr lang="en-US" sz="3700" dirty="0" smtClean="0">
                <a:latin typeface="Arial"/>
                <a:cs typeface="Arial"/>
              </a:rPr>
              <a:t>We provide the services needed to stand up the program at a customer in a paired </a:t>
            </a:r>
            <a:r>
              <a:rPr lang="en-US" sz="3700" dirty="0" err="1" smtClean="0">
                <a:latin typeface="Arial"/>
                <a:cs typeface="Arial"/>
              </a:rPr>
              <a:t>CoC</a:t>
            </a:r>
            <a:r>
              <a:rPr lang="en-US" sz="3700" dirty="0" smtClean="0">
                <a:latin typeface="Arial"/>
                <a:cs typeface="Arial"/>
              </a:rPr>
              <a:t> model</a:t>
            </a:r>
          </a:p>
          <a:p>
            <a:r>
              <a:rPr lang="en-US" sz="3700" dirty="0" smtClean="0">
                <a:latin typeface="Arial"/>
                <a:cs typeface="Arial"/>
              </a:rPr>
              <a:t>This needs to be done incrementally in small steps we will fail if we try to go from </a:t>
            </a:r>
            <a:r>
              <a:rPr lang="en-US" sz="3700" dirty="0" err="1" smtClean="0">
                <a:latin typeface="Arial"/>
                <a:cs typeface="Arial"/>
              </a:rPr>
              <a:t>PoC</a:t>
            </a:r>
            <a:r>
              <a:rPr lang="en-US" sz="3700" dirty="0" smtClean="0">
                <a:latin typeface="Arial"/>
                <a:cs typeface="Arial"/>
              </a:rPr>
              <a:t> to multi-million dollar engagement in two steps.</a:t>
            </a:r>
          </a:p>
          <a:p>
            <a:pPr marL="0" indent="0">
              <a:buNone/>
            </a:pPr>
            <a:r>
              <a:rPr lang="en-US" sz="4800" b="1" u="sng" dirty="0" smtClean="0">
                <a:latin typeface="Arial"/>
                <a:cs typeface="Arial"/>
              </a:rPr>
              <a:t>GBS &amp; Garage</a:t>
            </a:r>
            <a:r>
              <a:rPr lang="en-US" sz="4800" u="sng" dirty="0" smtClean="0">
                <a:latin typeface="Arial"/>
                <a:cs typeface="Arial"/>
              </a:rPr>
              <a:t> </a:t>
            </a:r>
            <a:r>
              <a:rPr lang="en-US" sz="4800" dirty="0" smtClean="0">
                <a:latin typeface="Arial"/>
                <a:cs typeface="Arial"/>
              </a:rPr>
              <a:t>– </a:t>
            </a:r>
            <a:r>
              <a:rPr lang="en-US" sz="3700" dirty="0" smtClean="0">
                <a:latin typeface="Arial"/>
                <a:cs typeface="Arial"/>
              </a:rPr>
              <a:t>Adoption &amp; Transformation will require efforts shared between the Garage and GBS with the Garage leading from a design and </a:t>
            </a:r>
            <a:r>
              <a:rPr lang="en-US" sz="3700" dirty="0" err="1" smtClean="0">
                <a:latin typeface="Arial"/>
                <a:cs typeface="Arial"/>
              </a:rPr>
              <a:t>solutioning</a:t>
            </a:r>
            <a:r>
              <a:rPr lang="en-US" sz="3700" dirty="0" smtClean="0">
                <a:latin typeface="Arial"/>
                <a:cs typeface="Arial"/>
              </a:rPr>
              <a:t> perspective until GBS skills up. The same potential on a project by project basis for the backend development work (depending on scope and complexity) to be done off shore is present here as it is with the </a:t>
            </a:r>
            <a:r>
              <a:rPr lang="en-US" sz="3700" dirty="0" err="1" smtClean="0">
                <a:latin typeface="Arial"/>
                <a:cs typeface="Arial"/>
              </a:rPr>
              <a:t>PoC’s</a:t>
            </a:r>
            <a:r>
              <a:rPr lang="en-US" sz="3700" dirty="0" smtClean="0">
                <a:latin typeface="Arial"/>
                <a:cs typeface="Arial"/>
              </a:rPr>
              <a:t>. Just as with the </a:t>
            </a:r>
            <a:r>
              <a:rPr lang="en-US" sz="3700" dirty="0" err="1" smtClean="0">
                <a:latin typeface="Arial"/>
                <a:cs typeface="Arial"/>
              </a:rPr>
              <a:t>PoC’s</a:t>
            </a:r>
            <a:r>
              <a:rPr lang="en-US" sz="3700" dirty="0" smtClean="0">
                <a:latin typeface="Arial"/>
                <a:cs typeface="Arial"/>
              </a:rPr>
              <a:t> and MVP development by the collocated team is key to speed and agility. </a:t>
            </a:r>
            <a:r>
              <a:rPr lang="en-US" sz="4000" dirty="0" smtClean="0">
                <a:latin typeface="Arial"/>
                <a:cs typeface="Arial"/>
              </a:rPr>
              <a:t>The GBS Adopt and Transform Engagements should require Require;</a:t>
            </a:r>
          </a:p>
          <a:p>
            <a:r>
              <a:rPr lang="en-US" sz="4000" dirty="0" err="1" smtClean="0">
                <a:latin typeface="Arial"/>
                <a:cs typeface="Arial"/>
              </a:rPr>
              <a:t>Bluemix</a:t>
            </a:r>
            <a:r>
              <a:rPr lang="en-US" sz="4000" dirty="0" smtClean="0">
                <a:latin typeface="Arial"/>
                <a:cs typeface="Arial"/>
              </a:rPr>
              <a:t> (Subscription, Dedicated, or Local. Dedicated is preferred)</a:t>
            </a:r>
          </a:p>
          <a:p>
            <a:r>
              <a:rPr lang="en-US" sz="4000" dirty="0" smtClean="0">
                <a:latin typeface="Arial"/>
                <a:cs typeface="Arial"/>
              </a:rPr>
              <a:t>should be done at </a:t>
            </a:r>
            <a:r>
              <a:rPr lang="en-US" sz="4000" dirty="0" err="1" smtClean="0">
                <a:latin typeface="Arial"/>
                <a:cs typeface="Arial"/>
              </a:rPr>
              <a:t>PopUp</a:t>
            </a:r>
            <a:r>
              <a:rPr lang="en-US" sz="4000" dirty="0" smtClean="0">
                <a:latin typeface="Arial"/>
                <a:cs typeface="Arial"/>
              </a:rPr>
              <a:t> Garages, IX Studios, IBM Locations and on Customer Sites</a:t>
            </a:r>
          </a:p>
          <a:p>
            <a:pPr marL="0" indent="0">
              <a:buNone/>
            </a:pPr>
            <a:r>
              <a:rPr lang="en-US" sz="4000" b="1" dirty="0" smtClean="0">
                <a:latin typeface="Arial"/>
                <a:cs typeface="Arial"/>
              </a:rPr>
              <a:t>Monetized:</a:t>
            </a:r>
          </a:p>
          <a:p>
            <a:r>
              <a:rPr lang="en-US" sz="4000" dirty="0" smtClean="0">
                <a:latin typeface="Arial"/>
                <a:cs typeface="Arial"/>
              </a:rPr>
              <a:t>GBS should charge based on Scope </a:t>
            </a:r>
            <a:r>
              <a:rPr lang="en-US" sz="4000" b="1" dirty="0" smtClean="0">
                <a:solidFill>
                  <a:srgbClr val="FF0000"/>
                </a:solidFill>
                <a:latin typeface="Arial"/>
                <a:cs typeface="Arial"/>
              </a:rPr>
              <a:t>300 to 800K (</a:t>
            </a:r>
            <a:r>
              <a:rPr lang="en-US" sz="3000" b="1" dirty="0" smtClean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r>
              <a:rPr lang="en-US" sz="4000" b="1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</a:p>
          <a:p>
            <a:r>
              <a:rPr lang="en-US" sz="4000" dirty="0" smtClean="0">
                <a:latin typeface="Arial"/>
                <a:cs typeface="Arial"/>
              </a:rPr>
              <a:t>Scope should be right sized </a:t>
            </a:r>
          </a:p>
          <a:p>
            <a:r>
              <a:rPr lang="en-US" sz="4000" dirty="0" smtClean="0">
                <a:latin typeface="Arial"/>
                <a:cs typeface="Arial"/>
              </a:rPr>
              <a:t>These engagements should be small to medium sized (this is a relative metric)</a:t>
            </a:r>
          </a:p>
          <a:p>
            <a:r>
              <a:rPr lang="en-US" sz="4000" dirty="0" smtClean="0">
                <a:latin typeface="Arial"/>
                <a:cs typeface="Arial"/>
              </a:rPr>
              <a:t>There should be many right sided iterative engagements time boxed into sprints</a:t>
            </a:r>
            <a:endParaRPr lang="en-US" sz="37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8131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902" y="112558"/>
            <a:ext cx="5279652" cy="465070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Offerings (</a:t>
            </a:r>
            <a:r>
              <a:rPr lang="en-US" sz="2400" b="1" i="1" u="sng" dirty="0" smtClean="0"/>
              <a:t>draft draft</a:t>
            </a:r>
            <a:r>
              <a:rPr lang="en-US" sz="2400" b="1" u="sng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4886"/>
            <a:ext cx="8229600" cy="5373351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800" b="1" u="sng" dirty="0" smtClean="0">
                <a:latin typeface="Arial"/>
                <a:cs typeface="Arial"/>
              </a:rPr>
              <a:t>Education –</a:t>
            </a:r>
          </a:p>
          <a:p>
            <a:pPr marL="0" indent="0">
              <a:buNone/>
            </a:pPr>
            <a:r>
              <a:rPr lang="en-US" sz="4800" dirty="0" smtClean="0">
                <a:latin typeface="Arial"/>
                <a:cs typeface="Arial"/>
              </a:rPr>
              <a:t>Train resources in transformative Agile methods and approaches. The training </a:t>
            </a:r>
            <a:r>
              <a:rPr lang="en-US" sz="4800" dirty="0" err="1" smtClean="0">
                <a:latin typeface="Arial"/>
                <a:cs typeface="Arial"/>
              </a:rPr>
              <a:t>bootcamp</a:t>
            </a:r>
            <a:r>
              <a:rPr lang="en-US" sz="4800" dirty="0" smtClean="0">
                <a:latin typeface="Arial"/>
                <a:cs typeface="Arial"/>
              </a:rPr>
              <a:t> we develop internally for the Garage/GBS can be extended to customers as part of the transformation of their enterprise and organization.</a:t>
            </a:r>
          </a:p>
          <a:p>
            <a:pPr marL="0" indent="0">
              <a:buNone/>
            </a:pPr>
            <a:r>
              <a:rPr lang="en-US" sz="4800" dirty="0" smtClean="0">
                <a:latin typeface="Arial"/>
                <a:cs typeface="Arial"/>
              </a:rPr>
              <a:t>We should look to affiliate this offering with a university an accredited degree program and CEU accreditation.</a:t>
            </a:r>
            <a:endParaRPr lang="en-US" sz="48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4800" dirty="0" smtClean="0">
                <a:latin typeface="Arial"/>
                <a:cs typeface="Arial"/>
              </a:rPr>
              <a:t>The </a:t>
            </a:r>
            <a:r>
              <a:rPr lang="en-US" sz="4800" dirty="0" err="1" smtClean="0">
                <a:latin typeface="Arial"/>
                <a:cs typeface="Arial"/>
              </a:rPr>
              <a:t>BootCamp</a:t>
            </a:r>
            <a:r>
              <a:rPr lang="en-US" sz="4800" dirty="0" smtClean="0">
                <a:latin typeface="Arial"/>
                <a:cs typeface="Arial"/>
              </a:rPr>
              <a:t> </a:t>
            </a:r>
            <a:r>
              <a:rPr lang="en-US" sz="4800" dirty="0">
                <a:latin typeface="Arial"/>
                <a:cs typeface="Arial"/>
              </a:rPr>
              <a:t>will skill up the </a:t>
            </a:r>
            <a:r>
              <a:rPr lang="en-US" sz="4800" dirty="0" smtClean="0">
                <a:latin typeface="Arial"/>
                <a:cs typeface="Arial"/>
              </a:rPr>
              <a:t>participants in: </a:t>
            </a:r>
          </a:p>
          <a:p>
            <a:r>
              <a:rPr lang="en-US" sz="4800" dirty="0" smtClean="0">
                <a:latin typeface="Arial"/>
                <a:cs typeface="Arial"/>
              </a:rPr>
              <a:t>Agile Business using Design Thinking and Lean Methods</a:t>
            </a:r>
          </a:p>
          <a:p>
            <a:r>
              <a:rPr lang="en-US" sz="4800" dirty="0" smtClean="0">
                <a:latin typeface="Arial"/>
                <a:cs typeface="Arial"/>
              </a:rPr>
              <a:t>Agile Development using </a:t>
            </a:r>
            <a:r>
              <a:rPr lang="en-US" sz="4800" dirty="0" err="1" smtClean="0">
                <a:latin typeface="Arial"/>
                <a:cs typeface="Arial"/>
              </a:rPr>
              <a:t>eXtreme</a:t>
            </a:r>
            <a:r>
              <a:rPr lang="en-US" sz="4800" dirty="0" smtClean="0">
                <a:latin typeface="Arial"/>
                <a:cs typeface="Arial"/>
              </a:rPr>
              <a:t> Programming techniques.</a:t>
            </a:r>
          </a:p>
          <a:p>
            <a:r>
              <a:rPr lang="en-US" sz="4800" dirty="0" smtClean="0">
                <a:latin typeface="Arial"/>
                <a:cs typeface="Arial"/>
              </a:rPr>
              <a:t>Agile Technology using </a:t>
            </a:r>
            <a:r>
              <a:rPr lang="en-US" sz="4800" dirty="0" err="1" smtClean="0">
                <a:latin typeface="Arial"/>
                <a:cs typeface="Arial"/>
              </a:rPr>
              <a:t>Bluemix</a:t>
            </a:r>
            <a:r>
              <a:rPr lang="en-US" sz="4800" dirty="0" smtClean="0">
                <a:latin typeface="Arial"/>
                <a:cs typeface="Arial"/>
              </a:rPr>
              <a:t>, </a:t>
            </a:r>
            <a:r>
              <a:rPr lang="en-US" sz="4800" dirty="0" err="1" smtClean="0">
                <a:latin typeface="Arial"/>
                <a:cs typeface="Arial"/>
              </a:rPr>
              <a:t>DevOps</a:t>
            </a:r>
            <a:r>
              <a:rPr lang="en-US" sz="4800" dirty="0" smtClean="0">
                <a:latin typeface="Arial"/>
                <a:cs typeface="Arial"/>
              </a:rPr>
              <a:t> and automation</a:t>
            </a:r>
            <a:endParaRPr lang="en-US" sz="48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4800" dirty="0" smtClean="0">
                <a:latin typeface="Arial"/>
                <a:cs typeface="Arial"/>
              </a:rPr>
              <a:t>See the document on </a:t>
            </a:r>
            <a:r>
              <a:rPr lang="en-US" sz="4800" dirty="0" err="1" smtClean="0">
                <a:latin typeface="Arial"/>
                <a:cs typeface="Arial"/>
              </a:rPr>
              <a:t>Bluemix</a:t>
            </a:r>
            <a:r>
              <a:rPr lang="en-US" sz="4800" dirty="0" smtClean="0">
                <a:latin typeface="Arial"/>
                <a:cs typeface="Arial"/>
              </a:rPr>
              <a:t> Garage Skills and Requirements)</a:t>
            </a:r>
            <a:endParaRPr lang="en-US" sz="48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4800" dirty="0" smtClean="0">
                <a:latin typeface="Arial"/>
                <a:cs typeface="Arial"/>
              </a:rPr>
              <a:t>The Garage will lead this and GBS will </a:t>
            </a:r>
            <a:r>
              <a:rPr lang="en-US" sz="4800" dirty="0">
                <a:latin typeface="Arial"/>
                <a:cs typeface="Arial"/>
              </a:rPr>
              <a:t>augment teaching </a:t>
            </a:r>
            <a:r>
              <a:rPr lang="en-US" sz="4800" dirty="0" smtClean="0">
                <a:latin typeface="Arial"/>
                <a:cs typeface="Arial"/>
              </a:rPr>
              <a:t>staff until we build skills to Lead these.</a:t>
            </a:r>
          </a:p>
          <a:p>
            <a:pPr marL="0" indent="0">
              <a:buNone/>
            </a:pPr>
            <a:r>
              <a:rPr lang="en-US" sz="4800" dirty="0" smtClean="0">
                <a:latin typeface="Arial"/>
                <a:cs typeface="Arial"/>
              </a:rPr>
              <a:t>This should continue to be a shared activity</a:t>
            </a:r>
            <a:endParaRPr lang="en-US" sz="4800" u="sng" dirty="0" smtClean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4800" dirty="0" smtClean="0">
                <a:latin typeface="Arial"/>
                <a:cs typeface="Arial"/>
              </a:rPr>
              <a:t>The Education Offering requirements;</a:t>
            </a:r>
          </a:p>
          <a:p>
            <a:r>
              <a:rPr lang="en-US" sz="4800" dirty="0" smtClean="0">
                <a:latin typeface="Arial"/>
                <a:cs typeface="Arial"/>
              </a:rPr>
              <a:t>Done at </a:t>
            </a:r>
            <a:r>
              <a:rPr lang="en-US" sz="4800" dirty="0" err="1" smtClean="0">
                <a:latin typeface="Arial"/>
                <a:cs typeface="Arial"/>
              </a:rPr>
              <a:t>PopUp</a:t>
            </a:r>
            <a:r>
              <a:rPr lang="en-US" sz="4800" dirty="0" smtClean="0">
                <a:latin typeface="Arial"/>
                <a:cs typeface="Arial"/>
              </a:rPr>
              <a:t> Garages, IBM Locations Rarely at Customer Sites</a:t>
            </a:r>
          </a:p>
          <a:p>
            <a:r>
              <a:rPr lang="en-US" sz="4800" dirty="0" err="1" smtClean="0">
                <a:latin typeface="Arial"/>
                <a:cs typeface="Arial"/>
              </a:rPr>
              <a:t>Bluemix</a:t>
            </a:r>
            <a:r>
              <a:rPr lang="en-US" sz="4800" dirty="0" smtClean="0">
                <a:latin typeface="Arial"/>
                <a:cs typeface="Arial"/>
              </a:rPr>
              <a:t> (Subscription is preferred)</a:t>
            </a:r>
          </a:p>
          <a:p>
            <a:pPr marL="0" indent="0">
              <a:buNone/>
            </a:pPr>
            <a:r>
              <a:rPr lang="en-US" sz="4800" b="1" dirty="0" smtClean="0">
                <a:latin typeface="Arial"/>
                <a:cs typeface="Arial"/>
              </a:rPr>
              <a:t>Monetized:</a:t>
            </a:r>
          </a:p>
          <a:p>
            <a:r>
              <a:rPr lang="en-US" sz="4800" dirty="0" smtClean="0">
                <a:latin typeface="Arial"/>
                <a:cs typeface="Arial"/>
              </a:rPr>
              <a:t>This is a per seat charge in the </a:t>
            </a:r>
            <a:r>
              <a:rPr lang="en-US" sz="4800" b="1" dirty="0" smtClean="0">
                <a:solidFill>
                  <a:srgbClr val="FF0000"/>
                </a:solidFill>
                <a:latin typeface="Arial"/>
                <a:cs typeface="Arial"/>
              </a:rPr>
              <a:t>1500 – 2000k range</a:t>
            </a:r>
            <a:endParaRPr lang="en-US" sz="4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88758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3F69"/>
        </a:dk2>
        <a:lt2>
          <a:srgbClr val="808080"/>
        </a:lt2>
        <a:accent1>
          <a:srgbClr val="83D1F5"/>
        </a:accent1>
        <a:accent2>
          <a:srgbClr val="00649D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5A8E"/>
        </a:accent6>
        <a:hlink>
          <a:srgbClr val="007670"/>
        </a:hlink>
        <a:folHlink>
          <a:srgbClr val="8CC63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649D"/>
        </a:dk2>
        <a:lt2>
          <a:srgbClr val="808080"/>
        </a:lt2>
        <a:accent1>
          <a:srgbClr val="83D1F5"/>
        </a:accent1>
        <a:accent2>
          <a:srgbClr val="00649D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5A8E"/>
        </a:accent6>
        <a:hlink>
          <a:srgbClr val="007670"/>
        </a:hlink>
        <a:folHlink>
          <a:srgbClr val="8CC63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649D"/>
        </a:dk2>
        <a:lt2>
          <a:srgbClr val="808080"/>
        </a:lt2>
        <a:accent1>
          <a:srgbClr val="BFD1F5"/>
        </a:accent1>
        <a:accent2>
          <a:srgbClr val="003F69"/>
        </a:accent2>
        <a:accent3>
          <a:srgbClr val="FFFFFF"/>
        </a:accent3>
        <a:accent4>
          <a:srgbClr val="000000"/>
        </a:accent4>
        <a:accent5>
          <a:srgbClr val="DCE5F9"/>
        </a:accent5>
        <a:accent6>
          <a:srgbClr val="00385E"/>
        </a:accent6>
        <a:hlink>
          <a:srgbClr val="007670"/>
        </a:hlink>
        <a:folHlink>
          <a:srgbClr val="8CC63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</TotalTime>
  <Words>1613</Words>
  <Application>Microsoft Macintosh PowerPoint</Application>
  <PresentationFormat>On-screen Show (4:3)</PresentationFormat>
  <Paragraphs>239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Default Design</vt:lpstr>
      <vt:lpstr>Microsoft Word Document</vt:lpstr>
      <vt:lpstr>PowerPoint Presentation</vt:lpstr>
      <vt:lpstr>Bold Play Messaging</vt:lpstr>
      <vt:lpstr>Bold Play Messaging</vt:lpstr>
      <vt:lpstr>PowerPoint Presentation</vt:lpstr>
      <vt:lpstr>Offerings (draft draft)</vt:lpstr>
      <vt:lpstr>Offerings (draft draft)</vt:lpstr>
      <vt:lpstr>Offerings (draft draft)</vt:lpstr>
      <vt:lpstr>Offerings (draft draft)</vt:lpstr>
      <vt:lpstr>Offerings (draft draft)</vt:lpstr>
      <vt:lpstr>Offerings (draft draft)</vt:lpstr>
      <vt:lpstr>Resource Technical Fluency by Role</vt:lpstr>
      <vt:lpstr>Resource Focus by Architecture Role</vt:lpstr>
      <vt:lpstr>Resource Technical Skills </vt:lpstr>
      <vt:lpstr>Resource Bluemix Specific Skills </vt:lpstr>
    </vt:vector>
  </TitlesOfParts>
  <Company>3pp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Brown</dc:creator>
  <cp:lastModifiedBy>William Brown</cp:lastModifiedBy>
  <cp:revision>42</cp:revision>
  <dcterms:created xsi:type="dcterms:W3CDTF">2015-06-03T20:07:03Z</dcterms:created>
  <dcterms:modified xsi:type="dcterms:W3CDTF">2015-06-09T04:15:45Z</dcterms:modified>
</cp:coreProperties>
</file>