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61" r:id="rId3"/>
  </p:sldMasterIdLst>
  <p:notesMasterIdLst>
    <p:notesMasterId r:id="rId23"/>
  </p:notesMasterIdLst>
  <p:sldIdLst>
    <p:sldId id="261" r:id="rId4"/>
    <p:sldId id="310" r:id="rId5"/>
    <p:sldId id="313" r:id="rId6"/>
    <p:sldId id="312" r:id="rId7"/>
    <p:sldId id="401" r:id="rId8"/>
    <p:sldId id="402" r:id="rId9"/>
    <p:sldId id="403" r:id="rId10"/>
    <p:sldId id="404" r:id="rId11"/>
    <p:sldId id="406" r:id="rId12"/>
    <p:sldId id="414" r:id="rId13"/>
    <p:sldId id="405" r:id="rId14"/>
    <p:sldId id="407" r:id="rId15"/>
    <p:sldId id="410" r:id="rId16"/>
    <p:sldId id="408" r:id="rId17"/>
    <p:sldId id="411" r:id="rId18"/>
    <p:sldId id="412" r:id="rId19"/>
    <p:sldId id="413" r:id="rId20"/>
    <p:sldId id="409" r:id="rId21"/>
    <p:sldId id="400" r:id="rId22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0000"/>
    <a:srgbClr val="008ABF"/>
    <a:srgbClr val="ABE7FF"/>
    <a:srgbClr val="CDF1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374" autoAdjust="0"/>
    <p:restoredTop sz="88028" autoAdjust="0"/>
  </p:normalViewPr>
  <p:slideViewPr>
    <p:cSldViewPr>
      <p:cViewPr>
        <p:scale>
          <a:sx n="96" d="100"/>
          <a:sy n="96" d="100"/>
        </p:scale>
        <p:origin x="-366" y="19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3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3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4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5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6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7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8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76809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4775" y="763588"/>
            <a:ext cx="5006975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4345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2363" cy="4510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57563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dirty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7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57562" cy="48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dirty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57563" cy="487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 dirty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57562" cy="487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77D65566-DE12-4CCF-AFB8-E9AF3AD224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7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4877.htm" TargetMode="External"/><Relationship Id="rId13" Type="http://schemas.openxmlformats.org/officeDocument/2006/relationships/hyperlink" Target="http://baike.baidu.com/view/25309.htm" TargetMode="External"/><Relationship Id="rId3" Type="http://schemas.openxmlformats.org/officeDocument/2006/relationships/hyperlink" Target="http://baike.baidu.com/view/5483485.htm" TargetMode="External"/><Relationship Id="rId7" Type="http://schemas.openxmlformats.org/officeDocument/2006/relationships/hyperlink" Target="http://baike.baidu.com/view/21537.htm" TargetMode="External"/><Relationship Id="rId12" Type="http://schemas.openxmlformats.org/officeDocument/2006/relationships/hyperlink" Target="http://baike.baidu.com/view/185360.ht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327127.htm" TargetMode="External"/><Relationship Id="rId11" Type="http://schemas.openxmlformats.org/officeDocument/2006/relationships/hyperlink" Target="http://baike.baidu.com/view/1708876.htm" TargetMode="External"/><Relationship Id="rId5" Type="http://schemas.openxmlformats.org/officeDocument/2006/relationships/hyperlink" Target="http://baike.baidu.com/view/1852902.htm" TargetMode="External"/><Relationship Id="rId10" Type="http://schemas.openxmlformats.org/officeDocument/2006/relationships/hyperlink" Target="http://baike.baidu.com/view/200012.htm" TargetMode="External"/><Relationship Id="rId4" Type="http://schemas.openxmlformats.org/officeDocument/2006/relationships/hyperlink" Target="http://baike.baidu.com/view/1360.htm" TargetMode="External"/><Relationship Id="rId9" Type="http://schemas.openxmlformats.org/officeDocument/2006/relationships/hyperlink" Target="http://baike.baidu.com/view/1060187.htm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/>
            <a:fld id="{F3DDCE8A-A45C-4821-983A-073A5A8D5380}" type="slidenum">
              <a:rPr lang="en-US" altLang="en-US" smtClean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rPr>
              <a:pPr eaLnBrk="1"/>
              <a:t>1</a:t>
            </a:fld>
            <a:endParaRPr lang="en-US" altLang="en-US" dirty="0" smtClean="0">
              <a:solidFill>
                <a:srgbClr val="000000"/>
              </a:solidFill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 smtClean="0"/>
          </a:p>
        </p:txBody>
      </p:sp>
      <p:sp>
        <p:nvSpPr>
          <p:cNvPr id="7782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>
              <a:buSzPct val="100000"/>
            </a:pPr>
            <a:fld id="{1CF7381D-1286-4D05-8132-9524E1634A68}" type="slidenum">
              <a:rPr lang="en-US" altLang="en-US" sz="1400">
                <a:solidFill>
                  <a:srgbClr val="000000"/>
                </a:solidFill>
              </a:rPr>
              <a:pPr eaLnBrk="1">
                <a:buSzPct val="100000"/>
              </a:pPr>
              <a:t>1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10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作为一个新兴的后台语言，有很多吸引人的地方：</a:t>
            </a:r>
          </a:p>
          <a:p>
            <a:r>
              <a:rPr lang="en-US" altLang="zh-CN" dirty="0" err="1" smtClean="0"/>
              <a:t>RESTful</a:t>
            </a:r>
            <a:r>
              <a:rPr lang="en-US" altLang="zh-CN" dirty="0" smtClean="0"/>
              <a:t> API</a:t>
            </a:r>
          </a:p>
          <a:p>
            <a:r>
              <a:rPr lang="zh-CN" altLang="en-US" dirty="0" smtClean="0"/>
              <a:t>单线程</a:t>
            </a:r>
          </a:p>
          <a:p>
            <a:r>
              <a:rPr lang="en-US" altLang="zh-CN" dirty="0" smtClean="0"/>
              <a:t>Node.js</a:t>
            </a:r>
            <a:r>
              <a:rPr lang="zh-CN" altLang="en-US" dirty="0" smtClean="0"/>
              <a:t>可以在不新增额外线程的情况下，依然可以对任务进行并行处理 </a:t>
            </a:r>
            <a:r>
              <a:rPr lang="en-US" altLang="zh-CN" dirty="0" smtClean="0"/>
              <a:t>—— Node.js</a:t>
            </a:r>
            <a:r>
              <a:rPr lang="zh-CN" altLang="en-US" dirty="0" smtClean="0"/>
              <a:t>是单线程的。它通过事件轮询（</a:t>
            </a:r>
            <a:r>
              <a:rPr lang="en-US" altLang="zh-CN" dirty="0" smtClean="0"/>
              <a:t>event loop</a:t>
            </a:r>
            <a:r>
              <a:rPr lang="zh-CN" altLang="en-US" dirty="0" smtClean="0"/>
              <a:t>）来实现并行操作，对此，我们应该要充分利用这一点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尽可能的避免阻塞操作，取而代之，多使用非阻塞操作。</a:t>
            </a:r>
          </a:p>
          <a:p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</a:p>
          <a:p>
            <a:r>
              <a:rPr lang="en-US" altLang="zh-CN" dirty="0" smtClean="0"/>
              <a:t>V8</a:t>
            </a:r>
            <a:r>
              <a:rPr lang="zh-CN" altLang="en-US" dirty="0" smtClean="0"/>
              <a:t>虚拟机</a:t>
            </a:r>
          </a:p>
          <a:p>
            <a:r>
              <a:rPr lang="zh-CN" altLang="en-US" dirty="0" smtClean="0"/>
              <a:t>事件驱动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11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作为一个新兴的后台语言，有很多吸引人的地方：</a:t>
            </a:r>
          </a:p>
          <a:p>
            <a:r>
              <a:rPr lang="en-US" altLang="zh-CN" dirty="0" err="1" smtClean="0"/>
              <a:t>RESTful</a:t>
            </a:r>
            <a:r>
              <a:rPr lang="en-US" altLang="zh-CN" dirty="0" smtClean="0"/>
              <a:t> API</a:t>
            </a:r>
          </a:p>
          <a:p>
            <a:r>
              <a:rPr lang="zh-CN" altLang="en-US" dirty="0" smtClean="0"/>
              <a:t>单线程</a:t>
            </a:r>
          </a:p>
          <a:p>
            <a:r>
              <a:rPr lang="en-US" altLang="zh-CN" dirty="0" smtClean="0"/>
              <a:t>Node.js</a:t>
            </a:r>
            <a:r>
              <a:rPr lang="zh-CN" altLang="en-US" dirty="0" smtClean="0"/>
              <a:t>可以在不新增额外线程的情况下，依然可以对任务进行并行处理 </a:t>
            </a:r>
            <a:r>
              <a:rPr lang="en-US" altLang="zh-CN" dirty="0" smtClean="0"/>
              <a:t>—— Node.js</a:t>
            </a:r>
            <a:r>
              <a:rPr lang="zh-CN" altLang="en-US" dirty="0" smtClean="0"/>
              <a:t>是单线程的。它通过事件轮询（</a:t>
            </a:r>
            <a:r>
              <a:rPr lang="en-US" altLang="zh-CN" dirty="0" smtClean="0"/>
              <a:t>event loop</a:t>
            </a:r>
            <a:r>
              <a:rPr lang="zh-CN" altLang="en-US" dirty="0" smtClean="0"/>
              <a:t>）来实现并行操作，对此，我们应该要充分利用这一点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尽可能的避免阻塞操作，取而代之，多使用非阻塞操作。</a:t>
            </a:r>
          </a:p>
          <a:p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</a:p>
          <a:p>
            <a:r>
              <a:rPr lang="en-US" altLang="zh-CN" dirty="0" smtClean="0"/>
              <a:t>V8</a:t>
            </a:r>
            <a:r>
              <a:rPr lang="zh-CN" altLang="en-US" dirty="0" smtClean="0"/>
              <a:t>虚拟机</a:t>
            </a:r>
          </a:p>
          <a:p>
            <a:r>
              <a:rPr lang="zh-CN" altLang="en-US" dirty="0" smtClean="0"/>
              <a:t>事件驱动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12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Document-Oriented Storage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JSON-style documents with dynamic schemas offer simplicity and power.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Full Index Support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Index on any attribute, just like you're used to.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Replication &amp; High Availability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Mirror across LANs and WANs for scale and peace of mind.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Auto-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Sharding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Scale horizontally without compromising functionality.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Querying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Rich, document-based queries.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Fast In-Place Updates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Atomic modifiers for contention-free performance.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Map/Reduce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Flexible aggregation and data processing.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GridFS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Store files of any size without complicating your stack.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MongoDB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Management Service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Monitoring and backup designed for 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MongoDB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Partner with 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MongoDB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Reduce cost, accelerate time to market, and mitigate risk with proactive support and enterprise-grade capabilities.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13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Document-Oriented Storage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JSON-style documents with dynamic schemas offer simplicity and power.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Full Index Support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Index on any attribute, just like you're used to.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Replication &amp; High Availability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Mirror across LANs and WANs for scale and peace of mind.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Auto-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Sharding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Scale horizontally without compromising functionality.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Querying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Rich, document-based queries.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Fast In-Place Updates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Atomic modifiers for contention-free performance.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Map/Reduce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Flexible aggregation and data processing.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GridFS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Store files of any size without complicating your stack.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MongoDB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Management Service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Monitoring and backup designed for 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MongoDB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Partner with 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MongoDB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Reduce cost, accelerate time to market, and mitigate risk with proactive support and enterprise-grade capabilities.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14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15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CLI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Command Line Interface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的缩写，即</a:t>
            </a:r>
            <a:r>
              <a:rPr lang="zh-CN" altLang="en-US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3"/>
              </a:rPr>
              <a:t>命令行界面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CLI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界面是所有</a:t>
            </a:r>
            <a:r>
              <a:rPr lang="zh-CN" altLang="en-US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4"/>
              </a:rPr>
              <a:t>路由器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TM</a:t>
            </a:r>
            <a:r>
              <a:rPr lang="zh-CN" altLang="en-US" sz="1200" b="1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Termination Multiplexer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5"/>
              </a:rPr>
              <a:t>终端复用器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）、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CM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Cable Modem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6"/>
              </a:rPr>
              <a:t>电缆调制解调器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）等产品提供的界面，如</a:t>
            </a:r>
            <a:r>
              <a:rPr lang="en-US" altLang="zh-CN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7"/>
              </a:rPr>
              <a:t>CISCO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， 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LUCENT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Arris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， </a:t>
            </a:r>
            <a:r>
              <a:rPr lang="zh-CN" altLang="en-US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8"/>
              </a:rPr>
              <a:t>华为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等。它是</a:t>
            </a:r>
            <a:r>
              <a:rPr lang="zh-CN" altLang="en-US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4"/>
              </a:rPr>
              <a:t>路由器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产品的标准。目前市场上有些产品为了降低成本，不提供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CONSOLE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口，因此不能使用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CLI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。使用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CLI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具有使用要求低（只需要</a:t>
            </a:r>
            <a:r>
              <a:rPr lang="zh-CN" altLang="en-US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9"/>
              </a:rPr>
              <a:t>串行口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），容易使用，功能扩充方便等优点，特别是当有很多（如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10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台）台</a:t>
            </a:r>
            <a:r>
              <a:rPr lang="zh-CN" altLang="en-US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4"/>
              </a:rPr>
              <a:t>路由器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设备需要配置的时候，可以通过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COPY/PASTE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功能很快完成所有路由器的配置。不需要通过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一台台配置。</a:t>
            </a:r>
          </a:p>
          <a:p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传统的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环境是 </a:t>
            </a:r>
            <a:r>
              <a:rPr lang="en-US" altLang="zh-CN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CLI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（</a:t>
            </a:r>
            <a:r>
              <a:rPr lang="zh-CN" altLang="en-US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3"/>
              </a:rPr>
              <a:t>命令行界面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），即在命令行下键入命令，执行想要的操作。相比之下，这种方式执行起来更快，功能也更强，不足之处是</a:t>
            </a:r>
            <a:r>
              <a:rPr lang="zh-CN" altLang="en-US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0"/>
              </a:rPr>
              <a:t>用户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需要了解相关操作的命令。早期的</a:t>
            </a:r>
            <a:r>
              <a:rPr lang="zh-CN" altLang="en-US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1"/>
              </a:rPr>
              <a:t>计算机操作系统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都只有命令行操作模式，没有现在非常流行的“</a:t>
            </a:r>
            <a:r>
              <a:rPr lang="zh-CN" altLang="en-US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2"/>
              </a:rPr>
              <a:t>图形用户界面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3"/>
              </a:rPr>
              <a:t>GUI</a:t>
            </a:r>
            <a:r>
              <a:rPr lang="zh-CN" alt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）”。</a:t>
            </a:r>
            <a:endParaRPr lang="zh-CN" altLang="en-US" sz="1200" b="0" i="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16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17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18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Document-Oriented Storage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JSON-style documents with dynamic schemas offer simplicity and power.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Full Index Support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Index on any attribute, just like you're used to.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Replication &amp; High Availability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Mirror across LANs and WANs for scale and peace of mind.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Auto-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Sharding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Scale horizontally without compromising functionality.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Querying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Rich, document-based queries.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Fast In-Place Updates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Atomic modifiers for contention-free performance.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Map/Reduce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Flexible aggregation and data processing.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GridFS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Store files of any size without complicating your stack.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MongoDB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Management Service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Monitoring and backup designed for 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MongoDB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.</a:t>
            </a: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Partner with </a:t>
            </a:r>
            <a:r>
              <a:rPr lang="en-US" altLang="en-US" dirty="0" err="1" smtClean="0">
                <a:latin typeface="Arial" pitchFamily="34" charset="0"/>
                <a:ea typeface="Arial" pitchFamily="34" charset="0"/>
                <a:cs typeface="Arial" pitchFamily="34" charset="0"/>
              </a:rPr>
              <a:t>MongoDB</a:t>
            </a: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Arial" pitchFamily="34" charset="0"/>
                <a:cs typeface="Arial" pitchFamily="34" charset="0"/>
              </a:rPr>
              <a:t>    Reduce cost, accelerate time to market, and mitigate risk with proactive support and enterprise-grade capabilities.</a:t>
            </a:r>
          </a:p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7D65566-DE12-4CCF-AFB8-E9AF3AD224B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669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DF145AD-6A7B-4FE5-AA77-8B24ABC99310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2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BA64B42-42A9-40CC-9D8B-CC2C595085B9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3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r>
              <a:rPr lang="en-US" altLang="en-US" dirty="0" smtClean="0">
                <a:latin typeface="Arial" pitchFamily="34" charset="0"/>
                <a:ea typeface="ＭＳ Ｐゴシック" pitchFamily="34" charset="-128"/>
              </a:rPr>
              <a:t>To be updated.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4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5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6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7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8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85372" indent="-302066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08265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91571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174878" indent="-241653" eaLnBrk="0" hangingPunct="0"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DFD5433-679B-4D3F-84BD-4314D02A7895}" type="slidenum">
              <a:rPr lang="en-US" altLang="en-US" sz="1300">
                <a:cs typeface="Arial" pitchFamily="34" charset="0"/>
              </a:rPr>
              <a:pPr eaLnBrk="1" hangingPunct="1">
                <a:defRPr/>
              </a:pPr>
              <a:t>9</a:t>
            </a:fld>
            <a:endParaRPr lang="en-US" altLang="en-US" sz="1300" dirty="0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41653" indent="-241653" eaLnBrk="1" hangingPunct="1">
              <a:buFontTx/>
              <a:buChar char="•"/>
              <a:defRPr/>
            </a:pPr>
            <a:endParaRPr lang="en-US" altLang="en-US" dirty="0" smtClean="0"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248054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5131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1604963"/>
            <a:ext cx="2178050" cy="4510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1604963"/>
            <a:ext cx="6383338" cy="4510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128082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611313"/>
            <a:ext cx="8713788" cy="1995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406231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596900"/>
            <a:ext cx="8823325" cy="525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182563" y="6537325"/>
            <a:ext cx="350837" cy="363538"/>
          </a:xfrm>
          <a:prstGeom prst="rect">
            <a:avLst/>
          </a:prstGeom>
        </p:spPr>
        <p:txBody>
          <a:bodyPr/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>
                <a:cs typeface="+mn-cs"/>
              </a:defRPr>
            </a:lvl1pPr>
          </a:lstStyle>
          <a:p>
            <a:pPr>
              <a:defRPr/>
            </a:pPr>
            <a:fld id="{6D4E9610-6C2E-40AE-B9D1-6D9370FF1A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1697038" y="6537325"/>
            <a:ext cx="5927725" cy="638175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>
          <a:xfrm>
            <a:off x="533400" y="6535738"/>
            <a:ext cx="989013" cy="363537"/>
          </a:xfrm>
          <a:prstGeom prst="rect">
            <a:avLst/>
          </a:prstGeo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="" xmlns:p14="http://schemas.microsoft.com/office/powerpoint/2010/main" val="384088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99124-E97A-4BD0-8EB0-0C3FB92724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="" xmlns:p14="http://schemas.microsoft.com/office/powerpoint/2010/main" val="107677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D756E-80E3-4F8C-A764-9EE56793CF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="" xmlns:p14="http://schemas.microsoft.com/office/powerpoint/2010/main" val="102103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326B6-FA4B-4642-8074-6D98124B2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="" xmlns:p14="http://schemas.microsoft.com/office/powerpoint/2010/main" val="3189760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524000"/>
            <a:ext cx="4114800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122737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A6E4E-A734-4219-A485-30A6ACB0B5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="" xmlns:p14="http://schemas.microsoft.com/office/powerpoint/2010/main" val="3051857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682DF-B534-49F4-B8B6-462C683A5C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="" xmlns:p14="http://schemas.microsoft.com/office/powerpoint/2010/main" val="2317121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80384-EF1A-440C-84CE-15A767D203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="" xmlns:p14="http://schemas.microsoft.com/office/powerpoint/2010/main" val="42938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1868947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8515C-F7C5-4F22-B3DF-60CA4DFC9E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="" xmlns:p14="http://schemas.microsoft.com/office/powerpoint/2010/main" val="439937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9DAC5-7321-4EF3-96F9-5D1A25A335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="" xmlns:p14="http://schemas.microsoft.com/office/powerpoint/2010/main" val="2169148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D2FA9-5C9E-4EC8-B1E9-7459C6D7A8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="" xmlns:p14="http://schemas.microsoft.com/office/powerpoint/2010/main" val="3357169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334DB-4039-46B2-9876-E2B2CFC385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="" xmlns:p14="http://schemas.microsoft.com/office/powerpoint/2010/main" val="3069182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3088" y="596900"/>
            <a:ext cx="2205037" cy="5254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596900"/>
            <a:ext cx="6465888" cy="5254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2D764-40C7-4A67-B791-506941F508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="" xmlns:p14="http://schemas.microsoft.com/office/powerpoint/2010/main" val="15948416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596900"/>
            <a:ext cx="8823325" cy="5254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EB733-DA23-41E8-B2F4-3E09642F2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  <p:extLst>
      <p:ext uri="{BB962C8B-B14F-4D97-AF65-F5344CB8AC3E}">
        <p14:creationId xmlns="" xmlns:p14="http://schemas.microsoft.com/office/powerpoint/2010/main" val="1823867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9F6C0-5AAC-4A10-B005-2F9D40EA56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332254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CA992-9C42-4840-AE73-C0B49B0C6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874400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E0F62-E4AC-4670-9CF4-C56E35704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022243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343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5451-796B-4DD1-9932-E435ECB5E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2540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17209147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537FB-EAAF-4F87-8C8D-FC254ED5D1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674581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5FA5-E578-4284-9703-2C55C3C39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429257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B2A8F-3B82-47D0-8675-2E2ED4A890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112274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B3782-D7DA-4F61-8D7B-33A8A44BE2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678504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20D84-4762-4697-9432-D2AE2DC606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808478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94895-3E7D-4ACF-84E6-58D2C06D20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90900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596900"/>
            <a:ext cx="2209800" cy="5270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596900"/>
            <a:ext cx="6477000" cy="5270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DCA6-4284-43F9-A354-A4974A9EAE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24021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663" cy="451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4963"/>
            <a:ext cx="4030662" cy="4510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296116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422252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7423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22468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52526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idx="10"/>
          </p:nvPr>
        </p:nvSpPr>
        <p:spPr>
          <a:xfrm>
            <a:off x="533400" y="6535738"/>
            <a:ext cx="989013" cy="3524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idx="11"/>
          </p:nvPr>
        </p:nvSpPr>
        <p:spPr>
          <a:xfrm>
            <a:off x="1697038" y="6537325"/>
            <a:ext cx="5927725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</p:txBody>
      </p:sp>
    </p:spTree>
    <p:extLst>
      <p:ext uri="{BB962C8B-B14F-4D97-AF65-F5344CB8AC3E}">
        <p14:creationId xmlns="" xmlns:p14="http://schemas.microsoft.com/office/powerpoint/2010/main" val="35442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381000" y="533400"/>
            <a:ext cx="84582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26" tIns="46064" rIns="92126" bIns="46064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buSzPct val="100000"/>
            </a:pPr>
            <a:r>
              <a:rPr lang="en-US" altLang="en-US" sz="800" dirty="0">
                <a:solidFill>
                  <a:srgbClr val="000000"/>
                </a:solidFill>
              </a:rPr>
              <a:t>© </a:t>
            </a:r>
            <a:r>
              <a:rPr lang="en-US" altLang="en-US" sz="800" dirty="0" smtClean="0">
                <a:solidFill>
                  <a:srgbClr val="000000"/>
                </a:solidFill>
              </a:rPr>
              <a:t>2014 </a:t>
            </a:r>
            <a:r>
              <a:rPr lang="en-US" altLang="en-US" sz="800" dirty="0">
                <a:solidFill>
                  <a:srgbClr val="000000"/>
                </a:solidFill>
              </a:rPr>
              <a:t>IBM Corporation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38" y="227013"/>
            <a:ext cx="5889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307975" y="136525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7" tIns="0" rIns="89967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900"/>
              </a:spcAft>
              <a:buSzPct val="100000"/>
            </a:pPr>
            <a:r>
              <a:rPr lang="en-US" altLang="en-US" sz="1000" dirty="0">
                <a:solidFill>
                  <a:srgbClr val="000000"/>
                </a:solidFill>
              </a:rPr>
              <a:t>Empowering the IBM ecosystem</a:t>
            </a:r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995988"/>
            <a:ext cx="1143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1032" name="Group 9"/>
          <p:cNvGrpSpPr>
            <a:grpSpLocks/>
          </p:cNvGrpSpPr>
          <p:nvPr/>
        </p:nvGrpSpPr>
        <p:grpSpPr bwMode="auto">
          <a:xfrm>
            <a:off x="330427" y="4343400"/>
            <a:ext cx="8620125" cy="2514600"/>
            <a:chOff x="139" y="2647"/>
            <a:chExt cx="5430" cy="1446"/>
          </a:xfrm>
        </p:grpSpPr>
        <p:grpSp>
          <p:nvGrpSpPr>
            <p:cNvPr id="1037" name="Group 10"/>
            <p:cNvGrpSpPr>
              <a:grpSpLocks/>
            </p:cNvGrpSpPr>
            <p:nvPr/>
          </p:nvGrpSpPr>
          <p:grpSpPr bwMode="auto">
            <a:xfrm>
              <a:off x="139" y="2647"/>
              <a:ext cx="5430" cy="1446"/>
              <a:chOff x="139" y="2647"/>
              <a:chExt cx="5430" cy="1446"/>
            </a:xfrm>
          </p:grpSpPr>
          <p:grpSp>
            <p:nvGrpSpPr>
              <p:cNvPr id="1039" name="Group 11"/>
              <p:cNvGrpSpPr>
                <a:grpSpLocks/>
              </p:cNvGrpSpPr>
              <p:nvPr/>
            </p:nvGrpSpPr>
            <p:grpSpPr bwMode="auto">
              <a:xfrm>
                <a:off x="139" y="2647"/>
                <a:ext cx="5425" cy="1401"/>
                <a:chOff x="139" y="2647"/>
                <a:chExt cx="5425" cy="1401"/>
              </a:xfrm>
            </p:grpSpPr>
            <p:pic>
              <p:nvPicPr>
                <p:cNvPr id="1041" name="Picture 12"/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" y="2647"/>
                  <a:ext cx="5403" cy="13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042" name="Group 13"/>
                <p:cNvGrpSpPr>
                  <a:grpSpLocks/>
                </p:cNvGrpSpPr>
                <p:nvPr/>
              </p:nvGrpSpPr>
              <p:grpSpPr bwMode="auto">
                <a:xfrm>
                  <a:off x="139" y="2655"/>
                  <a:ext cx="5422" cy="1393"/>
                  <a:chOff x="139" y="2655"/>
                  <a:chExt cx="5422" cy="1393"/>
                </a:xfrm>
              </p:grpSpPr>
              <p:sp>
                <p:nvSpPr>
                  <p:cNvPr id="104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39" y="2655"/>
                    <a:ext cx="846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104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39" y="3211"/>
                    <a:ext cx="846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104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39" y="3770"/>
                    <a:ext cx="258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1046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715" y="2655"/>
                    <a:ext cx="846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104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715" y="3211"/>
                    <a:ext cx="846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104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5303" y="3770"/>
                    <a:ext cx="258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  <p:sp>
                <p:nvSpPr>
                  <p:cNvPr id="1049" name="Freeform 20"/>
                  <p:cNvSpPr>
                    <a:spLocks noChangeArrowheads="1"/>
                  </p:cNvSpPr>
                  <p:nvPr/>
                </p:nvSpPr>
                <p:spPr bwMode="auto">
                  <a:xfrm>
                    <a:off x="1283" y="2655"/>
                    <a:ext cx="2849" cy="278"/>
                  </a:xfrm>
                  <a:custGeom>
                    <a:avLst/>
                    <a:gdLst>
                      <a:gd name="T0" fmla="*/ 0 w 2880"/>
                      <a:gd name="T1" fmla="*/ 0 h 288"/>
                      <a:gd name="T2" fmla="*/ 0 w 2880"/>
                      <a:gd name="T3" fmla="*/ 268 h 288"/>
                      <a:gd name="T4" fmla="*/ 2818 w 2880"/>
                      <a:gd name="T5" fmla="*/ 268 h 288"/>
                      <a:gd name="T6" fmla="*/ 2777 w 2880"/>
                      <a:gd name="T7" fmla="*/ 238 h 288"/>
                      <a:gd name="T8" fmla="*/ 2603 w 2880"/>
                      <a:gd name="T9" fmla="*/ 125 h 288"/>
                      <a:gd name="T10" fmla="*/ 2378 w 2880"/>
                      <a:gd name="T11" fmla="*/ 42 h 288"/>
                      <a:gd name="T12" fmla="*/ 2182 w 2880"/>
                      <a:gd name="T13" fmla="*/ 10 h 288"/>
                      <a:gd name="T14" fmla="*/ 2067 w 2880"/>
                      <a:gd name="T15" fmla="*/ 0 h 288"/>
                      <a:gd name="T16" fmla="*/ 0 w 2880"/>
                      <a:gd name="T17" fmla="*/ 0 h 28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880"/>
                      <a:gd name="T28" fmla="*/ 0 h 288"/>
                      <a:gd name="T29" fmla="*/ 2880 w 2880"/>
                      <a:gd name="T30" fmla="*/ 288 h 28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880" h="288">
                        <a:moveTo>
                          <a:pt x="0" y="0"/>
                        </a:moveTo>
                        <a:lnTo>
                          <a:pt x="0" y="288"/>
                        </a:lnTo>
                        <a:lnTo>
                          <a:pt x="2880" y="288"/>
                        </a:lnTo>
                        <a:lnTo>
                          <a:pt x="2838" y="256"/>
                        </a:lnTo>
                        <a:cubicBezTo>
                          <a:pt x="2838" y="256"/>
                          <a:pt x="2728" y="169"/>
                          <a:pt x="2660" y="134"/>
                        </a:cubicBezTo>
                        <a:cubicBezTo>
                          <a:pt x="2592" y="99"/>
                          <a:pt x="2502" y="67"/>
                          <a:pt x="2430" y="46"/>
                        </a:cubicBezTo>
                        <a:cubicBezTo>
                          <a:pt x="2358" y="25"/>
                          <a:pt x="2283" y="18"/>
                          <a:pt x="2230" y="10"/>
                        </a:cubicBezTo>
                        <a:lnTo>
                          <a:pt x="211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050" name="Freeform 21"/>
                  <p:cNvSpPr>
                    <a:spLocks noChangeArrowheads="1"/>
                  </p:cNvSpPr>
                  <p:nvPr/>
                </p:nvSpPr>
                <p:spPr bwMode="auto">
                  <a:xfrm>
                    <a:off x="1283" y="3211"/>
                    <a:ext cx="3161" cy="280"/>
                  </a:xfrm>
                  <a:custGeom>
                    <a:avLst/>
                    <a:gdLst>
                      <a:gd name="T0" fmla="*/ 0 w 3194"/>
                      <a:gd name="T1" fmla="*/ 0 h 290"/>
                      <a:gd name="T2" fmla="*/ 0 w 3194"/>
                      <a:gd name="T3" fmla="*/ 268 h 290"/>
                      <a:gd name="T4" fmla="*/ 3128 w 3194"/>
                      <a:gd name="T5" fmla="*/ 270 h 290"/>
                      <a:gd name="T6" fmla="*/ 3122 w 3194"/>
                      <a:gd name="T7" fmla="*/ 238 h 290"/>
                      <a:gd name="T8" fmla="*/ 3095 w 3194"/>
                      <a:gd name="T9" fmla="*/ 136 h 290"/>
                      <a:gd name="T10" fmla="*/ 3054 w 3194"/>
                      <a:gd name="T11" fmla="*/ 32 h 290"/>
                      <a:gd name="T12" fmla="*/ 3038 w 3194"/>
                      <a:gd name="T13" fmla="*/ 2 h 290"/>
                      <a:gd name="T14" fmla="*/ 0 w 3194"/>
                      <a:gd name="T15" fmla="*/ 0 h 29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194"/>
                      <a:gd name="T25" fmla="*/ 0 h 290"/>
                      <a:gd name="T26" fmla="*/ 3194 w 3194"/>
                      <a:gd name="T27" fmla="*/ 290 h 29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194" h="290">
                        <a:moveTo>
                          <a:pt x="0" y="0"/>
                        </a:moveTo>
                        <a:lnTo>
                          <a:pt x="0" y="288"/>
                        </a:lnTo>
                        <a:lnTo>
                          <a:pt x="3194" y="290"/>
                        </a:lnTo>
                        <a:lnTo>
                          <a:pt x="3188" y="256"/>
                        </a:lnTo>
                        <a:cubicBezTo>
                          <a:pt x="3182" y="232"/>
                          <a:pt x="3172" y="183"/>
                          <a:pt x="3160" y="146"/>
                        </a:cubicBezTo>
                        <a:cubicBezTo>
                          <a:pt x="3146" y="103"/>
                          <a:pt x="3128" y="58"/>
                          <a:pt x="3118" y="34"/>
                        </a:cubicBezTo>
                        <a:lnTo>
                          <a:pt x="3102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" name="Freeform 22"/>
                  <p:cNvSpPr>
                    <a:spLocks noChangeArrowheads="1"/>
                  </p:cNvSpPr>
                  <p:nvPr/>
                </p:nvSpPr>
                <p:spPr bwMode="auto">
                  <a:xfrm>
                    <a:off x="3571" y="3768"/>
                    <a:ext cx="904" cy="279"/>
                  </a:xfrm>
                  <a:custGeom>
                    <a:avLst/>
                    <a:gdLst>
                      <a:gd name="T0" fmla="*/ 0 w 3194"/>
                      <a:gd name="T1" fmla="*/ 268 h 290"/>
                      <a:gd name="T2" fmla="*/ 0 w 3194"/>
                      <a:gd name="T3" fmla="*/ 2 h 290"/>
                      <a:gd name="T4" fmla="*/ 256 w 3194"/>
                      <a:gd name="T5" fmla="*/ 0 h 290"/>
                      <a:gd name="T6" fmla="*/ 254 w 3194"/>
                      <a:gd name="T7" fmla="*/ 144 h 290"/>
                      <a:gd name="T8" fmla="*/ 252 w 3194"/>
                      <a:gd name="T9" fmla="*/ 235 h 290"/>
                      <a:gd name="T10" fmla="*/ 252 w 3194"/>
                      <a:gd name="T11" fmla="*/ 268 h 290"/>
                      <a:gd name="T12" fmla="*/ 0 w 3194"/>
                      <a:gd name="T13" fmla="*/ 268 h 29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194"/>
                      <a:gd name="T22" fmla="*/ 0 h 290"/>
                      <a:gd name="T23" fmla="*/ 3194 w 3194"/>
                      <a:gd name="T24" fmla="*/ 290 h 29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194" h="290">
                        <a:moveTo>
                          <a:pt x="0" y="290"/>
                        </a:moveTo>
                        <a:lnTo>
                          <a:pt x="0" y="2"/>
                        </a:lnTo>
                        <a:lnTo>
                          <a:pt x="3194" y="0"/>
                        </a:lnTo>
                        <a:lnTo>
                          <a:pt x="3176" y="156"/>
                        </a:lnTo>
                        <a:cubicBezTo>
                          <a:pt x="3169" y="198"/>
                          <a:pt x="3162" y="232"/>
                          <a:pt x="3150" y="254"/>
                        </a:cubicBezTo>
                        <a:lnTo>
                          <a:pt x="3140" y="290"/>
                        </a:lnTo>
                        <a:lnTo>
                          <a:pt x="0" y="290"/>
                        </a:lnTo>
                        <a:close/>
                      </a:path>
                    </a:pathLst>
                  </a:cu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855" y="3770"/>
                    <a:ext cx="846" cy="278"/>
                  </a:xfrm>
                  <a:prstGeom prst="rect">
                    <a:avLst/>
                  </a:prstGeom>
                  <a:solidFill>
                    <a:srgbClr val="FEFFFE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hangingPunct="0">
                      <a:lnSpc>
                        <a:spcPct val="93000"/>
                      </a:lnSpc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</a:pPr>
                    <a:endParaRPr lang="en-US" altLang="en-US" dirty="0"/>
                  </a:p>
                </p:txBody>
              </p:sp>
            </p:grpSp>
          </p:grpSp>
          <p:sp>
            <p:nvSpPr>
              <p:cNvPr id="1040" name="Rectangle 24"/>
              <p:cNvSpPr>
                <a:spLocks noChangeArrowheads="1"/>
              </p:cNvSpPr>
              <p:nvPr/>
            </p:nvSpPr>
            <p:spPr bwMode="auto">
              <a:xfrm>
                <a:off x="158" y="2648"/>
                <a:ext cx="5411" cy="1445"/>
              </a:xfrm>
              <a:prstGeom prst="rect">
                <a:avLst/>
              </a:prstGeom>
              <a:solidFill>
                <a:srgbClr val="FFFFFF">
                  <a:alpha val="43921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altLang="en-US" dirty="0"/>
              </a:p>
            </p:txBody>
          </p:sp>
        </p:grpSp>
        <p:pic>
          <p:nvPicPr>
            <p:cNvPr id="1038" name="Picture 2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" y="2952"/>
              <a:ext cx="2090" cy="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033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1313"/>
            <a:ext cx="8459788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6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13725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17633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70" r:id="rId13"/>
  </p:sldLayoutIdLst>
  <p:hf sldNum="0" hdr="0"/>
  <p:txStyles>
    <p:titleStyle>
      <a:lvl1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2pPr>
      <a:lvl3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3pPr>
      <a:lvl4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4pPr>
      <a:lvl5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5pPr>
      <a:lvl6pPr marL="25146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6pPr>
      <a:lvl7pPr marL="29718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7pPr>
      <a:lvl8pPr marL="34290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8pPr>
      <a:lvl9pPr marL="38862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9pPr>
    </p:titleStyle>
    <p:bodyStyle>
      <a:lvl1pPr marL="457200" indent="-4572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Arial" pitchFamily="34" charset="0"/>
        <a:buAutoNum type="arabicPeriod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Arial" pitchFamily="34" charset="0"/>
        <a:buAutoNum type="alphaUcPeriod"/>
        <a:defRPr sz="2000">
          <a:solidFill>
            <a:srgbClr val="000000"/>
          </a:solidFill>
          <a:latin typeface="+mn-lt"/>
        </a:defRPr>
      </a:lvl2pPr>
      <a:lvl3pPr marL="1371600" indent="-4572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Arial" pitchFamily="34" charset="0"/>
        <a:buAutoNum type="alphaLcParenR"/>
        <a:defRPr sz="20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buChar char="–"/>
        <a:defRPr sz="1600">
          <a:solidFill>
            <a:srgbClr val="FFFFFF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FFFFFF"/>
          </a:solidFill>
          <a:latin typeface="+mn-lt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381000" y="533400"/>
            <a:ext cx="84582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26" tIns="46064" rIns="92126" bIns="46064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buSzPct val="100000"/>
            </a:pPr>
            <a:r>
              <a:rPr lang="en-US" altLang="en-US" sz="800" dirty="0">
                <a:solidFill>
                  <a:srgbClr val="000000"/>
                </a:solidFill>
              </a:rPr>
              <a:t>© </a:t>
            </a:r>
            <a:r>
              <a:rPr lang="en-US" altLang="en-US" sz="800" dirty="0" smtClean="0">
                <a:solidFill>
                  <a:srgbClr val="000000"/>
                </a:solidFill>
              </a:rPr>
              <a:t>2014 </a:t>
            </a:r>
            <a:r>
              <a:rPr lang="en-US" altLang="en-US" sz="800" dirty="0">
                <a:solidFill>
                  <a:srgbClr val="000000"/>
                </a:solidFill>
              </a:rPr>
              <a:t>IBM Corporation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38" y="227013"/>
            <a:ext cx="5889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07975" y="136525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7" tIns="0" rIns="89967" bIns="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900"/>
              </a:spcAft>
              <a:buSzPct val="100000"/>
            </a:pPr>
            <a:r>
              <a:rPr lang="en-US" altLang="en-US" sz="1000" dirty="0">
                <a:solidFill>
                  <a:srgbClr val="000000"/>
                </a:solidFill>
              </a:rPr>
              <a:t>Empowering the IBM ecosystem</a:t>
            </a:r>
          </a:p>
        </p:txBody>
      </p:sp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995988"/>
            <a:ext cx="1143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596900"/>
            <a:ext cx="85439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5344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182563" y="6537325"/>
            <a:ext cx="350837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SzPct val="100000"/>
              <a:buFontTx/>
              <a:buNone/>
              <a:defRPr>
                <a:solidFill>
                  <a:srgbClr val="000000"/>
                </a:solidFill>
                <a:cs typeface="Lucida Sans Unicode" pitchFamily="34" charset="0"/>
              </a:defRPr>
            </a:lvl1pPr>
          </a:lstStyle>
          <a:p>
            <a:pPr>
              <a:defRPr/>
            </a:pPr>
            <a:fld id="{9E677587-273C-4C9A-A55F-2751CAA68A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1697038" y="6537325"/>
            <a:ext cx="5927725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dirty="0">
                <a:solidFill>
                  <a:srgbClr val="000000"/>
                </a:solidFill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 dirty="0"/>
              <a:t>IBM Confidential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533400" y="6535738"/>
            <a:ext cx="989013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67" tIns="44984" rIns="89967" bIns="44984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SzPct val="100000"/>
              <a:buFontTx/>
              <a:buNone/>
              <a:tabLst>
                <a:tab pos="723900" algn="l"/>
              </a:tabLst>
              <a:defRPr dirty="0">
                <a:solidFill>
                  <a:srgbClr val="000000"/>
                </a:solidFill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 dirty="0"/>
              <a:t>1/24/14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</p:sldLayoutIdLst>
  <p:hf sldNum="0" hdr="0"/>
  <p:txStyles>
    <p:titleStyle>
      <a:lvl1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2pPr>
      <a:lvl3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3pPr>
      <a:lvl4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4pPr>
      <a:lvl5pPr algn="l" defTabSz="457200" rtl="0" eaLnBrk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5pPr>
      <a:lvl6pPr marL="25146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6pPr>
      <a:lvl7pPr marL="29718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7pPr>
      <a:lvl8pPr marL="34290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8pPr>
      <a:lvl9pPr marL="3886200" indent="-228600" algn="l" defTabSz="457200" rtl="0" fontAlgn="base" hangingPunct="0">
        <a:lnSpc>
          <a:spcPct val="8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Arial" pitchFamily="34" charset="0"/>
        </a:defRPr>
      </a:lvl9pPr>
    </p:titleStyle>
    <p:bodyStyle>
      <a:lvl1pPr marL="457200" indent="-4572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Arial" pitchFamily="34" charset="0"/>
        <a:buAutoNum type="arabicPeriod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Arial" pitchFamily="34" charset="0"/>
        <a:buAutoNum type="alphaUcPeriod"/>
        <a:defRPr sz="2000">
          <a:solidFill>
            <a:srgbClr val="000000"/>
          </a:solidFill>
          <a:latin typeface="+mn-lt"/>
        </a:defRPr>
      </a:lvl2pPr>
      <a:lvl3pPr marL="1371600" indent="-4572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Arial" pitchFamily="34" charset="0"/>
        <a:buAutoNum type="alphaLcParenR"/>
        <a:defRPr sz="2000">
          <a:solidFill>
            <a:srgbClr val="000000"/>
          </a:solidFill>
          <a:latin typeface="+mn-lt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buChar char="–"/>
        <a:defRPr sz="1600">
          <a:solidFill>
            <a:srgbClr val="FFFFFF"/>
          </a:solidFill>
          <a:latin typeface="+mn-lt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FFFFFF"/>
          </a:solidFill>
          <a:latin typeface="+mn-lt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839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2"/>
            <a:endParaRPr lang="en-US" altLang="en-US" smtClean="0"/>
          </a:p>
          <a:p>
            <a:pPr lvl="3"/>
            <a:endParaRPr lang="en-US" altLang="en-US" smtClean="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 flipV="1">
            <a:off x="381000" y="5334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41" tIns="46021" rIns="92041" bIns="46021"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defTabSz="914400" eaLnBrk="1" hangingPunct="1"/>
            <a:r>
              <a:rPr lang="en-US" altLang="en-US" sz="800" dirty="0">
                <a:solidFill>
                  <a:schemeClr val="tx1"/>
                </a:solidFill>
              </a:rPr>
              <a:t>© 2013 IBM Corporation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41" tIns="46021" rIns="92041" bIns="46021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SzTx/>
              <a:buFontTx/>
              <a:buNone/>
              <a:defRPr sz="8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9C2C2296-E1BD-4407-A613-C0CBB7EB6D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7038" y="6537325"/>
            <a:ext cx="5943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41" tIns="46021" rIns="92041" bIns="46021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SzTx/>
              <a:buFontTx/>
              <a:buNone/>
              <a:defRPr sz="800" dirty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4103" name="Picture 7" descr="R120_G137_B251-20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38" y="227013"/>
            <a:ext cx="588962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596900"/>
            <a:ext cx="87725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07975" y="136525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7" tIns="0" rIns="89967" bIns="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900"/>
              </a:spcAft>
              <a:buSzPct val="100000"/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Empowering the IBM ecosystem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995988"/>
            <a:ext cx="1143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16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57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35738"/>
            <a:ext cx="1004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41" tIns="46021" rIns="92041" bIns="46021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SzTx/>
              <a:buFontTx/>
              <a:buNone/>
              <a:defRPr sz="800" dirty="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8ABF"/>
          </a:solidFill>
          <a:latin typeface="Arial" pitchFamily="34" charset="0"/>
          <a:cs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203325" indent="-173038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olling.ng.bluemix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api.stage1.bluemix.ne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1.jpeg"/><Relationship Id="rId4" Type="http://schemas.openxmlformats.org/officeDocument/2006/relationships/hyperlink" Target="https://www.ng.bluemix.net/docs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571480"/>
            <a:ext cx="8686800" cy="1676400"/>
          </a:xfrm>
        </p:spPr>
        <p:txBody>
          <a:bodyPr lIns="89967" tIns="44984" rIns="89967" bIns="44984"/>
          <a:lstStyle/>
          <a:p>
            <a:pPr indent="-328613"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0813" algn="l"/>
                <a:tab pos="8228013" algn="l"/>
                <a:tab pos="8685213" algn="l"/>
                <a:tab pos="9140825" algn="l"/>
              </a:tabLst>
            </a:pPr>
            <a:endParaRPr lang="en-US" altLang="en-US" sz="2400" b="1" dirty="0" smtClean="0">
              <a:solidFill>
                <a:srgbClr val="008ABF"/>
              </a:solidFill>
            </a:endParaRPr>
          </a:p>
          <a:p>
            <a:pPr indent="-328613"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0813" algn="l"/>
                <a:tab pos="8228013" algn="l"/>
                <a:tab pos="8685213" algn="l"/>
                <a:tab pos="9140825" algn="l"/>
              </a:tabLst>
            </a:pPr>
            <a:endParaRPr lang="en-US" altLang="en-US" sz="2400" b="1" dirty="0" smtClean="0">
              <a:solidFill>
                <a:srgbClr val="008ABF"/>
              </a:solidFill>
            </a:endParaRPr>
          </a:p>
          <a:p>
            <a:pPr indent="-328613"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0813" algn="l"/>
                <a:tab pos="8228013" algn="l"/>
                <a:tab pos="8685213" algn="l"/>
                <a:tab pos="9140825" algn="l"/>
              </a:tabLst>
            </a:pPr>
            <a:r>
              <a:rPr lang="en-US" altLang="en-US" sz="2200" b="1" dirty="0" smtClean="0">
                <a:solidFill>
                  <a:srgbClr val="008ABF"/>
                </a:solidFill>
              </a:rPr>
              <a:t>Real-time Polling App Introduction </a:t>
            </a:r>
          </a:p>
          <a:p>
            <a:pPr indent="-328613" eaLnBrk="1" hangingPunct="1">
              <a:lnSpc>
                <a:spcPct val="90000"/>
              </a:lnSpc>
              <a:spcAft>
                <a:spcPct val="0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4825" algn="l"/>
                <a:tab pos="7313613" algn="l"/>
                <a:tab pos="7770813" algn="l"/>
                <a:tab pos="8228013" algn="l"/>
                <a:tab pos="8685213" algn="l"/>
                <a:tab pos="9140825" algn="l"/>
              </a:tabLst>
            </a:pPr>
            <a:endParaRPr lang="en-US" altLang="en-US" sz="2400" b="1" dirty="0" smtClean="0">
              <a:solidFill>
                <a:srgbClr val="008ABF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500298" y="3000372"/>
            <a:ext cx="5715040" cy="114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967" tIns="44984" rIns="89967" bIns="44984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3613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ct val="100000"/>
            </a:pPr>
            <a:r>
              <a:rPr lang="en-US" altLang="en-US" dirty="0" err="1" smtClean="0">
                <a:solidFill>
                  <a:srgbClr val="008ABF"/>
                </a:solidFill>
              </a:rPr>
              <a:t>BlueMix</a:t>
            </a:r>
            <a:r>
              <a:rPr lang="en-US" altLang="en-US" dirty="0" smtClean="0">
                <a:solidFill>
                  <a:srgbClr val="008ABF"/>
                </a:solidFill>
              </a:rPr>
              <a:t> SME Team </a:t>
            </a:r>
            <a:r>
              <a:rPr lang="en-US" altLang="en-US" dirty="0" smtClean="0">
                <a:solidFill>
                  <a:srgbClr val="008ABF"/>
                </a:solidFill>
              </a:rPr>
              <a:t>B</a:t>
            </a:r>
          </a:p>
          <a:p>
            <a:pPr eaLnBrk="1" hangingPunct="1">
              <a:lnSpc>
                <a:spcPct val="90000"/>
              </a:lnSpc>
              <a:buSzPct val="100000"/>
            </a:pPr>
            <a:endParaRPr lang="en-US" altLang="en-US" dirty="0" smtClean="0">
              <a:solidFill>
                <a:srgbClr val="008ABF"/>
              </a:solidFill>
            </a:endParaRPr>
          </a:p>
          <a:p>
            <a:pPr eaLnBrk="1" hangingPunct="1">
              <a:lnSpc>
                <a:spcPct val="90000"/>
              </a:lnSpc>
              <a:buSzPct val="100000"/>
            </a:pPr>
            <a:r>
              <a:rPr lang="en-US" altLang="en-US" dirty="0" smtClean="0">
                <a:solidFill>
                  <a:srgbClr val="008ABF"/>
                </a:solidFill>
              </a:rPr>
              <a:t>Welcome to join </a:t>
            </a:r>
            <a:r>
              <a:rPr lang="en-US" altLang="en-US" dirty="0" smtClean="0">
                <a:solidFill>
                  <a:srgbClr val="008ABF"/>
                </a:solidFill>
              </a:rPr>
              <a:t>us via </a:t>
            </a:r>
            <a:r>
              <a:rPr lang="en-US" altLang="en-US" dirty="0" smtClean="0">
                <a:solidFill>
                  <a:srgbClr val="008ABF"/>
                </a:solidFill>
              </a:rPr>
              <a:t>QQ Group: 159881891</a:t>
            </a:r>
          </a:p>
          <a:p>
            <a:pPr eaLnBrk="1" hangingPunct="1">
              <a:lnSpc>
                <a:spcPct val="90000"/>
              </a:lnSpc>
              <a:buSzPct val="100000"/>
            </a:pPr>
            <a:endParaRPr lang="en-US" altLang="en-US" dirty="0">
              <a:solidFill>
                <a:srgbClr val="008AB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348" y="1785926"/>
            <a:ext cx="4214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hlinkClick r:id="rId3"/>
              </a:rPr>
              <a:t>http://polling.ng.bluemix.net/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Node.js</a:t>
            </a:r>
          </a:p>
        </p:txBody>
      </p:sp>
      <p:pic>
        <p:nvPicPr>
          <p:cNvPr id="63489" name="Picture 1" descr="C:\Users\IBM_ADMIN\AppData\Roaming\Tencent\Users\2388779298\QQ\WinTemp\RichOle\$W$PTU6@`YN$VA5KGR}$Y5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928670"/>
            <a:ext cx="1643074" cy="107931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7158" y="1071546"/>
            <a:ext cx="528641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1.What is Node.js?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Node.js is a platform built on Chrome's JavaScript runtime for easily building fast, scalable network applications. Node.js uses an </a:t>
            </a:r>
            <a:r>
              <a:rPr lang="en-US" altLang="zh-CN" sz="1600" dirty="0" smtClean="0">
                <a:solidFill>
                  <a:srgbClr val="FF0000"/>
                </a:solidFill>
              </a:rPr>
              <a:t>event-driven</a:t>
            </a:r>
            <a:r>
              <a:rPr lang="en-US" altLang="zh-CN" sz="1600" dirty="0" smtClean="0">
                <a:solidFill>
                  <a:schemeClr val="tx1"/>
                </a:solidFill>
              </a:rPr>
              <a:t>, </a:t>
            </a:r>
            <a:r>
              <a:rPr lang="en-US" altLang="zh-CN" sz="1600" dirty="0" smtClean="0">
                <a:solidFill>
                  <a:srgbClr val="FF0000"/>
                </a:solidFill>
              </a:rPr>
              <a:t>non-blocking I/O model </a:t>
            </a:r>
            <a:r>
              <a:rPr lang="en-US" altLang="zh-CN" sz="1600" dirty="0" smtClean="0">
                <a:solidFill>
                  <a:schemeClr val="tx1"/>
                </a:solidFill>
              </a:rPr>
              <a:t>that makes it lightweight and efficient, perfect for data-intensive real-time applications that run across distributed devices.</a:t>
            </a: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2.Hello Word!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14414" y="3714752"/>
            <a:ext cx="5643602" cy="28575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dirty="0" smtClean="0"/>
          </a:p>
          <a:p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http = require('http');</a:t>
            </a:r>
          </a:p>
          <a:p>
            <a:endParaRPr lang="en-US" altLang="zh-CN" sz="1600" dirty="0" smtClean="0"/>
          </a:p>
          <a:p>
            <a:r>
              <a:rPr lang="en-US" altLang="zh-CN" sz="1600" dirty="0" err="1" smtClean="0"/>
              <a:t>http.createServer</a:t>
            </a:r>
            <a:r>
              <a:rPr lang="en-US" altLang="zh-CN" sz="1600" dirty="0" smtClean="0"/>
              <a:t>(function (</a:t>
            </a:r>
            <a:r>
              <a:rPr lang="en-US" altLang="zh-CN" sz="1600" dirty="0" err="1" smtClean="0"/>
              <a:t>req</a:t>
            </a:r>
            <a:r>
              <a:rPr lang="en-US" altLang="zh-CN" sz="1600" dirty="0" smtClean="0"/>
              <a:t>, res) {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res.writeHead</a:t>
            </a:r>
            <a:r>
              <a:rPr lang="en-US" altLang="zh-CN" sz="1600" dirty="0" smtClean="0"/>
              <a:t>(200, {'Content-Type': 'text/plain'});</a:t>
            </a:r>
          </a:p>
          <a:p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res.end</a:t>
            </a:r>
            <a:r>
              <a:rPr lang="en-US" altLang="zh-CN" sz="1600" dirty="0" smtClean="0"/>
              <a:t>('Hello World\n');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}).listen(1337, '127.0.0.1');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console.log('Server running at http://127.0.0.1:1337/');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err="1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MongoDB</a:t>
            </a:r>
            <a:endParaRPr lang="en-US" altLang="en-US" b="1" dirty="0" smtClean="0">
              <a:solidFill>
                <a:srgbClr val="0070C0"/>
              </a:solidFill>
              <a:ea typeface="MS PGothic" pitchFamily="34" charset="-128"/>
              <a:cs typeface="Arial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673123" y="2222628"/>
            <a:ext cx="1857388" cy="1664817"/>
            <a:chOff x="3214678" y="2000240"/>
            <a:chExt cx="1857388" cy="1664817"/>
          </a:xfrm>
        </p:grpSpPr>
        <p:sp>
          <p:nvSpPr>
            <p:cNvPr id="6" name="椭圆 5"/>
            <p:cNvSpPr/>
            <p:nvPr/>
          </p:nvSpPr>
          <p:spPr bwMode="auto">
            <a:xfrm>
              <a:off x="3847681" y="2000240"/>
              <a:ext cx="488262" cy="450371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en-US" altLang="zh-CN" dirty="0" smtClean="0"/>
                <a:t>A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214678" y="3214686"/>
              <a:ext cx="488262" cy="450371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C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583804" y="3192943"/>
              <a:ext cx="488262" cy="450371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P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2" name="直接连接符 11"/>
            <p:cNvCxnSpPr>
              <a:stCxn id="6" idx="3"/>
              <a:endCxn id="8" idx="0"/>
            </p:cNvCxnSpPr>
            <p:nvPr/>
          </p:nvCxnSpPr>
          <p:spPr bwMode="auto">
            <a:xfrm rot="5400000">
              <a:off x="3273982" y="2569483"/>
              <a:ext cx="830030" cy="46037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>
              <a:stCxn id="6" idx="5"/>
              <a:endCxn id="10" idx="0"/>
            </p:cNvCxnSpPr>
            <p:nvPr/>
          </p:nvCxnSpPr>
          <p:spPr bwMode="auto">
            <a:xfrm rot="16200000" flipH="1">
              <a:off x="4142044" y="2507051"/>
              <a:ext cx="808287" cy="56349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>
              <a:stCxn id="8" idx="5"/>
              <a:endCxn id="10" idx="3"/>
            </p:cNvCxnSpPr>
            <p:nvPr/>
          </p:nvCxnSpPr>
          <p:spPr bwMode="auto">
            <a:xfrm rot="5400000" flipH="1" flipV="1">
              <a:off x="4132500" y="3076295"/>
              <a:ext cx="21743" cy="102387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组合 19"/>
          <p:cNvGrpSpPr/>
          <p:nvPr/>
        </p:nvGrpSpPr>
        <p:grpSpPr>
          <a:xfrm>
            <a:off x="6500826" y="2143116"/>
            <a:ext cx="1857388" cy="1664817"/>
            <a:chOff x="3214678" y="2000240"/>
            <a:chExt cx="1857388" cy="1664817"/>
          </a:xfrm>
        </p:grpSpPr>
        <p:sp>
          <p:nvSpPr>
            <p:cNvPr id="21" name="椭圆 20"/>
            <p:cNvSpPr/>
            <p:nvPr/>
          </p:nvSpPr>
          <p:spPr bwMode="auto">
            <a:xfrm>
              <a:off x="3847681" y="2000240"/>
              <a:ext cx="488262" cy="450371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en-US" altLang="zh-CN" dirty="0" smtClean="0"/>
                <a:t>A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3214678" y="3214686"/>
              <a:ext cx="488262" cy="450371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C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4583804" y="3192943"/>
              <a:ext cx="488262" cy="450371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P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24" name="直接连接符 23"/>
            <p:cNvCxnSpPr>
              <a:stCxn id="21" idx="3"/>
              <a:endCxn id="22" idx="0"/>
            </p:cNvCxnSpPr>
            <p:nvPr/>
          </p:nvCxnSpPr>
          <p:spPr bwMode="auto">
            <a:xfrm rot="5400000">
              <a:off x="3273982" y="2569483"/>
              <a:ext cx="830030" cy="46037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>
              <a:stCxn id="21" idx="5"/>
              <a:endCxn id="23" idx="0"/>
            </p:cNvCxnSpPr>
            <p:nvPr/>
          </p:nvCxnSpPr>
          <p:spPr bwMode="auto">
            <a:xfrm rot="16200000" flipH="1">
              <a:off x="4142044" y="2507051"/>
              <a:ext cx="808287" cy="56349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stCxn id="22" idx="5"/>
              <a:endCxn id="23" idx="3"/>
            </p:cNvCxnSpPr>
            <p:nvPr/>
          </p:nvCxnSpPr>
          <p:spPr bwMode="auto">
            <a:xfrm rot="5400000" flipH="1" flipV="1">
              <a:off x="4132500" y="3076295"/>
              <a:ext cx="21743" cy="102387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785786" y="2214554"/>
            <a:ext cx="1857388" cy="1664817"/>
            <a:chOff x="3214678" y="2000240"/>
            <a:chExt cx="1857388" cy="1664817"/>
          </a:xfrm>
        </p:grpSpPr>
        <p:sp>
          <p:nvSpPr>
            <p:cNvPr id="28" name="椭圆 27"/>
            <p:cNvSpPr/>
            <p:nvPr/>
          </p:nvSpPr>
          <p:spPr bwMode="auto">
            <a:xfrm>
              <a:off x="3847681" y="2000240"/>
              <a:ext cx="488262" cy="450371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en-US" altLang="zh-CN" dirty="0" smtClean="0"/>
                <a:t>A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214678" y="3214686"/>
              <a:ext cx="488262" cy="450371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C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4583804" y="3192943"/>
              <a:ext cx="488262" cy="450371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P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1" name="直接连接符 30"/>
            <p:cNvCxnSpPr>
              <a:stCxn id="28" idx="3"/>
              <a:endCxn id="29" idx="0"/>
            </p:cNvCxnSpPr>
            <p:nvPr/>
          </p:nvCxnSpPr>
          <p:spPr bwMode="auto">
            <a:xfrm rot="5400000">
              <a:off x="3273982" y="2569483"/>
              <a:ext cx="830030" cy="46037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>
              <a:stCxn id="28" idx="5"/>
              <a:endCxn id="30" idx="0"/>
            </p:cNvCxnSpPr>
            <p:nvPr/>
          </p:nvCxnSpPr>
          <p:spPr bwMode="auto">
            <a:xfrm rot="16200000" flipH="1">
              <a:off x="4142044" y="2507051"/>
              <a:ext cx="808287" cy="56349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>
              <a:stCxn id="29" idx="5"/>
              <a:endCxn id="30" idx="3"/>
            </p:cNvCxnSpPr>
            <p:nvPr/>
          </p:nvCxnSpPr>
          <p:spPr bwMode="auto">
            <a:xfrm rot="5400000" flipH="1" flipV="1">
              <a:off x="4132500" y="3076295"/>
              <a:ext cx="21743" cy="102387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TextBox 33"/>
          <p:cNvSpPr txBox="1"/>
          <p:nvPr/>
        </p:nvSpPr>
        <p:spPr>
          <a:xfrm>
            <a:off x="857224" y="150017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RDBMS-ACID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71868" y="1500174"/>
            <a:ext cx="209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The CAP Theorem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00826" y="150017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NoSql</a:t>
            </a:r>
            <a:r>
              <a:rPr lang="en-US" altLang="zh-CN" dirty="0" smtClean="0">
                <a:solidFill>
                  <a:schemeClr val="tx1"/>
                </a:solidFill>
              </a:rPr>
              <a:t> - 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0100" y="4286257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A=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tomicity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onsistency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I  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solation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D=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urability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3306" y="4286256"/>
            <a:ext cx="200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A=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vailability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onsistency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P =</a:t>
            </a:r>
            <a:r>
              <a:rPr lang="en-US" dirty="0" smtClean="0">
                <a:solidFill>
                  <a:schemeClr val="tx1"/>
                </a:solidFill>
              </a:rPr>
              <a:t> Tolerance to network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artitions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15074" y="4429132"/>
            <a:ext cx="278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BA=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asically </a:t>
            </a:r>
            <a:r>
              <a:rPr lang="en-US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vailble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S=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oft-state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E=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ventual Consistency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err="1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MongoDB</a:t>
            </a:r>
            <a:endParaRPr lang="en-US" altLang="en-US" b="1" dirty="0" smtClean="0">
              <a:solidFill>
                <a:srgbClr val="0070C0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071547"/>
            <a:ext cx="4572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What is </a:t>
            </a:r>
            <a:r>
              <a:rPr lang="en-US" altLang="zh-CN" dirty="0" err="1" smtClean="0">
                <a:solidFill>
                  <a:schemeClr val="tx1"/>
                </a:solidFill>
              </a:rPr>
              <a:t>MongoDB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MongoDB</a:t>
            </a:r>
            <a:r>
              <a:rPr lang="en-US" altLang="zh-CN" dirty="0" smtClean="0">
                <a:solidFill>
                  <a:schemeClr val="tx1"/>
                </a:solidFill>
              </a:rPr>
              <a:t> (from "humongous") is an open-source document database, and the leading </a:t>
            </a:r>
            <a:r>
              <a:rPr lang="en-US" altLang="zh-CN" dirty="0" err="1" smtClean="0">
                <a:solidFill>
                  <a:schemeClr val="tx1"/>
                </a:solidFill>
              </a:rPr>
              <a:t>NoSQL</a:t>
            </a:r>
            <a:r>
              <a:rPr lang="en-US" altLang="zh-CN" dirty="0" smtClean="0">
                <a:solidFill>
                  <a:schemeClr val="tx1"/>
                </a:solidFill>
              </a:rPr>
              <a:t> database. Written in C++, </a:t>
            </a:r>
            <a:r>
              <a:rPr lang="en-US" altLang="zh-CN" dirty="0" err="1" smtClean="0">
                <a:solidFill>
                  <a:schemeClr val="tx1"/>
                </a:solidFill>
              </a:rPr>
              <a:t>MongoDB</a:t>
            </a:r>
            <a:r>
              <a:rPr lang="en-US" altLang="zh-CN" dirty="0" smtClean="0">
                <a:solidFill>
                  <a:schemeClr val="tx1"/>
                </a:solidFill>
              </a:rPr>
              <a:t> features: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3786190"/>
          <a:ext cx="6786610" cy="1428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7322"/>
                <a:gridCol w="1357322"/>
                <a:gridCol w="1357322"/>
                <a:gridCol w="1357322"/>
                <a:gridCol w="1357322"/>
              </a:tblGrid>
              <a:tr h="714380">
                <a:tc>
                  <a:txBody>
                    <a:bodyPr/>
                    <a:lstStyle/>
                    <a:p>
                      <a:r>
                        <a:rPr lang="en-US" altLang="en-US" sz="120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Document-Oriented Storage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20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Full Index Support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20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Replication &amp; High Availability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20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Auto-</a:t>
                      </a:r>
                      <a:r>
                        <a:rPr lang="en-US" altLang="en-US" sz="1200" dirty="0" err="1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Sharding</a:t>
                      </a:r>
                      <a:r>
                        <a:rPr lang="en-US" altLang="en-US" sz="120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200" dirty="0" smtClean="0"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Querying</a:t>
                      </a:r>
                      <a:endParaRPr lang="zh-CN" altLang="en-US" sz="1200" dirty="0"/>
                    </a:p>
                  </a:txBody>
                  <a:tcPr/>
                </a:tc>
              </a:tr>
              <a:tr h="7143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Fast In-Place Updates </a:t>
                      </a:r>
                      <a:endParaRPr lang="zh-CN" altLang="en-US" sz="12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Map/Reduce</a:t>
                      </a:r>
                      <a:endParaRPr lang="zh-CN" altLang="en-US" sz="12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1200" b="1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GridFS</a:t>
                      </a:r>
                      <a:r>
                        <a:rPr lang="en-US" altLang="en-US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</a:t>
                      </a:r>
                      <a:endParaRPr lang="zh-CN" altLang="en-US" sz="12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1200" b="1" kern="1200" dirty="0" err="1" smtClean="0">
                          <a:solidFill>
                            <a:schemeClr val="dk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MongoDB</a:t>
                      </a:r>
                      <a:r>
                        <a:rPr lang="en-US" altLang="en-US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 Management Service </a:t>
                      </a:r>
                      <a:endParaRPr lang="zh-CN" altLang="en-US" sz="12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en-US" sz="1200" b="1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Arial" pitchFamily="34" charset="0"/>
                          <a:cs typeface="Arial" pitchFamily="34" charset="0"/>
                        </a:rPr>
                        <a:t>Reduce cost</a:t>
                      </a:r>
                      <a:endParaRPr lang="zh-CN" altLang="en-US" sz="1200" b="1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7585" name="Picture 1" descr="C:\Users\IBM_ADMIN\AppData\Roaming\Tencent\Users\2388779298\QQ\WinTemp\RichOle\O[7$(V`K}ONHIP{(~PM@D6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571480"/>
            <a:ext cx="3000396" cy="3076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 bwMode="auto">
          <a:xfrm>
            <a:off x="428596" y="1142984"/>
            <a:ext cx="4429156" cy="535785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dirty="0" smtClean="0"/>
              <a:t>Traditional Design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err="1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MongoDB</a:t>
            </a:r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 Design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1857364"/>
          <a:ext cx="1404926" cy="123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926"/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User</a:t>
                      </a:r>
                      <a:endParaRPr lang="zh-CN" altLang="en-US" sz="1400" dirty="0"/>
                    </a:p>
                  </a:txBody>
                  <a:tcPr/>
                </a:tc>
              </a:tr>
              <a:tr h="928694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Id</a:t>
                      </a:r>
                    </a:p>
                    <a:p>
                      <a:r>
                        <a:rPr lang="en-US" altLang="zh-CN" sz="1400" dirty="0" smtClean="0"/>
                        <a:t>Email</a:t>
                      </a:r>
                    </a:p>
                    <a:p>
                      <a:r>
                        <a:rPr lang="en-US" altLang="zh-CN" sz="1400" dirty="0" smtClean="0"/>
                        <a:t>name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786050" y="1928802"/>
          <a:ext cx="14287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2883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10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071802" y="4786322"/>
          <a:ext cx="1357322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2943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TopicItem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10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TopicId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ItemNo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42910" y="4500570"/>
          <a:ext cx="135732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</a:tblGrid>
              <a:tr h="1514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10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UseriID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TopicId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Polldate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ItemIDs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572132" y="1142984"/>
            <a:ext cx="29289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MongoDB</a:t>
            </a:r>
            <a:r>
              <a:rPr lang="en-US" altLang="zh-CN" dirty="0" smtClean="0">
                <a:solidFill>
                  <a:schemeClr val="tx1"/>
                </a:solidFill>
              </a:rPr>
              <a:t> Design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_id: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title: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des: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items:[ ]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users:[ ]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results:[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{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email:,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ip</a:t>
            </a:r>
            <a:r>
              <a:rPr lang="en-US" altLang="zh-CN" dirty="0" smtClean="0">
                <a:solidFill>
                  <a:schemeClr val="tx1"/>
                </a:solidFill>
              </a:rPr>
              <a:t>:,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date:,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items:[ ]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}  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]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}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071670" y="3357562"/>
          <a:ext cx="14287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2883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TopicUser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10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topicid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err="1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WebSocket</a:t>
            </a:r>
            <a:endParaRPr lang="en-US" altLang="en-US" b="1" dirty="0" smtClean="0">
              <a:solidFill>
                <a:srgbClr val="0070C0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786" y="3929066"/>
            <a:ext cx="7072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Different  c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ommunication techniques brought us into different Ages…</a:t>
            </a:r>
          </a:p>
          <a:p>
            <a:endParaRPr lang="en-US" altLang="zh-CN" sz="1600" b="1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Full-Duplex communication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endParaRPr lang="en-US" altLang="zh-CN" sz="1600" b="1" dirty="0" smtClean="0">
              <a:solidFill>
                <a:schemeClr val="tx1"/>
              </a:solidFill>
            </a:endParaRPr>
          </a:p>
          <a:p>
            <a:r>
              <a:rPr lang="en-US" altLang="zh-CN" sz="1600" b="1" dirty="0" smtClean="0">
                <a:solidFill>
                  <a:schemeClr val="tx1"/>
                </a:solidFill>
              </a:rPr>
              <a:t>What Age is 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comming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by 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WebSocket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?</a:t>
            </a:r>
          </a:p>
          <a:p>
            <a:endParaRPr lang="zh-CN" altLang="en-US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57158" y="1571612"/>
            <a:ext cx="8286808" cy="1928826"/>
            <a:chOff x="714348" y="1428736"/>
            <a:chExt cx="8286808" cy="1928826"/>
          </a:xfrm>
        </p:grpSpPr>
        <p:sp>
          <p:nvSpPr>
            <p:cNvPr id="64514" name="computr1"/>
            <p:cNvSpPr>
              <a:spLocks noEditPoints="1" noChangeArrowheads="1"/>
            </p:cNvSpPr>
            <p:nvPr/>
          </p:nvSpPr>
          <p:spPr bwMode="auto">
            <a:xfrm>
              <a:off x="928662" y="2428868"/>
              <a:ext cx="714380" cy="642942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64517" name="Picture 5" descr="C:\Users\IBM_ADMIN\AppData\Local\Microsoft\Windows\Temporary Internet Files\Content.IE5\ED3G9BJW\MC900299223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00496" y="2428868"/>
              <a:ext cx="785818" cy="655509"/>
            </a:xfrm>
            <a:prstGeom prst="rect">
              <a:avLst/>
            </a:prstGeom>
            <a:noFill/>
          </p:spPr>
        </p:pic>
        <p:pic>
          <p:nvPicPr>
            <p:cNvPr id="64518" name="Picture 6" descr="C:\Users\IBM_ADMIN\AppData\Roaming\Tencent\Users\2388779298\QQ\WinTemp\RichOle\ZM_83@A_}I]E5C20QE3D4(P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00232" y="2214554"/>
              <a:ext cx="1677177" cy="1143008"/>
            </a:xfrm>
            <a:prstGeom prst="rect">
              <a:avLst/>
            </a:prstGeom>
            <a:noFill/>
          </p:spPr>
        </p:pic>
        <p:pic>
          <p:nvPicPr>
            <p:cNvPr id="64519" name="Picture 7" descr="C:\Users\IBM_ADMIN\AppData\Roaming\Tencent\Users\2388779298\QQ\WinTemp\RichOle\T}{~({8H]O}$%Z%M$${UTWD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57818" y="2143116"/>
              <a:ext cx="1683391" cy="121444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071538" y="142873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PC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0298" y="142873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C/S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1934" y="1428736"/>
              <a:ext cx="654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Web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86446" y="142873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1"/>
                  </a:solidFill>
                </a:rPr>
                <a:t>AJAX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29520" y="1428736"/>
              <a:ext cx="1285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600" b="1" dirty="0" err="1" smtClean="0">
                  <a:solidFill>
                    <a:srgbClr val="0070C0"/>
                  </a:solidFill>
                  <a:ea typeface="MS PGothic" pitchFamily="34" charset="-128"/>
                </a:rPr>
                <a:t>WebSocket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64520" name="Picture 8" descr="C:\Users\IBM_ADMIN\AppData\Roaming\Tencent\Users\2388779298\QQ\WinTemp\RichOle\@6T27V0]%)EDYWY}{6]5[6A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643834" y="2214554"/>
              <a:ext cx="978783" cy="1143008"/>
            </a:xfrm>
            <a:prstGeom prst="rect">
              <a:avLst/>
            </a:prstGeom>
            <a:noFill/>
          </p:spPr>
        </p:pic>
        <p:sp>
          <p:nvSpPr>
            <p:cNvPr id="22" name="右箭头 21"/>
            <p:cNvSpPr/>
            <p:nvPr/>
          </p:nvSpPr>
          <p:spPr bwMode="auto">
            <a:xfrm>
              <a:off x="714348" y="1777852"/>
              <a:ext cx="8286808" cy="28575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12700"/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App Deployment</a:t>
            </a:r>
          </a:p>
        </p:txBody>
      </p:sp>
      <p:pic>
        <p:nvPicPr>
          <p:cNvPr id="5" name="图片 4" descr="cf_deploy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214554"/>
            <a:ext cx="6887134" cy="33909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034" y="1142984"/>
            <a:ext cx="485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CLI(</a:t>
            </a:r>
            <a:r>
              <a:rPr lang="en-US" dirty="0" smtClean="0">
                <a:solidFill>
                  <a:schemeClr val="tx1"/>
                </a:solidFill>
              </a:rPr>
              <a:t>command-line interface)</a:t>
            </a:r>
            <a:r>
              <a:rPr lang="en-US" altLang="zh-CN" dirty="0" smtClean="0">
                <a:solidFill>
                  <a:schemeClr val="tx1"/>
                </a:solidFill>
              </a:rPr>
              <a:t> Deploy your 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1714488"/>
            <a:ext cx="6858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login -a </a:t>
            </a:r>
            <a:r>
              <a:rPr lang="en-US" altLang="zh-CN" dirty="0" smtClean="0">
                <a:hlinkClick r:id="rId4"/>
              </a:rPr>
              <a:t>https://api.stage1.bluemix.net</a:t>
            </a:r>
            <a:r>
              <a:rPr lang="en-US" altLang="zh-CN" dirty="0" smtClean="0"/>
              <a:t> –o lixinc@cn.ibm.com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1142976" y="2428868"/>
            <a:ext cx="6858048" cy="4286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142976" y="3143248"/>
            <a:ext cx="2500330" cy="57150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App Deployment</a:t>
            </a:r>
          </a:p>
        </p:txBody>
      </p:sp>
      <p:pic>
        <p:nvPicPr>
          <p:cNvPr id="5" name="图片 4" descr="cf_deploy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1714488"/>
            <a:ext cx="6362700" cy="4562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414" y="1214422"/>
            <a:ext cx="6858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&gt; </a:t>
            </a:r>
            <a:r>
              <a:rPr lang="en-US" altLang="zh-CN" dirty="0" err="1" smtClean="0"/>
              <a:t>cf</a:t>
            </a:r>
            <a:r>
              <a:rPr lang="en-US" altLang="zh-CN" dirty="0" smtClean="0"/>
              <a:t> push poll -p C:\B\nodejs\Lesson\pacakage\poll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285852" y="1928802"/>
            <a:ext cx="6143668" cy="5000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App Deployment Result</a:t>
            </a:r>
          </a:p>
        </p:txBody>
      </p:sp>
      <p:pic>
        <p:nvPicPr>
          <p:cNvPr id="4" name="图片 3" descr="cf_deploy_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1285860"/>
            <a:ext cx="6305550" cy="4572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1428728" y="3500438"/>
            <a:ext cx="6072230" cy="21431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App Deployment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8662" y="3000372"/>
            <a:ext cx="7072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hlinkClick r:id="rId4"/>
              </a:rPr>
              <a:t>https://www.ng.bluemix.net/docs/#starters/nodejs/index.html#deploynodejsapp</a:t>
            </a:r>
            <a:r>
              <a:rPr lang="en-US" sz="1600" b="1" dirty="0" smtClean="0">
                <a:solidFill>
                  <a:schemeClr val="tx1"/>
                </a:solidFill>
              </a:rPr>
              <a:t>  </a:t>
            </a:r>
            <a:endParaRPr lang="zh-CN" altLang="en-US" sz="1600" b="1" dirty="0" smtClean="0">
              <a:solidFill>
                <a:schemeClr val="tx1"/>
              </a:solidFill>
            </a:endParaRPr>
          </a:p>
        </p:txBody>
      </p:sp>
      <p:pic>
        <p:nvPicPr>
          <p:cNvPr id="69633" name="Picture 1" descr="C:\Users\IBM_ADMIN\AppData\Roaming\Tencent\Users\2388779298\QQ\WinTemp\RichOle\(1T1(C}K}8ML$`[M`$YT1E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2143116"/>
            <a:ext cx="1581150" cy="457200"/>
          </a:xfrm>
          <a:prstGeom prst="rect">
            <a:avLst/>
          </a:prstGeom>
          <a:noFill/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14678" y="4286256"/>
          <a:ext cx="1370013" cy="687387"/>
        </p:xfrm>
        <a:graphic>
          <a:graphicData uri="http://schemas.openxmlformats.org/presentationml/2006/ole">
            <p:oleObj spid="_x0000_s1026" name="Packager Shell Object" r:id="rId6" imgW="1370520" imgH="6868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8382000" cy="4784725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altLang="en-US" sz="2400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altLang="en-US" sz="4800" b="1" dirty="0" smtClean="0">
                <a:solidFill>
                  <a:srgbClr val="008ABF"/>
                </a:solidFill>
              </a:rPr>
              <a:t>Questions</a:t>
            </a:r>
            <a:r>
              <a:rPr lang="en-US" altLang="en-US" sz="4800" b="1" dirty="0" smtClean="0">
                <a:solidFill>
                  <a:srgbClr val="008ABF"/>
                </a:solidFill>
              </a:rPr>
              <a:t>?</a:t>
            </a:r>
          </a:p>
          <a:p>
            <a:pPr marL="0" indent="0" algn="ctr">
              <a:buFont typeface="Arial" pitchFamily="34" charset="0"/>
              <a:buNone/>
            </a:pPr>
            <a:endParaRPr lang="en-US" altLang="en-US" sz="4800" b="1" dirty="0" smtClean="0">
              <a:solidFill>
                <a:srgbClr val="008ABF"/>
              </a:solidFill>
            </a:endParaRPr>
          </a:p>
          <a:p>
            <a:pPr marL="0" indent="0" algn="ctr">
              <a:buFont typeface="Arial" pitchFamily="34" charset="0"/>
              <a:buNone/>
            </a:pPr>
            <a:endParaRPr lang="en-US" altLang="en-US" sz="2400" b="1" dirty="0" smtClean="0">
              <a:solidFill>
                <a:srgbClr val="008ABF"/>
              </a:solidFill>
            </a:endParaRPr>
          </a:p>
          <a:p>
            <a:pPr marL="0" indent="0" algn="ctr">
              <a:buNone/>
            </a:pPr>
            <a:r>
              <a:rPr lang="en-US" altLang="en-US" sz="2400" dirty="0" smtClean="0">
                <a:solidFill>
                  <a:srgbClr val="008ABF"/>
                </a:solidFill>
              </a:rPr>
              <a:t>Invite you to </a:t>
            </a:r>
            <a:r>
              <a:rPr lang="en-US" altLang="en-US" sz="2400" dirty="0" smtClean="0">
                <a:solidFill>
                  <a:srgbClr val="008ABF"/>
                </a:solidFill>
              </a:rPr>
              <a:t>join </a:t>
            </a:r>
            <a:r>
              <a:rPr lang="en-US" altLang="en-US" sz="2400" dirty="0" smtClean="0">
                <a:solidFill>
                  <a:srgbClr val="008ABF"/>
                </a:solidFill>
              </a:rPr>
              <a:t>us via </a:t>
            </a:r>
            <a:r>
              <a:rPr lang="en-US" altLang="en-US" sz="2400" dirty="0" smtClean="0">
                <a:solidFill>
                  <a:srgbClr val="008ABF"/>
                </a:solidFill>
              </a:rPr>
              <a:t>QQ Group: </a:t>
            </a:r>
            <a:r>
              <a:rPr lang="en-US" altLang="en-US" sz="2400" dirty="0" smtClean="0">
                <a:solidFill>
                  <a:srgbClr val="008ABF"/>
                </a:solidFill>
              </a:rPr>
              <a:t>159881891 again.</a:t>
            </a:r>
            <a:endParaRPr lang="en-US" altLang="en-US" sz="2400" b="1" dirty="0" smtClean="0">
              <a:solidFill>
                <a:srgbClr val="008ABF"/>
              </a:solidFill>
            </a:endParaRPr>
          </a:p>
          <a:p>
            <a:pPr marL="0" indent="0" algn="ctr">
              <a:buFont typeface="Arial" pitchFamily="34" charset="0"/>
              <a:buNone/>
            </a:pPr>
            <a:endParaRPr lang="en-US" altLang="en-US" sz="4800" b="1" dirty="0" smtClean="0">
              <a:solidFill>
                <a:srgbClr val="008AB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Summary</a:t>
            </a:r>
          </a:p>
        </p:txBody>
      </p:sp>
      <p:sp>
        <p:nvSpPr>
          <p:cNvPr id="7170" name="Rectangle 8"/>
          <p:cNvSpPr>
            <a:spLocks noGrp="1" noChangeArrowheads="1"/>
          </p:cNvSpPr>
          <p:nvPr>
            <p:ph idx="1"/>
          </p:nvPr>
        </p:nvSpPr>
        <p:spPr>
          <a:xfrm>
            <a:off x="571472" y="1571612"/>
            <a:ext cx="7691462" cy="2643206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400" dirty="0" smtClean="0">
                <a:ea typeface="MS PGothic" pitchFamily="34" charset="-128"/>
              </a:rPr>
              <a:t>The Real-Time Polling App  provides a poll service online . You can create a poll topic and monitor a  polling real-time progress. You can create a poll topic with specified a user group and an anonymous poll topic . Share a polling topic to any pop </a:t>
            </a:r>
            <a:r>
              <a:rPr lang="en-US" sz="1400" dirty="0" smtClean="0"/>
              <a:t>social  medium</a:t>
            </a:r>
            <a:r>
              <a:rPr lang="en-US" altLang="en-US" sz="1400" dirty="0" smtClean="0">
                <a:ea typeface="MS PGothic" pitchFamily="34" charset="-128"/>
              </a:rPr>
              <a:t>.</a:t>
            </a:r>
          </a:p>
          <a:p>
            <a:pPr marL="0" indent="0" eaLnBrk="1" hangingPunct="1">
              <a:buNone/>
            </a:pPr>
            <a:r>
              <a:rPr lang="en-US" altLang="en-US" sz="1400" dirty="0" smtClean="0">
                <a:ea typeface="MS PGothic" pitchFamily="34" charset="-128"/>
              </a:rPr>
              <a:t>The App was built on Node.js + </a:t>
            </a:r>
            <a:r>
              <a:rPr lang="en-US" altLang="en-US" sz="1400" dirty="0" err="1" smtClean="0">
                <a:ea typeface="MS PGothic" pitchFamily="34" charset="-128"/>
              </a:rPr>
              <a:t>MongoDB</a:t>
            </a:r>
            <a:r>
              <a:rPr lang="en-US" altLang="en-US" sz="1400" dirty="0" smtClean="0">
                <a:ea typeface="MS PGothic" pitchFamily="34" charset="-128"/>
              </a:rPr>
              <a:t> + </a:t>
            </a:r>
            <a:r>
              <a:rPr lang="en-US" altLang="en-US" sz="1400" dirty="0" err="1" smtClean="0">
                <a:ea typeface="MS PGothic" pitchFamily="34" charset="-128"/>
              </a:rPr>
              <a:t>WebSocket</a:t>
            </a:r>
            <a:r>
              <a:rPr lang="en-US" altLang="en-US" sz="1400" dirty="0" smtClean="0">
                <a:ea typeface="MS PGothic" pitchFamily="34" charset="-128"/>
              </a:rPr>
              <a:t> +</a:t>
            </a:r>
            <a:r>
              <a:rPr lang="en-US" altLang="en-US" sz="1400" dirty="0" err="1" smtClean="0">
                <a:ea typeface="MS PGothic" pitchFamily="34" charset="-128"/>
              </a:rPr>
              <a:t>Jquery</a:t>
            </a:r>
            <a:r>
              <a:rPr lang="en-US" altLang="en-US" sz="1400" dirty="0" smtClean="0">
                <a:ea typeface="MS PGothic" pitchFamily="34" charset="-128"/>
              </a:rPr>
              <a:t> + Bootstrap+HTML5.So your browser must support HTML5. The Web App a</a:t>
            </a:r>
            <a:r>
              <a:rPr lang="en-US" sz="1400" dirty="0" smtClean="0"/>
              <a:t>utomatically adapts to any mobile devices browser.</a:t>
            </a:r>
            <a:endParaRPr lang="en-US" altLang="en-US" sz="1400" dirty="0" smtClean="0">
              <a:ea typeface="MS PGothic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400" dirty="0" smtClean="0">
                <a:ea typeface="MS PGothic" pitchFamily="34" charset="-128"/>
              </a:rPr>
              <a:t>The App is developed for skills learning , in order to discuss the relative skills with you. Code source is open to you.</a:t>
            </a:r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F1695B54-DA0B-4D74-9A56-9EC034236803}" type="slidenum">
              <a:rPr lang="en-US" altLang="en-US" sz="900" smtClean="0">
                <a:solidFill>
                  <a:schemeClr val="tx1"/>
                </a:solidFill>
                <a:ea typeface="MS PGothic" pitchFamily="34" charset="-128"/>
              </a:rPr>
              <a:pPr/>
              <a:t>2</a:t>
            </a:fld>
            <a:endParaRPr lang="en-US" altLang="en-US" sz="900" dirty="0" smtClean="0">
              <a:solidFill>
                <a:schemeClr val="tx1"/>
              </a:solidFill>
              <a:ea typeface="MS PGothic" pitchFamily="34" charset="-128"/>
            </a:endParaRPr>
          </a:p>
        </p:txBody>
      </p:sp>
      <p:pic>
        <p:nvPicPr>
          <p:cNvPr id="14337" name="Picture 1" descr="C:\Users\IBM_ADMIN\AppData\Roaming\Tencent\Users\2388779298\QQ\WinTemp\RichOle\JGHF]HBXU)%EF0{5YI0@@{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4286256"/>
            <a:ext cx="2857488" cy="2091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Agenda</a:t>
            </a:r>
          </a:p>
        </p:txBody>
      </p:sp>
      <p:sp>
        <p:nvSpPr>
          <p:cNvPr id="7170" name="Rectangle 8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tabLst>
                <a:tab pos="231775" algn="l"/>
              </a:tabLst>
              <a:defRPr/>
            </a:pPr>
            <a:r>
              <a:rPr lang="en-US" altLang="en-US" sz="1600" dirty="0" smtClean="0">
                <a:ea typeface="ＭＳ Ｐゴシック" pitchFamily="34" charset="-128"/>
              </a:rPr>
              <a:t>App Demo</a:t>
            </a:r>
          </a:p>
          <a:p>
            <a:pPr eaLnBrk="1" hangingPunct="1">
              <a:tabLst>
                <a:tab pos="231775" algn="l"/>
              </a:tabLst>
              <a:defRPr/>
            </a:pPr>
            <a:r>
              <a:rPr lang="en-US" altLang="en-US" sz="1600" dirty="0" smtClean="0">
                <a:ea typeface="ＭＳ Ｐゴシック" pitchFamily="34" charset="-128"/>
              </a:rPr>
              <a:t>App Architecture</a:t>
            </a:r>
          </a:p>
          <a:p>
            <a:pPr eaLnBrk="1" hangingPunct="1">
              <a:tabLst>
                <a:tab pos="231775" algn="l"/>
              </a:tabLst>
              <a:defRPr/>
            </a:pPr>
            <a:r>
              <a:rPr lang="en-US" altLang="en-US" sz="1600" dirty="0" smtClean="0">
                <a:ea typeface="ＭＳ Ｐゴシック" pitchFamily="34" charset="-128"/>
              </a:rPr>
              <a:t>Node.JS</a:t>
            </a:r>
          </a:p>
          <a:p>
            <a:pPr eaLnBrk="1" hangingPunct="1">
              <a:tabLst>
                <a:tab pos="231775" algn="l"/>
              </a:tabLst>
              <a:defRPr/>
            </a:pPr>
            <a:r>
              <a:rPr lang="en-US" altLang="en-US" sz="1600" dirty="0" err="1" smtClean="0">
                <a:ea typeface="ＭＳ Ｐゴシック" pitchFamily="34" charset="-128"/>
              </a:rPr>
              <a:t>MongoDB</a:t>
            </a:r>
            <a:endParaRPr lang="en-US" altLang="en-US" sz="1600" dirty="0" smtClean="0">
              <a:ea typeface="ＭＳ Ｐゴシック" pitchFamily="34" charset="-128"/>
            </a:endParaRPr>
          </a:p>
          <a:p>
            <a:pPr eaLnBrk="1" hangingPunct="1">
              <a:tabLst>
                <a:tab pos="231775" algn="l"/>
              </a:tabLst>
              <a:defRPr/>
            </a:pPr>
            <a:r>
              <a:rPr lang="en-US" altLang="en-US" sz="1600" dirty="0" err="1" smtClean="0">
                <a:ea typeface="ＭＳ Ｐゴシック" pitchFamily="34" charset="-128"/>
              </a:rPr>
              <a:t>WebSocket</a:t>
            </a:r>
            <a:endParaRPr lang="en-US" altLang="en-US" sz="1600" dirty="0">
              <a:ea typeface="ＭＳ Ｐゴシック" pitchFamily="34" charset="-128"/>
            </a:endParaRPr>
          </a:p>
          <a:p>
            <a:pPr eaLnBrk="1" hangingPunct="1">
              <a:tabLst>
                <a:tab pos="231775" algn="l"/>
              </a:tabLst>
              <a:defRPr/>
            </a:pPr>
            <a:r>
              <a:rPr lang="en-US" altLang="en-US" sz="1600" dirty="0" smtClean="0">
                <a:ea typeface="ＭＳ Ｐゴシック" pitchFamily="34" charset="-128"/>
              </a:rPr>
              <a:t>App Deployment</a:t>
            </a:r>
          </a:p>
          <a:p>
            <a:pPr marL="109538" indent="-109538" eaLnBrk="1" hangingPunct="1">
              <a:tabLst>
                <a:tab pos="231775" algn="l"/>
              </a:tabLst>
              <a:defRPr/>
            </a:pPr>
            <a:endParaRPr lang="en-US" altLang="en-US" sz="1600" dirty="0" smtClean="0">
              <a:ea typeface="ＭＳ Ｐゴシック" pitchFamily="34" charset="-128"/>
            </a:endParaRPr>
          </a:p>
          <a:p>
            <a:pPr marL="109538" indent="-109538" eaLnBrk="1" hangingPunct="1">
              <a:tabLst>
                <a:tab pos="231775" algn="l"/>
              </a:tabLst>
              <a:defRPr/>
            </a:pPr>
            <a:endParaRPr lang="en-US" altLang="en-US" sz="1600" dirty="0" smtClean="0">
              <a:ea typeface="ＭＳ Ｐゴシック" pitchFamily="34" charset="-128"/>
            </a:endParaRPr>
          </a:p>
          <a:p>
            <a:pPr marL="0" indent="0" eaLnBrk="1" hangingPunct="1">
              <a:buFont typeface="Arial" pitchFamily="34" charset="0"/>
              <a:buNone/>
              <a:tabLst>
                <a:tab pos="231775" algn="l"/>
              </a:tabLst>
              <a:defRPr/>
            </a:pPr>
            <a:r>
              <a:rPr lang="en-US" altLang="en-US" sz="1600" dirty="0" smtClean="0">
                <a:ea typeface="ＭＳ Ｐゴシック" pitchFamily="34" charset="-128"/>
              </a:rPr>
              <a:t>	</a:t>
            </a:r>
            <a:endParaRPr lang="en-US" altLang="en-US" sz="1600" dirty="0">
              <a:ea typeface="ＭＳ Ｐゴシック" pitchFamily="34" charset="-128"/>
            </a:endParaRPr>
          </a:p>
          <a:p>
            <a:pPr marL="109538" indent="-109538" eaLnBrk="1" hangingPunct="1">
              <a:defRPr/>
            </a:pPr>
            <a:endParaRPr lang="en-US" altLang="en-US" sz="1600" dirty="0">
              <a:ea typeface="ＭＳ Ｐゴシック" pitchFamily="34" charset="-128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1600" dirty="0">
                <a:ea typeface="ＭＳ Ｐゴシック" pitchFamily="34" charset="-128"/>
              </a:rPr>
              <a:t>	</a:t>
            </a:r>
          </a:p>
        </p:txBody>
      </p:sp>
      <p:pic>
        <p:nvPicPr>
          <p:cNvPr id="12289" name="Picture 1" descr="C:\Users\IBM_ADMIN\AppData\Roaming\Tencent\Users\2388779298\QQ\WinTemp\RichOle\`O08EH5_WC0}`7M@M1%6S@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714488"/>
            <a:ext cx="1819275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App Demo - Login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3" y="1643050"/>
            <a:ext cx="153226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1285860"/>
            <a:ext cx="5029204" cy="352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App Demo - Home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85860"/>
            <a:ext cx="2274914" cy="414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7" y="1285860"/>
            <a:ext cx="599747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App Demo – Topic Creation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285860"/>
            <a:ext cx="5143536" cy="464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 descr="C:\Users\IBM_ADMIN\AppData\Roaming\Tencent\Users\2388779298\QQ\WinTemp\RichOle\2E$6@D0]J}64QLU[CA3$ZA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857364"/>
            <a:ext cx="1983644" cy="3214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App Demo – Vote</a:t>
            </a:r>
          </a:p>
        </p:txBody>
      </p:sp>
      <p:pic>
        <p:nvPicPr>
          <p:cNvPr id="5122" name="Picture 2" descr="C:\Users\IBM_ADMIN\AppData\Roaming\Tencent\Users\2388779298\QQ\WinTemp\RichOle\6H}S`895DVEGV)~{_51G3V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214423"/>
            <a:ext cx="5685715" cy="4000528"/>
          </a:xfrm>
          <a:prstGeom prst="rect">
            <a:avLst/>
          </a:prstGeom>
          <a:noFill/>
        </p:spPr>
      </p:pic>
      <p:pic>
        <p:nvPicPr>
          <p:cNvPr id="5123" name="Picture 3" descr="C:\Users\IBM_ADMIN\AppData\Roaming\Tencent\Users\2388779298\QQ\WinTemp\RichOle\KQ]KGFZB4YEV58EPRL08J96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5720" y="1214422"/>
            <a:ext cx="2547722" cy="4000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App Demo – Monitor</a:t>
            </a:r>
          </a:p>
        </p:txBody>
      </p:sp>
      <p:pic>
        <p:nvPicPr>
          <p:cNvPr id="59393" name="Picture 1" descr="C:\Users\IBM_ADMIN\AppData\Roaming\Tencent\Users\2388779298\QQ\WinTemp\RichOle\][A0_T}4D23DD)@`~IJ0SFN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861" y="1214438"/>
            <a:ext cx="2547715" cy="4000500"/>
          </a:xfrm>
          <a:prstGeom prst="rect">
            <a:avLst/>
          </a:prstGeom>
          <a:noFill/>
        </p:spPr>
      </p:pic>
      <p:pic>
        <p:nvPicPr>
          <p:cNvPr id="59394" name="Picture 2" descr="C:\Users\IBM_ADMIN\AppData\Roaming\Tencent\Users\2388779298\QQ\WinTemp\RichOle\H29[9AF1@DP}%~EI_5UVO6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7" y="1214422"/>
            <a:ext cx="5857916" cy="43557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0070C0"/>
                </a:solidFill>
                <a:ea typeface="MS PGothic" pitchFamily="34" charset="-128"/>
                <a:cs typeface="Arial" pitchFamily="34" charset="0"/>
              </a:rPr>
              <a:t>App Architecture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500166" y="3571876"/>
            <a:ext cx="5643602" cy="2857520"/>
            <a:chOff x="1571604" y="2786058"/>
            <a:chExt cx="5643602" cy="2857520"/>
          </a:xfrm>
        </p:grpSpPr>
        <p:sp>
          <p:nvSpPr>
            <p:cNvPr id="7" name="矩形 6"/>
            <p:cNvSpPr/>
            <p:nvPr/>
          </p:nvSpPr>
          <p:spPr bwMode="auto">
            <a:xfrm>
              <a:off x="1571604" y="2786058"/>
              <a:ext cx="5643602" cy="28575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altLang="zh-CN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BlueMix</a:t>
              </a:r>
              <a:r>
                <a:rPr kumimoji="0" lang="en-US" altLang="zh-CN" sz="18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Platform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4857752" y="3714752"/>
              <a:ext cx="2186896" cy="136072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lang="en-US" altLang="zh-CN" dirty="0" err="1" smtClean="0"/>
                <a:t>MongoDB</a:t>
              </a:r>
              <a:r>
                <a:rPr lang="en-US" altLang="zh-CN" dirty="0" smtClean="0"/>
                <a:t> Service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1714480" y="3714752"/>
              <a:ext cx="2821801" cy="1360724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Node.js</a:t>
              </a:r>
              <a:r>
                <a:rPr kumimoji="0" lang="en-US" altLang="zh-CN" sz="18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Runtime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流程图: 磁盘 9"/>
            <p:cNvSpPr/>
            <p:nvPr/>
          </p:nvSpPr>
          <p:spPr bwMode="auto">
            <a:xfrm>
              <a:off x="5500694" y="4357694"/>
              <a:ext cx="634905" cy="612326"/>
            </a:xfrm>
            <a:prstGeom prst="flowChartMagneticDisk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Poll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60419" name="Picture 3" descr="C:\Users\IBM_ADMIN\AppData\Local\Microsoft\Windows\Temporary Internet Files\Content.IE5\ED3G9BJW\MC900297513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71670" y="4286257"/>
              <a:ext cx="818509" cy="718200"/>
            </a:xfrm>
            <a:prstGeom prst="rect">
              <a:avLst/>
            </a:prstGeom>
            <a:noFill/>
          </p:spPr>
        </p:pic>
        <p:sp>
          <p:nvSpPr>
            <p:cNvPr id="13" name="圆角矩形 12"/>
            <p:cNvSpPr/>
            <p:nvPr/>
          </p:nvSpPr>
          <p:spPr bwMode="auto">
            <a:xfrm>
              <a:off x="2786050" y="4500570"/>
              <a:ext cx="1763626" cy="340181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The Polling App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8" name="左右箭头 17"/>
          <p:cNvSpPr/>
          <p:nvPr/>
        </p:nvSpPr>
        <p:spPr bwMode="auto">
          <a:xfrm>
            <a:off x="4286248" y="5357826"/>
            <a:ext cx="1000132" cy="214314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60422" name="Picture 6" descr="C:\Users\IBM_ADMIN\AppData\Roaming\Tencent\Users\2388779298\QQ\WinTemp\RichOle\A7SB0[FX1EZ~JUBG}~U3BD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1357298"/>
            <a:ext cx="452191" cy="928694"/>
          </a:xfrm>
          <a:prstGeom prst="rect">
            <a:avLst/>
          </a:prstGeom>
          <a:noFill/>
        </p:spPr>
      </p:pic>
      <p:pic>
        <p:nvPicPr>
          <p:cNvPr id="60423" name="Picture 7" descr="C:\Users\IBM_ADMIN\AppData\Roaming\Tencent\Users\2388779298\QQ\WinTemp\RichOle\~RG]3)BCFOXC@M{QN4%)2YY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6" y="928670"/>
            <a:ext cx="833443" cy="1071570"/>
          </a:xfrm>
          <a:prstGeom prst="rect">
            <a:avLst/>
          </a:prstGeom>
          <a:noFill/>
        </p:spPr>
      </p:pic>
      <p:pic>
        <p:nvPicPr>
          <p:cNvPr id="60425" name="Picture 9" descr="C:\Users\IBM_ADMIN\AppData\Roaming\Tencent\Users\2388779298\QQ\WinTemp\RichOle\~N7~F(%ZL(UAK)9}V((YMOC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4942" y="785794"/>
            <a:ext cx="2009775" cy="1743075"/>
          </a:xfrm>
          <a:prstGeom prst="rect">
            <a:avLst/>
          </a:prstGeom>
          <a:noFill/>
        </p:spPr>
      </p:pic>
      <p:sp>
        <p:nvSpPr>
          <p:cNvPr id="24" name="云形 23"/>
          <p:cNvSpPr/>
          <p:nvPr/>
        </p:nvSpPr>
        <p:spPr bwMode="auto">
          <a:xfrm>
            <a:off x="3143240" y="2643182"/>
            <a:ext cx="1857388" cy="571504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</a:rPr>
              <a:t>Internet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左右箭头 24"/>
          <p:cNvSpPr/>
          <p:nvPr/>
        </p:nvSpPr>
        <p:spPr bwMode="auto">
          <a:xfrm rot="1765348">
            <a:off x="2492595" y="2414094"/>
            <a:ext cx="908734" cy="207230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6" name="左右箭头 25"/>
          <p:cNvSpPr/>
          <p:nvPr/>
        </p:nvSpPr>
        <p:spPr bwMode="auto">
          <a:xfrm rot="4222089">
            <a:off x="3665029" y="2237578"/>
            <a:ext cx="655377" cy="175732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" name="左右箭头 26"/>
          <p:cNvSpPr/>
          <p:nvPr/>
        </p:nvSpPr>
        <p:spPr bwMode="auto">
          <a:xfrm rot="19992067">
            <a:off x="4911356" y="2433116"/>
            <a:ext cx="1000132" cy="206641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" name="左右箭头 27"/>
          <p:cNvSpPr/>
          <p:nvPr/>
        </p:nvSpPr>
        <p:spPr bwMode="auto">
          <a:xfrm rot="5400000">
            <a:off x="3747057" y="3389878"/>
            <a:ext cx="571503" cy="221126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714480" y="3929066"/>
            <a:ext cx="5286412" cy="28575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altLang="zh-CN" sz="1600" dirty="0" smtClean="0"/>
              <a:t>Firewall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Load balance Services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" name="左右箭头 29"/>
          <p:cNvSpPr/>
          <p:nvPr/>
        </p:nvSpPr>
        <p:spPr bwMode="auto">
          <a:xfrm rot="5400000">
            <a:off x="3286115" y="4643448"/>
            <a:ext cx="928695" cy="214314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SV_template_2013_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8003E"/>
      </a:accent1>
      <a:accent2>
        <a:srgbClr val="00B2EF"/>
      </a:accent2>
      <a:accent3>
        <a:srgbClr val="FFFFFF"/>
      </a:accent3>
      <a:accent4>
        <a:srgbClr val="000000"/>
      </a:accent4>
      <a:accent5>
        <a:srgbClr val="ACAAAF"/>
      </a:accent5>
      <a:accent6>
        <a:srgbClr val="00A1D9"/>
      </a:accent6>
      <a:hlink>
        <a:srgbClr val="0070C0"/>
      </a:hlink>
      <a:folHlink>
        <a:srgbClr val="9900CC"/>
      </a:folHlink>
    </a:clrScheme>
    <a:fontScheme name="ISV_template_2013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SV_template_2013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53449</TotalTime>
  <Words>1167</Words>
  <Application>Microsoft Office PowerPoint</Application>
  <PresentationFormat>全屏显示(4:3)</PresentationFormat>
  <Paragraphs>285</Paragraphs>
  <Slides>19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Default Design</vt:lpstr>
      <vt:lpstr>1_Default Design</vt:lpstr>
      <vt:lpstr>ISV_template_2013_white</vt:lpstr>
      <vt:lpstr>Packager Shell Object</vt:lpstr>
      <vt:lpstr>幻灯片 1</vt:lpstr>
      <vt:lpstr>Summary</vt:lpstr>
      <vt:lpstr>Agenda</vt:lpstr>
      <vt:lpstr>App Demo - Login</vt:lpstr>
      <vt:lpstr>App Demo - Home</vt:lpstr>
      <vt:lpstr>App Demo – Topic Creation</vt:lpstr>
      <vt:lpstr>App Demo – Vote</vt:lpstr>
      <vt:lpstr>App Demo – Monitor</vt:lpstr>
      <vt:lpstr>App Architecture</vt:lpstr>
      <vt:lpstr>Node.js</vt:lpstr>
      <vt:lpstr>MongoDB</vt:lpstr>
      <vt:lpstr>MongoDB</vt:lpstr>
      <vt:lpstr>MongoDB Design</vt:lpstr>
      <vt:lpstr>WebSocket</vt:lpstr>
      <vt:lpstr>App Deployment</vt:lpstr>
      <vt:lpstr>App Deployment</vt:lpstr>
      <vt:lpstr>App Deployment Result</vt:lpstr>
      <vt:lpstr>App Deployment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OE BlueMix</dc:title>
  <dc:creator>Ellen Warms</dc:creator>
  <cp:lastModifiedBy>ADMINIBM</cp:lastModifiedBy>
  <cp:revision>432</cp:revision>
  <cp:lastPrinted>2014-03-25T15:15:20Z</cp:lastPrinted>
  <dcterms:created xsi:type="dcterms:W3CDTF">1601-01-01T00:00:00Z</dcterms:created>
  <dcterms:modified xsi:type="dcterms:W3CDTF">2014-06-26T14:16:18Z</dcterms:modified>
</cp:coreProperties>
</file>