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nva Sans Bold" panose="020B0604020202020204" charset="0"/>
      <p:regular r:id="rId14"/>
    </p:embeddedFont>
    <p:embeddedFont>
      <p:font typeface="DM Sans" pitchFamily="2" charset="0"/>
      <p:regular r:id="rId15"/>
    </p:embeddedFont>
    <p:embeddedFont>
      <p:font typeface="DM Sans Bold"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6.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34.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0.png"/><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470560" y="2377792"/>
            <a:ext cx="10910396" cy="4835042"/>
          </a:xfrm>
          <a:prstGeom prst="rect">
            <a:avLst/>
          </a:prstGeom>
        </p:spPr>
        <p:txBody>
          <a:bodyPr lIns="0" tIns="0" rIns="0" bIns="0" rtlCol="0" anchor="t">
            <a:spAutoFit/>
          </a:bodyPr>
          <a:lstStyle/>
          <a:p>
            <a:pPr algn="ctr">
              <a:lnSpc>
                <a:spcPts val="9304"/>
              </a:lnSpc>
            </a:pPr>
            <a:r>
              <a:rPr lang="en-US" sz="9898" dirty="0">
                <a:solidFill>
                  <a:srgbClr val="000000"/>
                </a:solidFill>
                <a:latin typeface="DM Sans Bold"/>
              </a:rPr>
              <a:t>Vehicle Number Plate Enhancement &amp; Recognition</a:t>
            </a:r>
          </a:p>
        </p:txBody>
      </p:sp>
      <p:sp>
        <p:nvSpPr>
          <p:cNvPr id="18" name="Freeform 18"/>
          <p:cNvSpPr/>
          <p:nvPr/>
        </p:nvSpPr>
        <p:spPr>
          <a:xfrm>
            <a:off x="3301375" y="2700044"/>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9" name="TextBox 19"/>
          <p:cNvSpPr txBox="1"/>
          <p:nvPr/>
        </p:nvSpPr>
        <p:spPr>
          <a:xfrm>
            <a:off x="2864051" y="7235241"/>
            <a:ext cx="12123413"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rPr>
              <a:t>Supervised by Fakhruddin Basha Sir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269549" y="686958"/>
            <a:ext cx="8751165" cy="3387090"/>
          </a:xfrm>
          <a:prstGeom prst="rect">
            <a:avLst/>
          </a:prstGeom>
        </p:spPr>
        <p:txBody>
          <a:bodyPr lIns="0" tIns="0" rIns="0" bIns="0" rtlCol="0" anchor="t">
            <a:spAutoFit/>
          </a:bodyPr>
          <a:lstStyle/>
          <a:p>
            <a:pPr algn="l">
              <a:lnSpc>
                <a:spcPts val="8730"/>
              </a:lnSpc>
            </a:pPr>
            <a:r>
              <a:rPr lang="en-US" sz="9000" dirty="0">
                <a:solidFill>
                  <a:srgbClr val="000000"/>
                </a:solidFill>
                <a:latin typeface="DM Sans Bold"/>
              </a:rPr>
              <a:t>Final Conclusions and Limitations</a:t>
            </a:r>
          </a:p>
        </p:txBody>
      </p:sp>
      <p:sp>
        <p:nvSpPr>
          <p:cNvPr id="6" name="TextBox 6"/>
          <p:cNvSpPr txBox="1"/>
          <p:nvPr/>
        </p:nvSpPr>
        <p:spPr>
          <a:xfrm>
            <a:off x="1436429" y="4187865"/>
            <a:ext cx="7707571" cy="4991100"/>
          </a:xfrm>
          <a:prstGeom prst="rect">
            <a:avLst/>
          </a:prstGeom>
        </p:spPr>
        <p:txBody>
          <a:bodyPr lIns="0" tIns="0" rIns="0" bIns="0" rtlCol="0" anchor="t">
            <a:spAutoFit/>
          </a:bodyPr>
          <a:lstStyle/>
          <a:p>
            <a:pPr algn="l">
              <a:lnSpc>
                <a:spcPts val="2699"/>
              </a:lnSpc>
            </a:pPr>
            <a:r>
              <a:rPr lang="en-US" sz="1999" spc="119">
                <a:solidFill>
                  <a:srgbClr val="000000"/>
                </a:solidFill>
                <a:latin typeface="DM Sans"/>
              </a:rPr>
              <a:t>In this system , an application software is designed for the detection of number plate of vehicles using their number plate. At first plate location is extracted using morphological operation then separated the plate characters individually by segmentation. Finally template matching is applied with the use of correlation for recognition of plate characters. Some of possible difficulties:</a:t>
            </a:r>
          </a:p>
          <a:p>
            <a:pPr algn="l">
              <a:lnSpc>
                <a:spcPts val="2699"/>
              </a:lnSpc>
            </a:pPr>
            <a:r>
              <a:rPr lang="en-US" sz="1999" spc="119">
                <a:solidFill>
                  <a:srgbClr val="000000"/>
                </a:solidFill>
                <a:latin typeface="DM Sans Bold"/>
              </a:rPr>
              <a:t>1. Broken number plate. </a:t>
            </a:r>
          </a:p>
          <a:p>
            <a:pPr algn="l">
              <a:lnSpc>
                <a:spcPts val="2699"/>
              </a:lnSpc>
            </a:pPr>
            <a:r>
              <a:rPr lang="en-US" sz="1999" spc="119">
                <a:solidFill>
                  <a:srgbClr val="000000"/>
                </a:solidFill>
                <a:latin typeface="DM Sans Bold"/>
              </a:rPr>
              <a:t>2. Blurry images. </a:t>
            </a:r>
          </a:p>
          <a:p>
            <a:pPr algn="l">
              <a:lnSpc>
                <a:spcPts val="2699"/>
              </a:lnSpc>
            </a:pPr>
            <a:r>
              <a:rPr lang="en-US" sz="1999" spc="119">
                <a:solidFill>
                  <a:srgbClr val="000000"/>
                </a:solidFill>
                <a:latin typeface="DM Sans Bold"/>
              </a:rPr>
              <a:t>3. Number plate not within the legal specification. </a:t>
            </a:r>
          </a:p>
          <a:p>
            <a:pPr algn="l">
              <a:lnSpc>
                <a:spcPts val="2699"/>
              </a:lnSpc>
            </a:pPr>
            <a:r>
              <a:rPr lang="en-US" sz="1999" spc="119">
                <a:solidFill>
                  <a:srgbClr val="000000"/>
                </a:solidFill>
                <a:latin typeface="DM Sans Bold"/>
              </a:rPr>
              <a:t>4. Low resolution of the characters. </a:t>
            </a:r>
          </a:p>
          <a:p>
            <a:pPr marL="0" lvl="0" indent="0" algn="l">
              <a:lnSpc>
                <a:spcPts val="2699"/>
              </a:lnSpc>
              <a:spcBef>
                <a:spcPct val="0"/>
              </a:spcBef>
            </a:pPr>
            <a:r>
              <a:rPr lang="en-US" sz="1999" spc="119">
                <a:solidFill>
                  <a:srgbClr val="000000"/>
                </a:solidFill>
                <a:latin typeface="DM Sans Bold"/>
              </a:rPr>
              <a:t>5. Poor maintenance of the vehicle plate. Similarity between certain characters, namely, O and D; 5 and S; 8 and B, E; O and 0,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2227489">
            <a:off x="8827428" y="3310934"/>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683204" y="2536212"/>
            <a:ext cx="7848753" cy="11772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References</a:t>
            </a:r>
          </a:p>
        </p:txBody>
      </p:sp>
      <p:sp>
        <p:nvSpPr>
          <p:cNvPr id="5" name="TextBox 5"/>
          <p:cNvSpPr txBox="1"/>
          <p:nvPr/>
        </p:nvSpPr>
        <p:spPr>
          <a:xfrm>
            <a:off x="9144000" y="990600"/>
            <a:ext cx="8407829" cy="8360792"/>
          </a:xfrm>
          <a:prstGeom prst="rect">
            <a:avLst/>
          </a:prstGeom>
        </p:spPr>
        <p:txBody>
          <a:bodyPr lIns="0" tIns="0" rIns="0" bIns="0" rtlCol="0" anchor="t">
            <a:spAutoFit/>
          </a:bodyPr>
          <a:lstStyle/>
          <a:p>
            <a:pPr algn="l">
              <a:lnSpc>
                <a:spcPts val="2945"/>
              </a:lnSpc>
            </a:pPr>
            <a:r>
              <a:rPr lang="en-US" sz="2181" spc="130">
                <a:solidFill>
                  <a:srgbClr val="000000"/>
                </a:solidFill>
                <a:latin typeface="DM Sans"/>
              </a:rPr>
              <a:t>[1] R.Radha1 and C.P.Sumathi2, “A Novel approach to extract text from license plate of vehicle”, Signal &amp; Image Processing : An International Journal (SIPIJ) Vol.3, No.4, August 2012 . </a:t>
            </a:r>
          </a:p>
          <a:p>
            <a:pPr algn="l">
              <a:lnSpc>
                <a:spcPts val="2945"/>
              </a:lnSpc>
            </a:pPr>
            <a:endParaRPr lang="en-US" sz="2181" spc="130">
              <a:solidFill>
                <a:srgbClr val="000000"/>
              </a:solidFill>
              <a:latin typeface="DM Sans"/>
            </a:endParaRPr>
          </a:p>
          <a:p>
            <a:pPr algn="l">
              <a:lnSpc>
                <a:spcPts val="2945"/>
              </a:lnSpc>
            </a:pPr>
            <a:r>
              <a:rPr lang="en-US" sz="2181" spc="130">
                <a:solidFill>
                  <a:srgbClr val="000000"/>
                </a:solidFill>
                <a:latin typeface="DM Sans"/>
              </a:rPr>
              <a:t>[2] Shen Zheng Wang &amp; His-Jian Lee “Detection and Recognition of License Plate Characters with Different Appearances”,IEEE Intelligent Transportation Systems, Proceedings 2003 , vol.2 , Page(s): 979 – 984.</a:t>
            </a:r>
          </a:p>
          <a:p>
            <a:pPr algn="l">
              <a:lnSpc>
                <a:spcPts val="2945"/>
              </a:lnSpc>
            </a:pPr>
            <a:endParaRPr lang="en-US" sz="2181" spc="130">
              <a:solidFill>
                <a:srgbClr val="000000"/>
              </a:solidFill>
              <a:latin typeface="DM Sans"/>
            </a:endParaRPr>
          </a:p>
          <a:p>
            <a:pPr algn="l">
              <a:lnSpc>
                <a:spcPts val="2945"/>
              </a:lnSpc>
            </a:pPr>
            <a:r>
              <a:rPr lang="en-US" sz="2181" spc="130">
                <a:solidFill>
                  <a:srgbClr val="000000"/>
                </a:solidFill>
                <a:latin typeface="DM Sans"/>
              </a:rPr>
              <a:t>[3] Humayun Karim Sulehria, Ye Zhang, Danish Irfan, Atif Karim Sulehria, “ Vehicle Number Plate Recognition Using Mathematical Morphology and Neural Networks”, WSEAS TRANSACTIONS on COMPUTERS, Volume 7,ISSN: 1109-2750, Issue 6, June 2008.</a:t>
            </a:r>
          </a:p>
          <a:p>
            <a:pPr algn="l">
              <a:lnSpc>
                <a:spcPts val="2945"/>
              </a:lnSpc>
            </a:pPr>
            <a:endParaRPr lang="en-US" sz="2181" spc="130">
              <a:solidFill>
                <a:srgbClr val="000000"/>
              </a:solidFill>
              <a:latin typeface="DM Sans"/>
            </a:endParaRPr>
          </a:p>
          <a:p>
            <a:pPr algn="l">
              <a:lnSpc>
                <a:spcPts val="2945"/>
              </a:lnSpc>
            </a:pPr>
            <a:r>
              <a:rPr lang="en-US" sz="2181" spc="130">
                <a:solidFill>
                  <a:srgbClr val="000000"/>
                </a:solidFill>
                <a:latin typeface="DM Sans"/>
              </a:rPr>
              <a:t>[4] Dr. P.K.Suri, Dr. Ekta Walia, Er. Amit Verma,” Vehicle Number Plate Detection using Sobel Edge Detection Technique”, International Journal of Computer Science and Technology, ISSN : 2229 – 4333, IJCST Vol. 1, Issue 2, December 2010.</a:t>
            </a:r>
          </a:p>
          <a:p>
            <a:pPr algn="l">
              <a:lnSpc>
                <a:spcPts val="2945"/>
              </a:lnSpc>
            </a:pPr>
            <a:endParaRPr lang="en-US" sz="2181" spc="130">
              <a:solidFill>
                <a:srgbClr val="000000"/>
              </a:solidFill>
              <a:latin typeface="DM Sans"/>
            </a:endParaRPr>
          </a:p>
          <a:p>
            <a:pPr marL="0" lvl="0" indent="0" algn="l">
              <a:lnSpc>
                <a:spcPts val="2945"/>
              </a:lnSpc>
              <a:spcBef>
                <a:spcPct val="0"/>
              </a:spcBef>
            </a:pPr>
            <a:r>
              <a:rPr lang="en-US" sz="2181" spc="130">
                <a:solidFill>
                  <a:srgbClr val="000000"/>
                </a:solidFill>
                <a:latin typeface="DM Sans"/>
              </a:rPr>
              <a:t> </a:t>
            </a:r>
          </a:p>
        </p:txBody>
      </p:sp>
      <p:sp>
        <p:nvSpPr>
          <p:cNvPr id="6" name="Freeform 6"/>
          <p:cNvSpPr/>
          <p:nvPr/>
        </p:nvSpPr>
        <p:spPr>
          <a:xfrm>
            <a:off x="0" y="-948830"/>
            <a:ext cx="2892762" cy="2919301"/>
          </a:xfrm>
          <a:custGeom>
            <a:avLst/>
            <a:gdLst/>
            <a:ahLst/>
            <a:cxnLst/>
            <a:rect l="l" t="t" r="r" b="b"/>
            <a:pathLst>
              <a:path w="2892762" h="2919301">
                <a:moveTo>
                  <a:pt x="0" y="0"/>
                </a:moveTo>
                <a:lnTo>
                  <a:pt x="2892762" y="0"/>
                </a:lnTo>
                <a:lnTo>
                  <a:pt x="2892762" y="2919300"/>
                </a:lnTo>
                <a:lnTo>
                  <a:pt x="0" y="291930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15395238" y="8827350"/>
            <a:ext cx="2892762" cy="2919301"/>
          </a:xfrm>
          <a:custGeom>
            <a:avLst/>
            <a:gdLst/>
            <a:ahLst/>
            <a:cxnLst/>
            <a:rect l="l" t="t" r="r" b="b"/>
            <a:pathLst>
              <a:path w="2892762" h="2919301">
                <a:moveTo>
                  <a:pt x="0" y="0"/>
                </a:moveTo>
                <a:lnTo>
                  <a:pt x="2892762" y="0"/>
                </a:lnTo>
                <a:lnTo>
                  <a:pt x="2892762" y="2919300"/>
                </a:lnTo>
                <a:lnTo>
                  <a:pt x="0" y="291930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8" name="Freeform 8"/>
          <p:cNvSpPr/>
          <p:nvPr/>
        </p:nvSpPr>
        <p:spPr>
          <a:xfrm>
            <a:off x="-1725269" y="4084977"/>
            <a:ext cx="4076270" cy="2863579"/>
          </a:xfrm>
          <a:custGeom>
            <a:avLst/>
            <a:gdLst/>
            <a:ahLst/>
            <a:cxnLst/>
            <a:rect l="l" t="t" r="r" b="b"/>
            <a:pathLst>
              <a:path w="4076270" h="2863579">
                <a:moveTo>
                  <a:pt x="0" y="0"/>
                </a:moveTo>
                <a:lnTo>
                  <a:pt x="4076270" y="0"/>
                </a:lnTo>
                <a:lnTo>
                  <a:pt x="4076270" y="2863580"/>
                </a:lnTo>
                <a:lnTo>
                  <a:pt x="0" y="286358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9" name="Freeform 9"/>
          <p:cNvSpPr/>
          <p:nvPr/>
        </p:nvSpPr>
        <p:spPr>
          <a:xfrm>
            <a:off x="4042053" y="8883071"/>
            <a:ext cx="4076270" cy="2863579"/>
          </a:xfrm>
          <a:custGeom>
            <a:avLst/>
            <a:gdLst/>
            <a:ahLst/>
            <a:cxnLst/>
            <a:rect l="l" t="t" r="r" b="b"/>
            <a:pathLst>
              <a:path w="4076270" h="2863579">
                <a:moveTo>
                  <a:pt x="0" y="0"/>
                </a:moveTo>
                <a:lnTo>
                  <a:pt x="4076269" y="0"/>
                </a:lnTo>
                <a:lnTo>
                  <a:pt x="4076269"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35340" y="1607118"/>
            <a:ext cx="10910396" cy="1172669"/>
          </a:xfrm>
          <a:prstGeom prst="rect">
            <a:avLst/>
          </a:prstGeom>
        </p:spPr>
        <p:txBody>
          <a:bodyPr lIns="0" tIns="0" rIns="0" bIns="0" rtlCol="0" anchor="t">
            <a:spAutoFit/>
          </a:bodyPr>
          <a:lstStyle/>
          <a:p>
            <a:pPr algn="ctr">
              <a:lnSpc>
                <a:spcPts val="8524"/>
              </a:lnSpc>
            </a:pPr>
            <a:r>
              <a:rPr lang="en-US" sz="9798">
                <a:solidFill>
                  <a:srgbClr val="000000"/>
                </a:solidFill>
                <a:latin typeface="DM Sans Bold"/>
              </a:rPr>
              <a:t>Thank you!</a:t>
            </a:r>
          </a:p>
        </p:txBody>
      </p:sp>
      <p:sp>
        <p:nvSpPr>
          <p:cNvPr id="17" name="TextBox 17"/>
          <p:cNvSpPr txBox="1"/>
          <p:nvPr/>
        </p:nvSpPr>
        <p:spPr>
          <a:xfrm>
            <a:off x="1606779" y="3558940"/>
            <a:ext cx="4653260"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rPr>
              <a:t>Presented By :</a:t>
            </a:r>
          </a:p>
        </p:txBody>
      </p:sp>
      <p:sp>
        <p:nvSpPr>
          <p:cNvPr id="18" name="TextBox 18"/>
          <p:cNvSpPr txBox="1"/>
          <p:nvPr/>
        </p:nvSpPr>
        <p:spPr>
          <a:xfrm>
            <a:off x="7560624" y="4187957"/>
            <a:ext cx="8489514" cy="4693919"/>
          </a:xfrm>
          <a:prstGeom prst="rect">
            <a:avLst/>
          </a:prstGeom>
        </p:spPr>
        <p:txBody>
          <a:bodyPr lIns="0" tIns="0" rIns="0" bIns="0" rtlCol="0" anchor="t">
            <a:spAutoFit/>
          </a:bodyPr>
          <a:lstStyle/>
          <a:p>
            <a:pPr marL="993143" lvl="1" indent="-496571" algn="ctr">
              <a:lnSpc>
                <a:spcPts val="6440"/>
              </a:lnSpc>
              <a:buFont typeface="Arial"/>
              <a:buChar char="•"/>
            </a:pPr>
            <a:r>
              <a:rPr lang="en-US" sz="4600">
                <a:solidFill>
                  <a:srgbClr val="000000"/>
                </a:solidFill>
                <a:latin typeface="Canva Sans Bold"/>
              </a:rPr>
              <a:t>H S Uthkarsh</a:t>
            </a:r>
          </a:p>
          <a:p>
            <a:pPr marL="993143" lvl="1" indent="-496571" algn="ctr">
              <a:lnSpc>
                <a:spcPts val="6440"/>
              </a:lnSpc>
              <a:buFont typeface="Arial"/>
              <a:buChar char="•"/>
            </a:pPr>
            <a:r>
              <a:rPr lang="en-US" sz="4600">
                <a:solidFill>
                  <a:srgbClr val="000000"/>
                </a:solidFill>
                <a:latin typeface="Canva Sans Bold"/>
              </a:rPr>
              <a:t>Amaan Masood Hagalwadi</a:t>
            </a:r>
          </a:p>
          <a:p>
            <a:pPr marL="993143" lvl="1" indent="-496571" algn="ctr">
              <a:lnSpc>
                <a:spcPts val="6440"/>
              </a:lnSpc>
              <a:buFont typeface="Arial"/>
              <a:buChar char="•"/>
            </a:pPr>
            <a:r>
              <a:rPr lang="en-US" sz="4600">
                <a:solidFill>
                  <a:srgbClr val="000000"/>
                </a:solidFill>
                <a:latin typeface="Canva Sans Bold"/>
              </a:rPr>
              <a:t>Syed Nabil</a:t>
            </a:r>
          </a:p>
          <a:p>
            <a:pPr marL="993143" lvl="1" indent="-496571" algn="ctr">
              <a:lnSpc>
                <a:spcPts val="6440"/>
              </a:lnSpc>
              <a:buFont typeface="Arial"/>
              <a:buChar char="•"/>
            </a:pPr>
            <a:r>
              <a:rPr lang="en-US" sz="4600">
                <a:solidFill>
                  <a:srgbClr val="000000"/>
                </a:solidFill>
                <a:latin typeface="Canva Sans Bold"/>
              </a:rPr>
              <a:t>Shaik Shoban</a:t>
            </a:r>
          </a:p>
          <a:p>
            <a:pPr marL="993143" lvl="1" indent="-496571" algn="ctr">
              <a:lnSpc>
                <a:spcPts val="6440"/>
              </a:lnSpc>
              <a:buFont typeface="Arial"/>
              <a:buChar char="•"/>
            </a:pPr>
            <a:r>
              <a:rPr lang="en-US" sz="4600">
                <a:solidFill>
                  <a:srgbClr val="000000"/>
                </a:solidFill>
                <a:latin typeface="Canva Sans Bold"/>
              </a:rPr>
              <a:t>Pavan Reddy</a:t>
            </a:r>
          </a:p>
          <a:p>
            <a:pPr algn="ctr">
              <a:lnSpc>
                <a:spcPts val="5320"/>
              </a:lnSpc>
            </a:pPr>
            <a:endParaRPr lang="en-US" sz="4600">
              <a:solidFill>
                <a:srgbClr val="000000"/>
              </a:solidFill>
              <a:latin typeface="Canva Sans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078075"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1901867" y="2951107"/>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3809773" y="1773817"/>
            <a:ext cx="8092094" cy="11772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Introduction</a:t>
            </a:r>
          </a:p>
        </p:txBody>
      </p:sp>
      <p:sp>
        <p:nvSpPr>
          <p:cNvPr id="6" name="TextBox 6"/>
          <p:cNvSpPr txBox="1"/>
          <p:nvPr/>
        </p:nvSpPr>
        <p:spPr>
          <a:xfrm>
            <a:off x="367993" y="3362988"/>
            <a:ext cx="10366007" cy="4903040"/>
          </a:xfrm>
          <a:prstGeom prst="rect">
            <a:avLst/>
          </a:prstGeom>
        </p:spPr>
        <p:txBody>
          <a:bodyPr lIns="0" tIns="0" rIns="0" bIns="0" rtlCol="0" anchor="t">
            <a:spAutoFit/>
          </a:bodyPr>
          <a:lstStyle/>
          <a:p>
            <a:pPr marL="0" lvl="0" indent="0" algn="l">
              <a:lnSpc>
                <a:spcPts val="3540"/>
              </a:lnSpc>
              <a:spcBef>
                <a:spcPct val="0"/>
              </a:spcBef>
            </a:pPr>
            <a:r>
              <a:rPr lang="en-US" sz="2622" spc="157">
                <a:solidFill>
                  <a:srgbClr val="000000"/>
                </a:solidFill>
                <a:latin typeface="DM Sans"/>
              </a:rPr>
              <a:t>Image Restoration is basically an operation or set of operations performed on noisy input image to estimate a latent clean and noise free output image. Noises found in image are mainly gaussian noise, salt-and-pepper noise, camera mis-focus etc. Motion blur occurs due to prolonged exposure time which creates blurry artifacts. It is the effect of relative motion between camera, objects and scene. Number plate is an identification number that peculiarly identifies the vehicle owner. It can be useful in identifying problematic vehicles like in road accidents or catching any rule violating vehicle.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1804347"/>
            <a:ext cx="7848753" cy="1177290"/>
          </a:xfrm>
          <a:prstGeom prst="rect">
            <a:avLst/>
          </a:prstGeom>
        </p:spPr>
        <p:txBody>
          <a:bodyPr lIns="0" tIns="0" rIns="0" bIns="0" rtlCol="0" anchor="t">
            <a:spAutoFit/>
          </a:bodyPr>
          <a:lstStyle/>
          <a:p>
            <a:pPr algn="l">
              <a:lnSpc>
                <a:spcPts val="8730"/>
              </a:lnSpc>
            </a:pPr>
            <a:r>
              <a:rPr lang="en-US" sz="9000" dirty="0">
                <a:solidFill>
                  <a:srgbClr val="000000"/>
                </a:solidFill>
                <a:latin typeface="DM Sans Bold"/>
              </a:rPr>
              <a:t>Objective’s</a:t>
            </a:r>
          </a:p>
        </p:txBody>
      </p:sp>
      <p:sp>
        <p:nvSpPr>
          <p:cNvPr id="4" name="TextBox 4"/>
          <p:cNvSpPr txBox="1"/>
          <p:nvPr/>
        </p:nvSpPr>
        <p:spPr>
          <a:xfrm>
            <a:off x="1436429" y="3291797"/>
            <a:ext cx="7707571" cy="6242685"/>
          </a:xfrm>
          <a:prstGeom prst="rect">
            <a:avLst/>
          </a:prstGeom>
        </p:spPr>
        <p:txBody>
          <a:bodyPr lIns="0" tIns="0" rIns="0" bIns="0" rtlCol="0" anchor="t">
            <a:spAutoFit/>
          </a:bodyPr>
          <a:lstStyle/>
          <a:p>
            <a:pPr algn="l">
              <a:lnSpc>
                <a:spcPts val="3104"/>
              </a:lnSpc>
            </a:pPr>
            <a:r>
              <a:rPr lang="en-US" sz="2299" spc="137">
                <a:solidFill>
                  <a:srgbClr val="000000"/>
                </a:solidFill>
                <a:latin typeface="DM Sans"/>
              </a:rPr>
              <a:t>Fast motion of vehicles may lead to difficulty in identifying the number plate by surveillance camera. Due to rapid motion of car the picture perceived by the camera develops a blur.</a:t>
            </a:r>
          </a:p>
          <a:p>
            <a:pPr algn="l">
              <a:lnSpc>
                <a:spcPts val="3104"/>
              </a:lnSpc>
            </a:pPr>
            <a:endParaRPr lang="en-US" sz="2299" spc="137">
              <a:solidFill>
                <a:srgbClr val="000000"/>
              </a:solidFill>
              <a:latin typeface="DM Sans"/>
            </a:endParaRPr>
          </a:p>
          <a:p>
            <a:pPr algn="l">
              <a:lnSpc>
                <a:spcPts val="3104"/>
              </a:lnSpc>
            </a:pPr>
            <a:r>
              <a:rPr lang="en-US" sz="2299" spc="137">
                <a:solidFill>
                  <a:srgbClr val="000000"/>
                </a:solidFill>
                <a:latin typeface="DM Sans"/>
              </a:rPr>
              <a:t>The aim of this work is the retrieval of latent image which reduces the strain on human eyes in recognizing the blurry number plate. It can be useful in identifying problematic vehicles like in road accidents or catching any rule violating vehicle.</a:t>
            </a:r>
          </a:p>
          <a:p>
            <a:pPr algn="l">
              <a:lnSpc>
                <a:spcPts val="3104"/>
              </a:lnSpc>
            </a:pPr>
            <a:endParaRPr lang="en-US" sz="2299" spc="137">
              <a:solidFill>
                <a:srgbClr val="000000"/>
              </a:solidFill>
              <a:latin typeface="DM Sans"/>
            </a:endParaRPr>
          </a:p>
          <a:p>
            <a:pPr marL="0" lvl="0" indent="0" algn="l">
              <a:lnSpc>
                <a:spcPts val="3104"/>
              </a:lnSpc>
              <a:spcBef>
                <a:spcPct val="0"/>
              </a:spcBef>
            </a:pPr>
            <a:r>
              <a:rPr lang="en-US" sz="2299" spc="137">
                <a:solidFill>
                  <a:srgbClr val="000000"/>
                </a:solidFill>
                <a:latin typeface="DM Sans"/>
              </a:rPr>
              <a:t>This type of system is widely used in Traffic control areas, tolling, parking area.etc. This system is mainly designed for the purpose of security system.</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9721865" y="2046129"/>
            <a:ext cx="7169274" cy="6194742"/>
          </a:xfrm>
          <a:custGeom>
            <a:avLst/>
            <a:gdLst/>
            <a:ahLst/>
            <a:cxnLst/>
            <a:rect l="l" t="t" r="r" b="b"/>
            <a:pathLst>
              <a:path w="7169274" h="6194742">
                <a:moveTo>
                  <a:pt x="0" y="0"/>
                </a:moveTo>
                <a:lnTo>
                  <a:pt x="7169274" y="0"/>
                </a:lnTo>
                <a:lnTo>
                  <a:pt x="7169274" y="6194742"/>
                </a:lnTo>
                <a:lnTo>
                  <a:pt x="0" y="6194742"/>
                </a:lnTo>
                <a:lnTo>
                  <a:pt x="0" y="0"/>
                </a:lnTo>
                <a:close/>
              </a:path>
            </a:pathLst>
          </a:custGeom>
          <a:blipFill>
            <a:blip r:embed="rId13"/>
            <a:stretch>
              <a:fillRect l="-9461" r="-9461"/>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566521"/>
            <a:ext cx="7025086" cy="33870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Algorithms and Filters used</a:t>
            </a:r>
          </a:p>
        </p:txBody>
      </p:sp>
      <p:sp>
        <p:nvSpPr>
          <p:cNvPr id="4" name="TextBox 4"/>
          <p:cNvSpPr txBox="1"/>
          <p:nvPr/>
        </p:nvSpPr>
        <p:spPr>
          <a:xfrm>
            <a:off x="1086902" y="6239361"/>
            <a:ext cx="8094764" cy="1530745"/>
          </a:xfrm>
          <a:prstGeom prst="rect">
            <a:avLst/>
          </a:prstGeom>
        </p:spPr>
        <p:txBody>
          <a:bodyPr lIns="0" tIns="0" rIns="0" bIns="0" rtlCol="0" anchor="t">
            <a:spAutoFit/>
          </a:bodyPr>
          <a:lstStyle/>
          <a:p>
            <a:pPr marL="0" lvl="0" indent="0" algn="l">
              <a:lnSpc>
                <a:spcPts val="3111"/>
              </a:lnSpc>
              <a:spcBef>
                <a:spcPct val="0"/>
              </a:spcBef>
            </a:pPr>
            <a:r>
              <a:rPr lang="en-US" sz="2304" spc="138">
                <a:solidFill>
                  <a:srgbClr val="000000"/>
                </a:solidFill>
                <a:latin typeface="DM Sans"/>
              </a:rPr>
              <a:t> A series of filters and algorithms have been used to enhance the captured image’s and produce a sourcable output to determine and recognize the plates of vehicles.  </a:t>
            </a:r>
          </a:p>
        </p:txBody>
      </p:sp>
      <p:grpSp>
        <p:nvGrpSpPr>
          <p:cNvPr id="5" name="Group 5"/>
          <p:cNvGrpSpPr/>
          <p:nvPr/>
        </p:nvGrpSpPr>
        <p:grpSpPr>
          <a:xfrm>
            <a:off x="9975489" y="117026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7" name="TextBox 7"/>
            <p:cNvSpPr txBox="1"/>
            <p:nvPr/>
          </p:nvSpPr>
          <p:spPr>
            <a:xfrm>
              <a:off x="0" y="95250"/>
              <a:ext cx="2342659" cy="762242"/>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a:solidFill>
                  <a:srgbClr val="000000"/>
                </a:solidFill>
                <a:latin typeface="DM Sans Bold"/>
              </a:rPr>
              <a:t>01.</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1" name="TextBox 11"/>
            <p:cNvSpPr txBox="1"/>
            <p:nvPr/>
          </p:nvSpPr>
          <p:spPr>
            <a:xfrm>
              <a:off x="0" y="95250"/>
              <a:ext cx="2342659" cy="762242"/>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4" name="TextBox 14"/>
            <p:cNvSpPr txBox="1"/>
            <p:nvPr/>
          </p:nvSpPr>
          <p:spPr>
            <a:xfrm>
              <a:off x="0" y="95250"/>
              <a:ext cx="2342659" cy="762242"/>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a:solidFill>
                  <a:srgbClr val="000000"/>
                </a:solidFill>
                <a:latin typeface="DM Sans Bold"/>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a:solidFill>
                  <a:srgbClr val="000000"/>
                </a:solidFill>
                <a:latin typeface="DM Sans Bold"/>
              </a:rPr>
              <a:t>03.</a:t>
            </a:r>
          </a:p>
        </p:txBody>
      </p:sp>
      <p:sp>
        <p:nvSpPr>
          <p:cNvPr id="17" name="TextBox 17"/>
          <p:cNvSpPr txBox="1"/>
          <p:nvPr/>
        </p:nvSpPr>
        <p:spPr>
          <a:xfrm>
            <a:off x="12218908" y="1375652"/>
            <a:ext cx="4132127" cy="2112645"/>
          </a:xfrm>
          <a:prstGeom prst="rect">
            <a:avLst/>
          </a:prstGeom>
        </p:spPr>
        <p:txBody>
          <a:bodyPr lIns="0" tIns="0" rIns="0" bIns="0" rtlCol="0" anchor="t">
            <a:spAutoFit/>
          </a:bodyPr>
          <a:lstStyle/>
          <a:p>
            <a:pPr algn="just">
              <a:lnSpc>
                <a:spcPts val="2834"/>
              </a:lnSpc>
            </a:pPr>
            <a:r>
              <a:rPr lang="en-US" sz="2099" spc="125">
                <a:solidFill>
                  <a:srgbClr val="000000"/>
                </a:solidFill>
                <a:latin typeface="DM Sans"/>
              </a:rPr>
              <a:t>Median Filter is used to filter and remove salt and pepper noise.</a:t>
            </a:r>
          </a:p>
          <a:p>
            <a:pPr marL="0" lvl="0" indent="0" algn="just">
              <a:lnSpc>
                <a:spcPts val="2834"/>
              </a:lnSpc>
              <a:spcBef>
                <a:spcPct val="0"/>
              </a:spcBef>
            </a:pPr>
            <a:r>
              <a:rPr lang="en-US" sz="2099" spc="125">
                <a:solidFill>
                  <a:srgbClr val="000000"/>
                </a:solidFill>
                <a:latin typeface="DM Sans"/>
              </a:rPr>
              <a:t>An adaptive equalization method is used to enhance the contrast. </a:t>
            </a:r>
          </a:p>
        </p:txBody>
      </p:sp>
      <p:sp>
        <p:nvSpPr>
          <p:cNvPr id="18" name="TextBox 18"/>
          <p:cNvSpPr txBox="1"/>
          <p:nvPr/>
        </p:nvSpPr>
        <p:spPr>
          <a:xfrm>
            <a:off x="12218908" y="4083853"/>
            <a:ext cx="4132127" cy="2677400"/>
          </a:xfrm>
          <a:prstGeom prst="rect">
            <a:avLst/>
          </a:prstGeom>
        </p:spPr>
        <p:txBody>
          <a:bodyPr lIns="0" tIns="0" rIns="0" bIns="0" rtlCol="0" anchor="t">
            <a:spAutoFit/>
          </a:bodyPr>
          <a:lstStyle/>
          <a:p>
            <a:pPr marL="0" lvl="0" indent="0" algn="just">
              <a:lnSpc>
                <a:spcPts val="2969"/>
              </a:lnSpc>
              <a:spcBef>
                <a:spcPct val="0"/>
              </a:spcBef>
            </a:pPr>
            <a:r>
              <a:rPr lang="en-US" sz="2199" u="none" spc="131" dirty="0">
                <a:solidFill>
                  <a:srgbClr val="000000"/>
                </a:solidFill>
                <a:latin typeface="DM Sans"/>
              </a:rPr>
              <a:t> Gaussian filter is used to smooth the adaptive equalized image.</a:t>
            </a:r>
          </a:p>
          <a:p>
            <a:pPr marL="0" lvl="0" indent="0" algn="just">
              <a:lnSpc>
                <a:spcPts val="2969"/>
              </a:lnSpc>
              <a:spcBef>
                <a:spcPct val="0"/>
              </a:spcBef>
            </a:pPr>
            <a:r>
              <a:rPr lang="en-US" sz="2199" spc="131" dirty="0">
                <a:solidFill>
                  <a:srgbClr val="000000"/>
                </a:solidFill>
                <a:latin typeface="DM Sans"/>
              </a:rPr>
              <a:t>Dilation of Binary gradient masking is used to remove noise from the image</a:t>
            </a:r>
            <a:r>
              <a:rPr lang="en-US" sz="2199" u="none" spc="131" dirty="0">
                <a:solidFill>
                  <a:srgbClr val="000000"/>
                </a:solidFill>
                <a:latin typeface="DM Sans"/>
              </a:rPr>
              <a:t>.</a:t>
            </a:r>
          </a:p>
          <a:p>
            <a:pPr marL="0" lvl="0" indent="0" algn="just">
              <a:lnSpc>
                <a:spcPts val="2969"/>
              </a:lnSpc>
              <a:spcBef>
                <a:spcPct val="0"/>
              </a:spcBef>
            </a:pPr>
            <a:endParaRPr lang="en-US" sz="2199" u="none" spc="131" dirty="0">
              <a:solidFill>
                <a:srgbClr val="000000"/>
              </a:solidFill>
              <a:latin typeface="DM Sans"/>
            </a:endParaRPr>
          </a:p>
        </p:txBody>
      </p:sp>
      <p:sp>
        <p:nvSpPr>
          <p:cNvPr id="19" name="TextBox 19"/>
          <p:cNvSpPr txBox="1"/>
          <p:nvPr/>
        </p:nvSpPr>
        <p:spPr>
          <a:xfrm>
            <a:off x="12218908" y="6892157"/>
            <a:ext cx="4132127" cy="1474186"/>
          </a:xfrm>
          <a:prstGeom prst="rect">
            <a:avLst/>
          </a:prstGeom>
        </p:spPr>
        <p:txBody>
          <a:bodyPr lIns="0" tIns="0" rIns="0" bIns="0" rtlCol="0" anchor="t">
            <a:spAutoFit/>
          </a:bodyPr>
          <a:lstStyle/>
          <a:p>
            <a:pPr marL="0" lvl="0" indent="0" algn="just">
              <a:lnSpc>
                <a:spcPts val="2932"/>
              </a:lnSpc>
              <a:spcBef>
                <a:spcPct val="0"/>
              </a:spcBef>
            </a:pPr>
            <a:r>
              <a:rPr lang="en-US" sz="2172" spc="130" dirty="0">
                <a:solidFill>
                  <a:srgbClr val="000000"/>
                </a:solidFill>
                <a:latin typeface="DM Sans"/>
              </a:rPr>
              <a:t>The edge filter is used to detect the edges and media filtering is used to retrieve a filtered histogram image.</a:t>
            </a:r>
          </a:p>
        </p:txBody>
      </p:sp>
      <p:sp>
        <p:nvSpPr>
          <p:cNvPr id="20" name="Freeform 20"/>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2" name="Freeform 22"/>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3" name="Freeform 2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4379607" y="643973"/>
            <a:ext cx="9528786" cy="6979526"/>
          </a:xfrm>
          <a:custGeom>
            <a:avLst/>
            <a:gdLst/>
            <a:ahLst/>
            <a:cxnLst/>
            <a:rect l="l" t="t" r="r" b="b"/>
            <a:pathLst>
              <a:path w="9528786" h="6979526">
                <a:moveTo>
                  <a:pt x="0" y="0"/>
                </a:moveTo>
                <a:lnTo>
                  <a:pt x="9528786" y="0"/>
                </a:lnTo>
                <a:lnTo>
                  <a:pt x="9528786" y="6979527"/>
                </a:lnTo>
                <a:lnTo>
                  <a:pt x="0" y="6979527"/>
                </a:lnTo>
                <a:lnTo>
                  <a:pt x="0" y="0"/>
                </a:lnTo>
                <a:close/>
              </a:path>
            </a:pathLst>
          </a:custGeom>
          <a:blipFill>
            <a:blip r:embed="rId3"/>
            <a:stretch>
              <a:fillRect/>
            </a:stretch>
          </a:blipFill>
        </p:spPr>
      </p:sp>
      <p:sp>
        <p:nvSpPr>
          <p:cNvPr id="4" name="TextBox 4"/>
          <p:cNvSpPr txBox="1"/>
          <p:nvPr/>
        </p:nvSpPr>
        <p:spPr>
          <a:xfrm>
            <a:off x="4949784" y="7876006"/>
            <a:ext cx="7906226" cy="1543050"/>
          </a:xfrm>
          <a:prstGeom prst="rect">
            <a:avLst/>
          </a:prstGeom>
        </p:spPr>
        <p:txBody>
          <a:bodyPr lIns="0" tIns="0" rIns="0" bIns="0" rtlCol="0" anchor="t">
            <a:spAutoFit/>
          </a:bodyPr>
          <a:lstStyle/>
          <a:p>
            <a:pPr algn="ctr">
              <a:lnSpc>
                <a:spcPts val="12599"/>
              </a:lnSpc>
              <a:spcBef>
                <a:spcPct val="0"/>
              </a:spcBef>
            </a:pPr>
            <a:r>
              <a:rPr lang="en-US" sz="9000">
                <a:solidFill>
                  <a:srgbClr val="000000"/>
                </a:solidFill>
                <a:latin typeface="DM Sans Bold"/>
              </a:rPr>
              <a:t>Original Image</a:t>
            </a:r>
          </a:p>
        </p:txBody>
      </p:sp>
      <p:sp>
        <p:nvSpPr>
          <p:cNvPr id="5" name="Freeform 5"/>
          <p:cNvSpPr/>
          <p:nvPr/>
        </p:nvSpPr>
        <p:spPr>
          <a:xfrm>
            <a:off x="0" y="-948830"/>
            <a:ext cx="2892762" cy="2919301"/>
          </a:xfrm>
          <a:custGeom>
            <a:avLst/>
            <a:gdLst/>
            <a:ahLst/>
            <a:cxnLst/>
            <a:rect l="l" t="t" r="r" b="b"/>
            <a:pathLst>
              <a:path w="2892762" h="2919301">
                <a:moveTo>
                  <a:pt x="0" y="0"/>
                </a:moveTo>
                <a:lnTo>
                  <a:pt x="2892762" y="0"/>
                </a:lnTo>
                <a:lnTo>
                  <a:pt x="2892762" y="2919300"/>
                </a:lnTo>
                <a:lnTo>
                  <a:pt x="0" y="29193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a:off x="15395238" y="8733256"/>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650252" y="1536971"/>
            <a:ext cx="8493748" cy="6033704"/>
          </a:xfrm>
          <a:custGeom>
            <a:avLst/>
            <a:gdLst/>
            <a:ahLst/>
            <a:cxnLst/>
            <a:rect l="l" t="t" r="r" b="b"/>
            <a:pathLst>
              <a:path w="8493748" h="6033704">
                <a:moveTo>
                  <a:pt x="0" y="0"/>
                </a:moveTo>
                <a:lnTo>
                  <a:pt x="8493748" y="0"/>
                </a:lnTo>
                <a:lnTo>
                  <a:pt x="8493748" y="6033704"/>
                </a:lnTo>
                <a:lnTo>
                  <a:pt x="0" y="6033704"/>
                </a:lnTo>
                <a:lnTo>
                  <a:pt x="0" y="0"/>
                </a:lnTo>
                <a:close/>
              </a:path>
            </a:pathLst>
          </a:custGeom>
          <a:blipFill>
            <a:blip r:embed="rId3"/>
            <a:stretch>
              <a:fillRect b="-1056"/>
            </a:stretch>
          </a:blipFill>
        </p:spPr>
      </p:sp>
      <p:sp>
        <p:nvSpPr>
          <p:cNvPr id="4" name="Freeform 4"/>
          <p:cNvSpPr/>
          <p:nvPr/>
        </p:nvSpPr>
        <p:spPr>
          <a:xfrm>
            <a:off x="9144000" y="1536971"/>
            <a:ext cx="8713260" cy="5921313"/>
          </a:xfrm>
          <a:custGeom>
            <a:avLst/>
            <a:gdLst/>
            <a:ahLst/>
            <a:cxnLst/>
            <a:rect l="l" t="t" r="r" b="b"/>
            <a:pathLst>
              <a:path w="8713260" h="5921313">
                <a:moveTo>
                  <a:pt x="0" y="0"/>
                </a:moveTo>
                <a:lnTo>
                  <a:pt x="8713260" y="0"/>
                </a:lnTo>
                <a:lnTo>
                  <a:pt x="8713260" y="5921313"/>
                </a:lnTo>
                <a:lnTo>
                  <a:pt x="0" y="5921313"/>
                </a:lnTo>
                <a:lnTo>
                  <a:pt x="0" y="0"/>
                </a:lnTo>
                <a:close/>
              </a:path>
            </a:pathLst>
          </a:custGeom>
          <a:blipFill>
            <a:blip r:embed="rId4"/>
            <a:stretch>
              <a:fillRect l="-1900" r="-1900"/>
            </a:stretch>
          </a:blipFill>
        </p:spPr>
      </p:sp>
      <p:sp>
        <p:nvSpPr>
          <p:cNvPr id="5" name="TextBox 5"/>
          <p:cNvSpPr txBox="1"/>
          <p:nvPr/>
        </p:nvSpPr>
        <p:spPr>
          <a:xfrm>
            <a:off x="3644422" y="7739657"/>
            <a:ext cx="2375377" cy="587340"/>
          </a:xfrm>
          <a:prstGeom prst="rect">
            <a:avLst/>
          </a:prstGeom>
        </p:spPr>
        <p:txBody>
          <a:bodyPr wrap="square" lIns="0" tIns="0" rIns="0" bIns="0" rtlCol="0" anchor="t">
            <a:spAutoFit/>
          </a:bodyPr>
          <a:lstStyle/>
          <a:p>
            <a:pPr algn="ctr">
              <a:lnSpc>
                <a:spcPts val="4801"/>
              </a:lnSpc>
              <a:spcBef>
                <a:spcPct val="0"/>
              </a:spcBef>
            </a:pPr>
            <a:r>
              <a:rPr lang="en-US" sz="3429" dirty="0">
                <a:solidFill>
                  <a:srgbClr val="000000"/>
                </a:solidFill>
                <a:latin typeface="DM Sans Bold"/>
              </a:rPr>
              <a:t>Grayscale</a:t>
            </a:r>
          </a:p>
        </p:txBody>
      </p:sp>
      <p:sp>
        <p:nvSpPr>
          <p:cNvPr id="6" name="TextBox 6"/>
          <p:cNvSpPr txBox="1"/>
          <p:nvPr/>
        </p:nvSpPr>
        <p:spPr>
          <a:xfrm>
            <a:off x="10799274" y="7647224"/>
            <a:ext cx="6147152" cy="1190903"/>
          </a:xfrm>
          <a:prstGeom prst="rect">
            <a:avLst/>
          </a:prstGeom>
        </p:spPr>
        <p:txBody>
          <a:bodyPr lIns="0" tIns="0" rIns="0" bIns="0" rtlCol="0" anchor="t">
            <a:spAutoFit/>
          </a:bodyPr>
          <a:lstStyle/>
          <a:p>
            <a:pPr algn="ctr">
              <a:lnSpc>
                <a:spcPts val="4808"/>
              </a:lnSpc>
            </a:pPr>
            <a:r>
              <a:rPr lang="en-US" sz="3434" dirty="0">
                <a:solidFill>
                  <a:srgbClr val="000000"/>
                </a:solidFill>
                <a:latin typeface="Canva Sans Bold"/>
              </a:rPr>
              <a:t>After applying dilate and erode filter</a:t>
            </a:r>
          </a:p>
        </p:txBody>
      </p:sp>
      <p:sp>
        <p:nvSpPr>
          <p:cNvPr id="7" name="Freeform 7"/>
          <p:cNvSpPr/>
          <p:nvPr/>
        </p:nvSpPr>
        <p:spPr>
          <a:xfrm>
            <a:off x="-164781" y="-13823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8" name="Freeform 8"/>
          <p:cNvSpPr/>
          <p:nvPr/>
        </p:nvSpPr>
        <p:spPr>
          <a:xfrm>
            <a:off x="15500045" y="8666685"/>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778151" y="1457568"/>
            <a:ext cx="7875321" cy="6170123"/>
          </a:xfrm>
          <a:custGeom>
            <a:avLst/>
            <a:gdLst/>
            <a:ahLst/>
            <a:cxnLst/>
            <a:rect l="l" t="t" r="r" b="b"/>
            <a:pathLst>
              <a:path w="7875321" h="6170123">
                <a:moveTo>
                  <a:pt x="0" y="0"/>
                </a:moveTo>
                <a:lnTo>
                  <a:pt x="7875322" y="0"/>
                </a:lnTo>
                <a:lnTo>
                  <a:pt x="7875322" y="6170123"/>
                </a:lnTo>
                <a:lnTo>
                  <a:pt x="0" y="6170123"/>
                </a:lnTo>
                <a:lnTo>
                  <a:pt x="0" y="0"/>
                </a:lnTo>
                <a:close/>
              </a:path>
            </a:pathLst>
          </a:custGeom>
          <a:blipFill>
            <a:blip r:embed="rId3"/>
            <a:stretch>
              <a:fillRect/>
            </a:stretch>
          </a:blipFill>
        </p:spPr>
      </p:sp>
      <p:sp>
        <p:nvSpPr>
          <p:cNvPr id="4" name="Freeform 4"/>
          <p:cNvSpPr/>
          <p:nvPr/>
        </p:nvSpPr>
        <p:spPr>
          <a:xfrm>
            <a:off x="9144000" y="1457568"/>
            <a:ext cx="8531529" cy="6170123"/>
          </a:xfrm>
          <a:custGeom>
            <a:avLst/>
            <a:gdLst/>
            <a:ahLst/>
            <a:cxnLst/>
            <a:rect l="l" t="t" r="r" b="b"/>
            <a:pathLst>
              <a:path w="8531529" h="6170123">
                <a:moveTo>
                  <a:pt x="0" y="0"/>
                </a:moveTo>
                <a:lnTo>
                  <a:pt x="8531529" y="0"/>
                </a:lnTo>
                <a:lnTo>
                  <a:pt x="8531529" y="6170123"/>
                </a:lnTo>
                <a:lnTo>
                  <a:pt x="0" y="6170123"/>
                </a:lnTo>
                <a:lnTo>
                  <a:pt x="0" y="0"/>
                </a:lnTo>
                <a:close/>
              </a:path>
            </a:pathLst>
          </a:custGeom>
          <a:blipFill>
            <a:blip r:embed="rId4"/>
            <a:stretch>
              <a:fillRect/>
            </a:stretch>
          </a:blipFill>
        </p:spPr>
      </p:sp>
      <p:sp>
        <p:nvSpPr>
          <p:cNvPr id="5" name="TextBox 5"/>
          <p:cNvSpPr txBox="1"/>
          <p:nvPr/>
        </p:nvSpPr>
        <p:spPr>
          <a:xfrm>
            <a:off x="1009456" y="7882354"/>
            <a:ext cx="7412712" cy="589153"/>
          </a:xfrm>
          <a:prstGeom prst="rect">
            <a:avLst/>
          </a:prstGeom>
        </p:spPr>
        <p:txBody>
          <a:bodyPr lIns="0" tIns="0" rIns="0" bIns="0" rtlCol="0" anchor="t">
            <a:spAutoFit/>
          </a:bodyPr>
          <a:lstStyle/>
          <a:p>
            <a:pPr algn="ctr">
              <a:lnSpc>
                <a:spcPts val="4801"/>
              </a:lnSpc>
            </a:pPr>
            <a:r>
              <a:rPr lang="en-US" sz="3429">
                <a:solidFill>
                  <a:srgbClr val="000000"/>
                </a:solidFill>
                <a:latin typeface="Canva Sans Bold"/>
              </a:rPr>
              <a:t>After applying smoothening filters </a:t>
            </a:r>
          </a:p>
        </p:txBody>
      </p:sp>
      <p:sp>
        <p:nvSpPr>
          <p:cNvPr id="6" name="TextBox 6"/>
          <p:cNvSpPr txBox="1"/>
          <p:nvPr/>
        </p:nvSpPr>
        <p:spPr>
          <a:xfrm>
            <a:off x="10658628" y="7882354"/>
            <a:ext cx="5915978"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Extracting the number plate</a:t>
            </a:r>
          </a:p>
        </p:txBody>
      </p:sp>
      <p:sp>
        <p:nvSpPr>
          <p:cNvPr id="7" name="Freeform 7"/>
          <p:cNvSpPr/>
          <p:nvPr/>
        </p:nvSpPr>
        <p:spPr>
          <a:xfrm>
            <a:off x="0" y="-1459650"/>
            <a:ext cx="2892762" cy="2919301"/>
          </a:xfrm>
          <a:custGeom>
            <a:avLst/>
            <a:gdLst/>
            <a:ahLst/>
            <a:cxnLst/>
            <a:rect l="l" t="t" r="r" b="b"/>
            <a:pathLst>
              <a:path w="2892762" h="2919301">
                <a:moveTo>
                  <a:pt x="0" y="0"/>
                </a:moveTo>
                <a:lnTo>
                  <a:pt x="2892762" y="0"/>
                </a:lnTo>
                <a:lnTo>
                  <a:pt x="2892762" y="2919300"/>
                </a:lnTo>
                <a:lnTo>
                  <a:pt x="0" y="291930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8" name="Freeform 8"/>
          <p:cNvSpPr/>
          <p:nvPr/>
        </p:nvSpPr>
        <p:spPr>
          <a:xfrm>
            <a:off x="15395238" y="8786594"/>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4306346" y="1028700"/>
            <a:ext cx="9675307" cy="6906939"/>
          </a:xfrm>
          <a:custGeom>
            <a:avLst/>
            <a:gdLst/>
            <a:ahLst/>
            <a:cxnLst/>
            <a:rect l="l" t="t" r="r" b="b"/>
            <a:pathLst>
              <a:path w="9675307" h="6906939">
                <a:moveTo>
                  <a:pt x="0" y="0"/>
                </a:moveTo>
                <a:lnTo>
                  <a:pt x="9675308" y="0"/>
                </a:lnTo>
                <a:lnTo>
                  <a:pt x="9675308" y="6906939"/>
                </a:lnTo>
                <a:lnTo>
                  <a:pt x="0" y="6906939"/>
                </a:lnTo>
                <a:lnTo>
                  <a:pt x="0" y="0"/>
                </a:lnTo>
                <a:close/>
              </a:path>
            </a:pathLst>
          </a:custGeom>
          <a:blipFill>
            <a:blip r:embed="rId3"/>
            <a:stretch>
              <a:fillRect/>
            </a:stretch>
          </a:blipFill>
        </p:spPr>
      </p:sp>
      <p:sp>
        <p:nvSpPr>
          <p:cNvPr id="4" name="TextBox 4"/>
          <p:cNvSpPr txBox="1"/>
          <p:nvPr/>
        </p:nvSpPr>
        <p:spPr>
          <a:xfrm>
            <a:off x="4306346" y="8159801"/>
            <a:ext cx="9741813"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Extracted number plate image</a:t>
            </a:r>
          </a:p>
        </p:txBody>
      </p:sp>
      <p:sp>
        <p:nvSpPr>
          <p:cNvPr id="5" name="Freeform 5"/>
          <p:cNvSpPr/>
          <p:nvPr/>
        </p:nvSpPr>
        <p:spPr>
          <a:xfrm>
            <a:off x="1421173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a:off x="-359944" y="-1431790"/>
            <a:ext cx="4076270" cy="2863579"/>
          </a:xfrm>
          <a:custGeom>
            <a:avLst/>
            <a:gdLst/>
            <a:ahLst/>
            <a:cxnLst/>
            <a:rect l="l" t="t" r="r" b="b"/>
            <a:pathLst>
              <a:path w="4076270" h="2863579">
                <a:moveTo>
                  <a:pt x="0" y="0"/>
                </a:moveTo>
                <a:lnTo>
                  <a:pt x="4076270" y="0"/>
                </a:lnTo>
                <a:lnTo>
                  <a:pt x="4076270" y="2863580"/>
                </a:lnTo>
                <a:lnTo>
                  <a:pt x="0" y="286358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7" name="Freeform 7"/>
          <p:cNvSpPr/>
          <p:nvPr/>
        </p:nvSpPr>
        <p:spPr>
          <a:xfrm>
            <a:off x="16249865" y="-143179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Freeform 8"/>
          <p:cNvSpPr/>
          <p:nvPr/>
        </p:nvSpPr>
        <p:spPr>
          <a:xfrm>
            <a:off x="-711517" y="7676198"/>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11672061" y="1025292"/>
            <a:ext cx="5587239" cy="2662922"/>
            <a:chOff x="0" y="0"/>
            <a:chExt cx="2065940" cy="984643"/>
          </a:xfrm>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5" name="TextBox 5"/>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1672061" y="3808631"/>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8" name="TextBox 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1672061" y="6595378"/>
            <a:ext cx="5587239" cy="2662922"/>
            <a:chOff x="0" y="0"/>
            <a:chExt cx="2065940" cy="984643"/>
          </a:xfrm>
        </p:grpSpPr>
        <p:sp>
          <p:nvSpPr>
            <p:cNvPr id="10" name="Freeform 10"/>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1" name="TextBox 1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028700" y="1028700"/>
            <a:ext cx="5587239" cy="2662922"/>
            <a:chOff x="0" y="0"/>
            <a:chExt cx="2065940" cy="984643"/>
          </a:xfrm>
        </p:grpSpPr>
        <p:sp>
          <p:nvSpPr>
            <p:cNvPr id="13" name="Freeform 1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4" name="TextBox 14"/>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028700" y="3812039"/>
            <a:ext cx="5587239" cy="2662922"/>
            <a:chOff x="0" y="0"/>
            <a:chExt cx="2065940" cy="984643"/>
          </a:xfrm>
        </p:grpSpPr>
        <p:sp>
          <p:nvSpPr>
            <p:cNvPr id="16" name="Freeform 16"/>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7" name="TextBox 17"/>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028700" y="6598786"/>
            <a:ext cx="5587239" cy="2662922"/>
            <a:chOff x="0" y="0"/>
            <a:chExt cx="2065940" cy="984643"/>
          </a:xfrm>
        </p:grpSpPr>
        <p:sp>
          <p:nvSpPr>
            <p:cNvPr id="19" name="Freeform 19"/>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20" name="TextBox 20"/>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2" name="Freeform 22"/>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Freeform 23"/>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5" name="TextBox 25"/>
          <p:cNvSpPr txBox="1"/>
          <p:nvPr/>
        </p:nvSpPr>
        <p:spPr>
          <a:xfrm>
            <a:off x="14101836" y="1499630"/>
            <a:ext cx="2816627" cy="1556639"/>
          </a:xfrm>
          <a:prstGeom prst="rect">
            <a:avLst/>
          </a:prstGeom>
        </p:spPr>
        <p:txBody>
          <a:bodyPr lIns="0" tIns="0" rIns="0" bIns="0" rtlCol="0" anchor="t">
            <a:spAutoFit/>
          </a:bodyPr>
          <a:lstStyle/>
          <a:p>
            <a:pPr marL="0" lvl="0" indent="0" algn="l">
              <a:lnSpc>
                <a:spcPts val="2533"/>
              </a:lnSpc>
              <a:spcBef>
                <a:spcPct val="0"/>
              </a:spcBef>
            </a:pPr>
            <a:r>
              <a:rPr lang="en-US" sz="1700">
                <a:solidFill>
                  <a:srgbClr val="000000"/>
                </a:solidFill>
                <a:latin typeface="DM Sans"/>
              </a:rPr>
              <a:t>- The car number is registered in the entry or exits to the country and used to monitor the border crossings. </a:t>
            </a:r>
          </a:p>
        </p:txBody>
      </p:sp>
      <p:sp>
        <p:nvSpPr>
          <p:cNvPr id="26" name="TextBox 26"/>
          <p:cNvSpPr txBox="1"/>
          <p:nvPr/>
        </p:nvSpPr>
        <p:spPr>
          <a:xfrm>
            <a:off x="14101836" y="4137900"/>
            <a:ext cx="2816627" cy="2185289"/>
          </a:xfrm>
          <a:prstGeom prst="rect">
            <a:avLst/>
          </a:prstGeom>
        </p:spPr>
        <p:txBody>
          <a:bodyPr lIns="0" tIns="0" rIns="0" bIns="0" rtlCol="0" anchor="t">
            <a:spAutoFit/>
          </a:bodyPr>
          <a:lstStyle/>
          <a:p>
            <a:pPr marL="0" lvl="0" indent="0" algn="l">
              <a:lnSpc>
                <a:spcPts val="2533"/>
              </a:lnSpc>
              <a:spcBef>
                <a:spcPct val="0"/>
              </a:spcBef>
            </a:pPr>
            <a:r>
              <a:rPr lang="en-US" sz="1700">
                <a:solidFill>
                  <a:srgbClr val="000000"/>
                </a:solidFill>
                <a:latin typeface="DM Sans"/>
              </a:rPr>
              <a:t>The vehicles can be directed to different lanes according to their entry permits. The system reduces the traffic congestions and number of attendants.</a:t>
            </a:r>
          </a:p>
        </p:txBody>
      </p:sp>
      <p:sp>
        <p:nvSpPr>
          <p:cNvPr id="27" name="TextBox 27"/>
          <p:cNvSpPr txBox="1"/>
          <p:nvPr/>
        </p:nvSpPr>
        <p:spPr>
          <a:xfrm>
            <a:off x="14101836" y="7035794"/>
            <a:ext cx="2816627" cy="1556640"/>
          </a:xfrm>
          <a:prstGeom prst="rect">
            <a:avLst/>
          </a:prstGeom>
        </p:spPr>
        <p:txBody>
          <a:bodyPr lIns="0" tIns="0" rIns="0" bIns="0" rtlCol="0" anchor="t">
            <a:spAutoFit/>
          </a:bodyPr>
          <a:lstStyle/>
          <a:p>
            <a:pPr marL="0" lvl="0" indent="0" algn="l">
              <a:lnSpc>
                <a:spcPts val="2532"/>
              </a:lnSpc>
              <a:spcBef>
                <a:spcPct val="0"/>
              </a:spcBef>
            </a:pPr>
            <a:r>
              <a:rPr lang="en-US" sz="1699">
                <a:solidFill>
                  <a:srgbClr val="000000"/>
                </a:solidFill>
                <a:latin typeface="DM Sans"/>
              </a:rPr>
              <a:t>In order to reduce ticket frauds or mistakes, the NPR unit is used to capture the number plate and image of the car. </a:t>
            </a:r>
          </a:p>
        </p:txBody>
      </p:sp>
      <p:sp>
        <p:nvSpPr>
          <p:cNvPr id="28" name="TextBox 28"/>
          <p:cNvSpPr txBox="1"/>
          <p:nvPr/>
        </p:nvSpPr>
        <p:spPr>
          <a:xfrm>
            <a:off x="1217150" y="1282069"/>
            <a:ext cx="2816627" cy="734825"/>
          </a:xfrm>
          <a:prstGeom prst="rect">
            <a:avLst/>
          </a:prstGeom>
        </p:spPr>
        <p:txBody>
          <a:bodyPr lIns="0" tIns="0" rIns="0" bIns="0" rtlCol="0" anchor="t">
            <a:spAutoFit/>
          </a:bodyPr>
          <a:lstStyle/>
          <a:p>
            <a:pPr marL="0" lvl="0" indent="0" algn="l">
              <a:lnSpc>
                <a:spcPts val="6108"/>
              </a:lnSpc>
            </a:pPr>
            <a:r>
              <a:rPr lang="en-US" sz="4099">
                <a:solidFill>
                  <a:srgbClr val="000000"/>
                </a:solidFill>
                <a:latin typeface="Canva Sans Bold"/>
              </a:rPr>
              <a:t>Parking</a:t>
            </a:r>
          </a:p>
        </p:txBody>
      </p:sp>
      <p:sp>
        <p:nvSpPr>
          <p:cNvPr id="29" name="TextBox 29"/>
          <p:cNvSpPr txBox="1"/>
          <p:nvPr/>
        </p:nvSpPr>
        <p:spPr>
          <a:xfrm>
            <a:off x="3277400" y="4891829"/>
            <a:ext cx="3155769" cy="1242314"/>
          </a:xfrm>
          <a:prstGeom prst="rect">
            <a:avLst/>
          </a:prstGeom>
        </p:spPr>
        <p:txBody>
          <a:bodyPr lIns="0" tIns="0" rIns="0" bIns="0" rtlCol="0" anchor="t">
            <a:spAutoFit/>
          </a:bodyPr>
          <a:lstStyle/>
          <a:p>
            <a:pPr marL="0" lvl="0" indent="0" algn="l">
              <a:lnSpc>
                <a:spcPts val="2532"/>
              </a:lnSpc>
            </a:pPr>
            <a:r>
              <a:rPr lang="en-US" sz="1699">
                <a:solidFill>
                  <a:srgbClr val="000000"/>
                </a:solidFill>
                <a:latin typeface="DM Sans"/>
              </a:rPr>
              <a:t>A gate automatically opens for authorized members in a secured area, thus replacing or assisting the security guard.</a:t>
            </a:r>
          </a:p>
        </p:txBody>
      </p:sp>
      <p:sp>
        <p:nvSpPr>
          <p:cNvPr id="30" name="TextBox 30"/>
          <p:cNvSpPr txBox="1"/>
          <p:nvPr/>
        </p:nvSpPr>
        <p:spPr>
          <a:xfrm>
            <a:off x="2796095" y="7736838"/>
            <a:ext cx="3819844" cy="951512"/>
          </a:xfrm>
          <a:prstGeom prst="rect">
            <a:avLst/>
          </a:prstGeom>
        </p:spPr>
        <p:txBody>
          <a:bodyPr lIns="0" tIns="0" rIns="0" bIns="0" rtlCol="0" anchor="t">
            <a:spAutoFit/>
          </a:bodyPr>
          <a:lstStyle/>
          <a:p>
            <a:pPr marL="0" lvl="0" indent="0" algn="l">
              <a:lnSpc>
                <a:spcPts val="2626"/>
              </a:lnSpc>
            </a:pPr>
            <a:r>
              <a:rPr lang="en-US" sz="1763">
                <a:solidFill>
                  <a:srgbClr val="000000"/>
                </a:solidFill>
                <a:latin typeface="DM Sans"/>
              </a:rPr>
              <a:t>The car number is used to calculate the travel fee in a toll-road or used to double check the ticket.</a:t>
            </a:r>
          </a:p>
        </p:txBody>
      </p:sp>
      <p:sp>
        <p:nvSpPr>
          <p:cNvPr id="31" name="TextBox 31"/>
          <p:cNvSpPr txBox="1"/>
          <p:nvPr/>
        </p:nvSpPr>
        <p:spPr>
          <a:xfrm>
            <a:off x="6995244" y="4527099"/>
            <a:ext cx="4297511" cy="713111"/>
          </a:xfrm>
          <a:prstGeom prst="rect">
            <a:avLst/>
          </a:prstGeom>
        </p:spPr>
        <p:txBody>
          <a:bodyPr lIns="0" tIns="0" rIns="0" bIns="0" rtlCol="0" anchor="t">
            <a:spAutoFit/>
          </a:bodyPr>
          <a:lstStyle/>
          <a:p>
            <a:pPr marL="0" lvl="1" indent="0" algn="ctr">
              <a:lnSpc>
                <a:spcPts val="5335"/>
              </a:lnSpc>
              <a:spcBef>
                <a:spcPct val="0"/>
              </a:spcBef>
            </a:pPr>
            <a:r>
              <a:rPr lang="en-US" sz="5500">
                <a:solidFill>
                  <a:srgbClr val="000000"/>
                </a:solidFill>
                <a:latin typeface="DM Sans Bold"/>
              </a:rPr>
              <a:t>Applications</a:t>
            </a:r>
          </a:p>
        </p:txBody>
      </p:sp>
      <p:sp>
        <p:nvSpPr>
          <p:cNvPr id="32" name="TextBox 32"/>
          <p:cNvSpPr txBox="1"/>
          <p:nvPr/>
        </p:nvSpPr>
        <p:spPr>
          <a:xfrm>
            <a:off x="7362365" y="6150211"/>
            <a:ext cx="3680227" cy="406146"/>
          </a:xfrm>
          <a:prstGeom prst="rect">
            <a:avLst/>
          </a:prstGeom>
        </p:spPr>
        <p:txBody>
          <a:bodyPr lIns="0" tIns="0" rIns="0" bIns="0" rtlCol="0" anchor="t">
            <a:spAutoFit/>
          </a:bodyPr>
          <a:lstStyle/>
          <a:p>
            <a:pPr algn="ctr">
              <a:lnSpc>
                <a:spcPts val="3132"/>
              </a:lnSpc>
            </a:pPr>
            <a:r>
              <a:rPr lang="en-US" sz="2900">
                <a:solidFill>
                  <a:srgbClr val="000000"/>
                </a:solidFill>
                <a:latin typeface="DM Sans"/>
              </a:rPr>
              <a:t>Where can it be used</a:t>
            </a:r>
          </a:p>
        </p:txBody>
      </p:sp>
      <p:sp>
        <p:nvSpPr>
          <p:cNvPr id="33" name="TextBox 33"/>
          <p:cNvSpPr txBox="1"/>
          <p:nvPr/>
        </p:nvSpPr>
        <p:spPr>
          <a:xfrm>
            <a:off x="3458475" y="2112144"/>
            <a:ext cx="2793620" cy="1461770"/>
          </a:xfrm>
          <a:prstGeom prst="rect">
            <a:avLst/>
          </a:prstGeom>
        </p:spPr>
        <p:txBody>
          <a:bodyPr lIns="0" tIns="0" rIns="0" bIns="0" rtlCol="0" anchor="t">
            <a:spAutoFit/>
          </a:bodyPr>
          <a:lstStyle/>
          <a:p>
            <a:pPr algn="ctr">
              <a:lnSpc>
                <a:spcPts val="2380"/>
              </a:lnSpc>
            </a:pPr>
            <a:r>
              <a:rPr lang="en-US" sz="1700">
                <a:solidFill>
                  <a:srgbClr val="000000"/>
                </a:solidFill>
                <a:latin typeface="DM Sans"/>
              </a:rPr>
              <a:t>The program is used to automatically enter prepaid members and calculate parking fee for non members.</a:t>
            </a:r>
          </a:p>
        </p:txBody>
      </p:sp>
      <p:sp>
        <p:nvSpPr>
          <p:cNvPr id="34" name="TextBox 34"/>
          <p:cNvSpPr txBox="1"/>
          <p:nvPr/>
        </p:nvSpPr>
        <p:spPr>
          <a:xfrm>
            <a:off x="641848" y="3834497"/>
            <a:ext cx="2816627" cy="1419860"/>
          </a:xfrm>
          <a:prstGeom prst="rect">
            <a:avLst/>
          </a:prstGeom>
        </p:spPr>
        <p:txBody>
          <a:bodyPr lIns="0" tIns="0" rIns="0" bIns="0" rtlCol="0" anchor="t">
            <a:spAutoFit/>
          </a:bodyPr>
          <a:lstStyle/>
          <a:p>
            <a:pPr algn="ctr">
              <a:lnSpc>
                <a:spcPts val="5740"/>
              </a:lnSpc>
            </a:pPr>
            <a:r>
              <a:rPr lang="en-US" sz="4100">
                <a:solidFill>
                  <a:srgbClr val="000000"/>
                </a:solidFill>
                <a:latin typeface="Canva Sans Bold"/>
              </a:rPr>
              <a:t>Access control</a:t>
            </a:r>
          </a:p>
        </p:txBody>
      </p:sp>
      <p:sp>
        <p:nvSpPr>
          <p:cNvPr id="35" name="TextBox 35"/>
          <p:cNvSpPr txBox="1"/>
          <p:nvPr/>
        </p:nvSpPr>
        <p:spPr>
          <a:xfrm>
            <a:off x="1571977" y="6745603"/>
            <a:ext cx="1224118" cy="695960"/>
          </a:xfrm>
          <a:prstGeom prst="rect">
            <a:avLst/>
          </a:prstGeom>
        </p:spPr>
        <p:txBody>
          <a:bodyPr wrap="square" lIns="0" tIns="0" rIns="0" bIns="0" rtlCol="0" anchor="t">
            <a:spAutoFit/>
          </a:bodyPr>
          <a:lstStyle/>
          <a:p>
            <a:pPr algn="ctr">
              <a:lnSpc>
                <a:spcPts val="5740"/>
              </a:lnSpc>
            </a:pPr>
            <a:r>
              <a:rPr lang="en-US" sz="4100" dirty="0">
                <a:solidFill>
                  <a:srgbClr val="000000"/>
                </a:solidFill>
                <a:latin typeface="Canva Sans Bold"/>
              </a:rPr>
              <a:t>Toll</a:t>
            </a:r>
          </a:p>
        </p:txBody>
      </p:sp>
      <p:sp>
        <p:nvSpPr>
          <p:cNvPr id="36" name="TextBox 36"/>
          <p:cNvSpPr txBox="1"/>
          <p:nvPr/>
        </p:nvSpPr>
        <p:spPr>
          <a:xfrm>
            <a:off x="11776017" y="1082885"/>
            <a:ext cx="2127528" cy="1419860"/>
          </a:xfrm>
          <a:prstGeom prst="rect">
            <a:avLst/>
          </a:prstGeom>
        </p:spPr>
        <p:txBody>
          <a:bodyPr lIns="0" tIns="0" rIns="0" bIns="0" rtlCol="0" anchor="t">
            <a:spAutoFit/>
          </a:bodyPr>
          <a:lstStyle/>
          <a:p>
            <a:pPr algn="ctr">
              <a:lnSpc>
                <a:spcPts val="5740"/>
              </a:lnSpc>
            </a:pPr>
            <a:r>
              <a:rPr lang="en-US" sz="4100">
                <a:solidFill>
                  <a:srgbClr val="000000"/>
                </a:solidFill>
                <a:latin typeface="Canva Sans Bold"/>
              </a:rPr>
              <a:t>Border </a:t>
            </a:r>
          </a:p>
          <a:p>
            <a:pPr algn="ctr">
              <a:lnSpc>
                <a:spcPts val="5740"/>
              </a:lnSpc>
            </a:pPr>
            <a:r>
              <a:rPr lang="en-US" sz="4100">
                <a:solidFill>
                  <a:srgbClr val="000000"/>
                </a:solidFill>
                <a:latin typeface="Canva Sans Bold"/>
              </a:rPr>
              <a:t>Security</a:t>
            </a:r>
          </a:p>
        </p:txBody>
      </p:sp>
      <p:sp>
        <p:nvSpPr>
          <p:cNvPr id="37" name="TextBox 37"/>
          <p:cNvSpPr txBox="1"/>
          <p:nvPr/>
        </p:nvSpPr>
        <p:spPr>
          <a:xfrm>
            <a:off x="11673755" y="3834497"/>
            <a:ext cx="2229789" cy="1414939"/>
          </a:xfrm>
          <a:prstGeom prst="rect">
            <a:avLst/>
          </a:prstGeom>
        </p:spPr>
        <p:txBody>
          <a:bodyPr wrap="square" lIns="0" tIns="0" rIns="0" bIns="0" rtlCol="0" anchor="t">
            <a:spAutoFit/>
          </a:bodyPr>
          <a:lstStyle/>
          <a:p>
            <a:pPr algn="ctr">
              <a:lnSpc>
                <a:spcPts val="5740"/>
              </a:lnSpc>
            </a:pPr>
            <a:r>
              <a:rPr lang="en-US" sz="4100" dirty="0">
                <a:solidFill>
                  <a:srgbClr val="000000"/>
                </a:solidFill>
                <a:latin typeface="Canva Sans Bold"/>
              </a:rPr>
              <a:t>Traffic</a:t>
            </a:r>
          </a:p>
          <a:p>
            <a:pPr algn="ctr">
              <a:lnSpc>
                <a:spcPts val="5740"/>
              </a:lnSpc>
            </a:pPr>
            <a:r>
              <a:rPr lang="en-US" sz="4100" dirty="0">
                <a:solidFill>
                  <a:srgbClr val="000000"/>
                </a:solidFill>
                <a:latin typeface="Canva Sans Bold"/>
              </a:rPr>
              <a:t> Control</a:t>
            </a:r>
          </a:p>
        </p:txBody>
      </p:sp>
      <p:sp>
        <p:nvSpPr>
          <p:cNvPr id="38" name="TextBox 38"/>
          <p:cNvSpPr txBox="1"/>
          <p:nvPr/>
        </p:nvSpPr>
        <p:spPr>
          <a:xfrm>
            <a:off x="11776017" y="6522586"/>
            <a:ext cx="1955721" cy="1419860"/>
          </a:xfrm>
          <a:prstGeom prst="rect">
            <a:avLst/>
          </a:prstGeom>
        </p:spPr>
        <p:txBody>
          <a:bodyPr lIns="0" tIns="0" rIns="0" bIns="0" rtlCol="0" anchor="t">
            <a:spAutoFit/>
          </a:bodyPr>
          <a:lstStyle/>
          <a:p>
            <a:pPr algn="ctr">
              <a:lnSpc>
                <a:spcPts val="5740"/>
              </a:lnSpc>
            </a:pPr>
            <a:r>
              <a:rPr lang="en-US" sz="4100">
                <a:solidFill>
                  <a:srgbClr val="000000"/>
                </a:solidFill>
                <a:latin typeface="Canva Sans Bold"/>
              </a:rPr>
              <a:t>Airport </a:t>
            </a:r>
          </a:p>
          <a:p>
            <a:pPr algn="ctr">
              <a:lnSpc>
                <a:spcPts val="5740"/>
              </a:lnSpc>
            </a:pPr>
            <a:r>
              <a:rPr lang="en-US" sz="4100">
                <a:solidFill>
                  <a:srgbClr val="000000"/>
                </a:solidFill>
                <a:latin typeface="Canva Sans Bold"/>
              </a:rPr>
              <a:t>Parking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842</Words>
  <Application>Microsoft Office PowerPoint</Application>
  <PresentationFormat>Custom</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Canva Sans Bold</vt:lpstr>
      <vt:lpstr>Calibri</vt:lpstr>
      <vt:lpstr>Arial</vt:lpstr>
      <vt:lpstr>DM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Uthkarsh Gowda</cp:lastModifiedBy>
  <cp:revision>3</cp:revision>
  <dcterms:created xsi:type="dcterms:W3CDTF">2006-08-16T00:00:00Z</dcterms:created>
  <dcterms:modified xsi:type="dcterms:W3CDTF">2024-05-15T08:06:17Z</dcterms:modified>
  <dc:identifier>DAGE0TdpSkk</dc:identifier>
</cp:coreProperties>
</file>