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73D3-1473-47E0-BF3B-43D5A6EB59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D40C8B-67B0-4935-ACB8-6F85176B3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45F9D8-D4DC-4C8B-B363-8F1A69E6CAEA}"/>
              </a:ext>
            </a:extLst>
          </p:cNvPr>
          <p:cNvSpPr>
            <a:spLocks noGrp="1"/>
          </p:cNvSpPr>
          <p:nvPr>
            <p:ph type="dt" sz="half" idx="10"/>
          </p:nvPr>
        </p:nvSpPr>
        <p:spPr/>
        <p:txBody>
          <a:bodyPr/>
          <a:lstStyle/>
          <a:p>
            <a:fld id="{E644B65A-8660-4730-B559-9FB687FF3ADC}" type="datetimeFigureOut">
              <a:rPr lang="en-IN" smtClean="0"/>
              <a:t>01-09-2022</a:t>
            </a:fld>
            <a:endParaRPr lang="en-IN"/>
          </a:p>
        </p:txBody>
      </p:sp>
      <p:sp>
        <p:nvSpPr>
          <p:cNvPr id="5" name="Footer Placeholder 4">
            <a:extLst>
              <a:ext uri="{FF2B5EF4-FFF2-40B4-BE49-F238E27FC236}">
                <a16:creationId xmlns:a16="http://schemas.microsoft.com/office/drawing/2014/main" id="{116482E8-F5F4-4E61-ABEC-39C0326EAC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6F3BB-0794-468D-9F9F-319441211C57}"/>
              </a:ext>
            </a:extLst>
          </p:cNvPr>
          <p:cNvSpPr>
            <a:spLocks noGrp="1"/>
          </p:cNvSpPr>
          <p:nvPr>
            <p:ph type="sldNum" sz="quarter" idx="12"/>
          </p:nvPr>
        </p:nvSpPr>
        <p:spPr/>
        <p:txBody>
          <a:bodyPr/>
          <a:lstStyle/>
          <a:p>
            <a:fld id="{0AD9537A-722F-44B7-9705-7EE1A1EF84C8}" type="slidenum">
              <a:rPr lang="en-IN" smtClean="0"/>
              <a:t>‹#›</a:t>
            </a:fld>
            <a:endParaRPr lang="en-IN"/>
          </a:p>
        </p:txBody>
      </p:sp>
    </p:spTree>
    <p:extLst>
      <p:ext uri="{BB962C8B-B14F-4D97-AF65-F5344CB8AC3E}">
        <p14:creationId xmlns:p14="http://schemas.microsoft.com/office/powerpoint/2010/main" val="198158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7EC8-174A-4D16-9C8C-7A901E536D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997AB-38D3-4A1C-A528-6AD60C6D0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8C3D97-7E7A-40C9-B337-2F0A33178F3E}"/>
              </a:ext>
            </a:extLst>
          </p:cNvPr>
          <p:cNvSpPr>
            <a:spLocks noGrp="1"/>
          </p:cNvSpPr>
          <p:nvPr>
            <p:ph type="dt" sz="half" idx="10"/>
          </p:nvPr>
        </p:nvSpPr>
        <p:spPr/>
        <p:txBody>
          <a:bodyPr/>
          <a:lstStyle/>
          <a:p>
            <a:fld id="{E644B65A-8660-4730-B559-9FB687FF3ADC}" type="datetimeFigureOut">
              <a:rPr lang="en-IN" smtClean="0"/>
              <a:t>01-09-2022</a:t>
            </a:fld>
            <a:endParaRPr lang="en-IN"/>
          </a:p>
        </p:txBody>
      </p:sp>
      <p:sp>
        <p:nvSpPr>
          <p:cNvPr id="5" name="Footer Placeholder 4">
            <a:extLst>
              <a:ext uri="{FF2B5EF4-FFF2-40B4-BE49-F238E27FC236}">
                <a16:creationId xmlns:a16="http://schemas.microsoft.com/office/drawing/2014/main" id="{C296E93D-D96E-4D75-B9F9-2745F5B684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D7E76-24E9-4654-9007-12E2B81B9FDC}"/>
              </a:ext>
            </a:extLst>
          </p:cNvPr>
          <p:cNvSpPr>
            <a:spLocks noGrp="1"/>
          </p:cNvSpPr>
          <p:nvPr>
            <p:ph type="sldNum" sz="quarter" idx="12"/>
          </p:nvPr>
        </p:nvSpPr>
        <p:spPr/>
        <p:txBody>
          <a:bodyPr/>
          <a:lstStyle/>
          <a:p>
            <a:fld id="{0AD9537A-722F-44B7-9705-7EE1A1EF84C8}" type="slidenum">
              <a:rPr lang="en-IN" smtClean="0"/>
              <a:t>‹#›</a:t>
            </a:fld>
            <a:endParaRPr lang="en-IN"/>
          </a:p>
        </p:txBody>
      </p:sp>
    </p:spTree>
    <p:extLst>
      <p:ext uri="{BB962C8B-B14F-4D97-AF65-F5344CB8AC3E}">
        <p14:creationId xmlns:p14="http://schemas.microsoft.com/office/powerpoint/2010/main" val="172753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A7573-7851-4119-BFC0-F47DAB2AC1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DE9A87-3AC0-4681-B2F5-11757BC754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64E9B6-6B53-4F1A-85B5-2D3798933984}"/>
              </a:ext>
            </a:extLst>
          </p:cNvPr>
          <p:cNvSpPr>
            <a:spLocks noGrp="1"/>
          </p:cNvSpPr>
          <p:nvPr>
            <p:ph type="dt" sz="half" idx="10"/>
          </p:nvPr>
        </p:nvSpPr>
        <p:spPr/>
        <p:txBody>
          <a:bodyPr/>
          <a:lstStyle/>
          <a:p>
            <a:fld id="{E644B65A-8660-4730-B559-9FB687FF3ADC}" type="datetimeFigureOut">
              <a:rPr lang="en-IN" smtClean="0"/>
              <a:t>01-09-2022</a:t>
            </a:fld>
            <a:endParaRPr lang="en-IN"/>
          </a:p>
        </p:txBody>
      </p:sp>
      <p:sp>
        <p:nvSpPr>
          <p:cNvPr id="5" name="Footer Placeholder 4">
            <a:extLst>
              <a:ext uri="{FF2B5EF4-FFF2-40B4-BE49-F238E27FC236}">
                <a16:creationId xmlns:a16="http://schemas.microsoft.com/office/drawing/2014/main" id="{444F453A-5775-4C6C-A935-8CCDA0070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9196EB-565B-4B9E-A75B-7E3B3D3D8665}"/>
              </a:ext>
            </a:extLst>
          </p:cNvPr>
          <p:cNvSpPr>
            <a:spLocks noGrp="1"/>
          </p:cNvSpPr>
          <p:nvPr>
            <p:ph type="sldNum" sz="quarter" idx="12"/>
          </p:nvPr>
        </p:nvSpPr>
        <p:spPr/>
        <p:txBody>
          <a:bodyPr/>
          <a:lstStyle/>
          <a:p>
            <a:fld id="{0AD9537A-722F-44B7-9705-7EE1A1EF84C8}" type="slidenum">
              <a:rPr lang="en-IN" smtClean="0"/>
              <a:t>‹#›</a:t>
            </a:fld>
            <a:endParaRPr lang="en-IN"/>
          </a:p>
        </p:txBody>
      </p:sp>
    </p:spTree>
    <p:extLst>
      <p:ext uri="{BB962C8B-B14F-4D97-AF65-F5344CB8AC3E}">
        <p14:creationId xmlns:p14="http://schemas.microsoft.com/office/powerpoint/2010/main" val="181261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AE60-88D5-463D-9B50-5F423FE345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65D84E-EF79-44FF-9DC4-3EDADDBF42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A62A56-3FB0-44D6-B43F-132B4E8BD96B}"/>
              </a:ext>
            </a:extLst>
          </p:cNvPr>
          <p:cNvSpPr>
            <a:spLocks noGrp="1"/>
          </p:cNvSpPr>
          <p:nvPr>
            <p:ph type="dt" sz="half" idx="10"/>
          </p:nvPr>
        </p:nvSpPr>
        <p:spPr/>
        <p:txBody>
          <a:bodyPr/>
          <a:lstStyle/>
          <a:p>
            <a:fld id="{E644B65A-8660-4730-B559-9FB687FF3ADC}" type="datetimeFigureOut">
              <a:rPr lang="en-IN" smtClean="0"/>
              <a:t>01-09-2022</a:t>
            </a:fld>
            <a:endParaRPr lang="en-IN"/>
          </a:p>
        </p:txBody>
      </p:sp>
      <p:sp>
        <p:nvSpPr>
          <p:cNvPr id="5" name="Footer Placeholder 4">
            <a:extLst>
              <a:ext uri="{FF2B5EF4-FFF2-40B4-BE49-F238E27FC236}">
                <a16:creationId xmlns:a16="http://schemas.microsoft.com/office/drawing/2014/main" id="{F8A5B40E-451B-43E0-92A4-25525A0ACA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6243CD-9B55-42B2-9FD1-48083FED12ED}"/>
              </a:ext>
            </a:extLst>
          </p:cNvPr>
          <p:cNvSpPr>
            <a:spLocks noGrp="1"/>
          </p:cNvSpPr>
          <p:nvPr>
            <p:ph type="sldNum" sz="quarter" idx="12"/>
          </p:nvPr>
        </p:nvSpPr>
        <p:spPr/>
        <p:txBody>
          <a:bodyPr/>
          <a:lstStyle/>
          <a:p>
            <a:fld id="{0AD9537A-722F-44B7-9705-7EE1A1EF84C8}" type="slidenum">
              <a:rPr lang="en-IN" smtClean="0"/>
              <a:t>‹#›</a:t>
            </a:fld>
            <a:endParaRPr lang="en-IN"/>
          </a:p>
        </p:txBody>
      </p:sp>
    </p:spTree>
    <p:extLst>
      <p:ext uri="{BB962C8B-B14F-4D97-AF65-F5344CB8AC3E}">
        <p14:creationId xmlns:p14="http://schemas.microsoft.com/office/powerpoint/2010/main" val="254756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0A42-68EF-40F6-AFAC-9275E2B26C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BC4E0A-EF90-4330-BAC5-E88AAAAE2E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AD8532-31DA-4542-8E32-924626A1F7B7}"/>
              </a:ext>
            </a:extLst>
          </p:cNvPr>
          <p:cNvSpPr>
            <a:spLocks noGrp="1"/>
          </p:cNvSpPr>
          <p:nvPr>
            <p:ph type="dt" sz="half" idx="10"/>
          </p:nvPr>
        </p:nvSpPr>
        <p:spPr/>
        <p:txBody>
          <a:bodyPr/>
          <a:lstStyle/>
          <a:p>
            <a:fld id="{E644B65A-8660-4730-B559-9FB687FF3ADC}" type="datetimeFigureOut">
              <a:rPr lang="en-IN" smtClean="0"/>
              <a:t>01-09-2022</a:t>
            </a:fld>
            <a:endParaRPr lang="en-IN"/>
          </a:p>
        </p:txBody>
      </p:sp>
      <p:sp>
        <p:nvSpPr>
          <p:cNvPr id="5" name="Footer Placeholder 4">
            <a:extLst>
              <a:ext uri="{FF2B5EF4-FFF2-40B4-BE49-F238E27FC236}">
                <a16:creationId xmlns:a16="http://schemas.microsoft.com/office/drawing/2014/main" id="{C32B864B-B68D-4E17-8899-6212146A5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ECE89C-AD35-4C78-9F85-073434C75C02}"/>
              </a:ext>
            </a:extLst>
          </p:cNvPr>
          <p:cNvSpPr>
            <a:spLocks noGrp="1"/>
          </p:cNvSpPr>
          <p:nvPr>
            <p:ph type="sldNum" sz="quarter" idx="12"/>
          </p:nvPr>
        </p:nvSpPr>
        <p:spPr/>
        <p:txBody>
          <a:bodyPr/>
          <a:lstStyle/>
          <a:p>
            <a:fld id="{0AD9537A-722F-44B7-9705-7EE1A1EF84C8}" type="slidenum">
              <a:rPr lang="en-IN" smtClean="0"/>
              <a:t>‹#›</a:t>
            </a:fld>
            <a:endParaRPr lang="en-IN"/>
          </a:p>
        </p:txBody>
      </p:sp>
    </p:spTree>
    <p:extLst>
      <p:ext uri="{BB962C8B-B14F-4D97-AF65-F5344CB8AC3E}">
        <p14:creationId xmlns:p14="http://schemas.microsoft.com/office/powerpoint/2010/main" val="414850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3AF6-41A2-4C12-A672-561403EE16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87BA9F-370E-4BF3-84D7-A6D94FC819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02FE65-53C0-4E25-BB44-F3F42468DF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2A1EBD-3C18-4950-B644-8A70DAD410B6}"/>
              </a:ext>
            </a:extLst>
          </p:cNvPr>
          <p:cNvSpPr>
            <a:spLocks noGrp="1"/>
          </p:cNvSpPr>
          <p:nvPr>
            <p:ph type="dt" sz="half" idx="10"/>
          </p:nvPr>
        </p:nvSpPr>
        <p:spPr/>
        <p:txBody>
          <a:bodyPr/>
          <a:lstStyle/>
          <a:p>
            <a:fld id="{E644B65A-8660-4730-B559-9FB687FF3ADC}" type="datetimeFigureOut">
              <a:rPr lang="en-IN" smtClean="0"/>
              <a:t>01-09-2022</a:t>
            </a:fld>
            <a:endParaRPr lang="en-IN"/>
          </a:p>
        </p:txBody>
      </p:sp>
      <p:sp>
        <p:nvSpPr>
          <p:cNvPr id="6" name="Footer Placeholder 5">
            <a:extLst>
              <a:ext uri="{FF2B5EF4-FFF2-40B4-BE49-F238E27FC236}">
                <a16:creationId xmlns:a16="http://schemas.microsoft.com/office/drawing/2014/main" id="{8054FCDE-3532-4496-9BCB-642614F4DB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9E3B8E-D533-45B6-BEF2-A1D9D642E774}"/>
              </a:ext>
            </a:extLst>
          </p:cNvPr>
          <p:cNvSpPr>
            <a:spLocks noGrp="1"/>
          </p:cNvSpPr>
          <p:nvPr>
            <p:ph type="sldNum" sz="quarter" idx="12"/>
          </p:nvPr>
        </p:nvSpPr>
        <p:spPr/>
        <p:txBody>
          <a:bodyPr/>
          <a:lstStyle/>
          <a:p>
            <a:fld id="{0AD9537A-722F-44B7-9705-7EE1A1EF84C8}" type="slidenum">
              <a:rPr lang="en-IN" smtClean="0"/>
              <a:t>‹#›</a:t>
            </a:fld>
            <a:endParaRPr lang="en-IN"/>
          </a:p>
        </p:txBody>
      </p:sp>
    </p:spTree>
    <p:extLst>
      <p:ext uri="{BB962C8B-B14F-4D97-AF65-F5344CB8AC3E}">
        <p14:creationId xmlns:p14="http://schemas.microsoft.com/office/powerpoint/2010/main" val="3609101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C8B7-6006-41AE-A74B-37E253D11F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5DA38C-A7AB-4A8E-BB05-A33DE4108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4BCAC4-E5A0-4DFB-BAF3-E2CE7E2A42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C0D473-54CF-4DAC-9736-FA2EF006F0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EC945-7C40-4B4C-AE81-6E280F67FE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F78331-5C3B-40D0-AD94-5A0239414513}"/>
              </a:ext>
            </a:extLst>
          </p:cNvPr>
          <p:cNvSpPr>
            <a:spLocks noGrp="1"/>
          </p:cNvSpPr>
          <p:nvPr>
            <p:ph type="dt" sz="half" idx="10"/>
          </p:nvPr>
        </p:nvSpPr>
        <p:spPr/>
        <p:txBody>
          <a:bodyPr/>
          <a:lstStyle/>
          <a:p>
            <a:fld id="{E644B65A-8660-4730-B559-9FB687FF3ADC}" type="datetimeFigureOut">
              <a:rPr lang="en-IN" smtClean="0"/>
              <a:t>01-09-2022</a:t>
            </a:fld>
            <a:endParaRPr lang="en-IN"/>
          </a:p>
        </p:txBody>
      </p:sp>
      <p:sp>
        <p:nvSpPr>
          <p:cNvPr id="8" name="Footer Placeholder 7">
            <a:extLst>
              <a:ext uri="{FF2B5EF4-FFF2-40B4-BE49-F238E27FC236}">
                <a16:creationId xmlns:a16="http://schemas.microsoft.com/office/drawing/2014/main" id="{A127A75F-0AC6-403A-8798-A9F7F2FA2B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FDA05B-A56D-4B79-8083-B53AC195440D}"/>
              </a:ext>
            </a:extLst>
          </p:cNvPr>
          <p:cNvSpPr>
            <a:spLocks noGrp="1"/>
          </p:cNvSpPr>
          <p:nvPr>
            <p:ph type="sldNum" sz="quarter" idx="12"/>
          </p:nvPr>
        </p:nvSpPr>
        <p:spPr/>
        <p:txBody>
          <a:bodyPr/>
          <a:lstStyle/>
          <a:p>
            <a:fld id="{0AD9537A-722F-44B7-9705-7EE1A1EF84C8}" type="slidenum">
              <a:rPr lang="en-IN" smtClean="0"/>
              <a:t>‹#›</a:t>
            </a:fld>
            <a:endParaRPr lang="en-IN"/>
          </a:p>
        </p:txBody>
      </p:sp>
    </p:spTree>
    <p:extLst>
      <p:ext uri="{BB962C8B-B14F-4D97-AF65-F5344CB8AC3E}">
        <p14:creationId xmlns:p14="http://schemas.microsoft.com/office/powerpoint/2010/main" val="377873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2138-DCA2-4D02-A410-38FF73303D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CFB914-5D50-43DC-8B13-1796F45131A7}"/>
              </a:ext>
            </a:extLst>
          </p:cNvPr>
          <p:cNvSpPr>
            <a:spLocks noGrp="1"/>
          </p:cNvSpPr>
          <p:nvPr>
            <p:ph type="dt" sz="half" idx="10"/>
          </p:nvPr>
        </p:nvSpPr>
        <p:spPr/>
        <p:txBody>
          <a:bodyPr/>
          <a:lstStyle/>
          <a:p>
            <a:fld id="{E644B65A-8660-4730-B559-9FB687FF3ADC}" type="datetimeFigureOut">
              <a:rPr lang="en-IN" smtClean="0"/>
              <a:t>01-09-2022</a:t>
            </a:fld>
            <a:endParaRPr lang="en-IN"/>
          </a:p>
        </p:txBody>
      </p:sp>
      <p:sp>
        <p:nvSpPr>
          <p:cNvPr id="4" name="Footer Placeholder 3">
            <a:extLst>
              <a:ext uri="{FF2B5EF4-FFF2-40B4-BE49-F238E27FC236}">
                <a16:creationId xmlns:a16="http://schemas.microsoft.com/office/drawing/2014/main" id="{8F520944-370D-4ABF-9DE9-698CB8C7B0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A070DF-367A-43A8-A9F0-FAA5322992C3}"/>
              </a:ext>
            </a:extLst>
          </p:cNvPr>
          <p:cNvSpPr>
            <a:spLocks noGrp="1"/>
          </p:cNvSpPr>
          <p:nvPr>
            <p:ph type="sldNum" sz="quarter" idx="12"/>
          </p:nvPr>
        </p:nvSpPr>
        <p:spPr/>
        <p:txBody>
          <a:bodyPr/>
          <a:lstStyle/>
          <a:p>
            <a:fld id="{0AD9537A-722F-44B7-9705-7EE1A1EF84C8}" type="slidenum">
              <a:rPr lang="en-IN" smtClean="0"/>
              <a:t>‹#›</a:t>
            </a:fld>
            <a:endParaRPr lang="en-IN"/>
          </a:p>
        </p:txBody>
      </p:sp>
    </p:spTree>
    <p:extLst>
      <p:ext uri="{BB962C8B-B14F-4D97-AF65-F5344CB8AC3E}">
        <p14:creationId xmlns:p14="http://schemas.microsoft.com/office/powerpoint/2010/main" val="3800314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A8C233-68E9-4F8D-BB96-BA272B4D5C98}"/>
              </a:ext>
            </a:extLst>
          </p:cNvPr>
          <p:cNvSpPr>
            <a:spLocks noGrp="1"/>
          </p:cNvSpPr>
          <p:nvPr>
            <p:ph type="dt" sz="half" idx="10"/>
          </p:nvPr>
        </p:nvSpPr>
        <p:spPr/>
        <p:txBody>
          <a:bodyPr/>
          <a:lstStyle/>
          <a:p>
            <a:fld id="{E644B65A-8660-4730-B559-9FB687FF3ADC}" type="datetimeFigureOut">
              <a:rPr lang="en-IN" smtClean="0"/>
              <a:t>01-09-2022</a:t>
            </a:fld>
            <a:endParaRPr lang="en-IN"/>
          </a:p>
        </p:txBody>
      </p:sp>
      <p:sp>
        <p:nvSpPr>
          <p:cNvPr id="3" name="Footer Placeholder 2">
            <a:extLst>
              <a:ext uri="{FF2B5EF4-FFF2-40B4-BE49-F238E27FC236}">
                <a16:creationId xmlns:a16="http://schemas.microsoft.com/office/drawing/2014/main" id="{FD3935FD-4D4B-478F-B459-11C4F052FE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F8AB29-430E-498D-A01E-5110DA7040D9}"/>
              </a:ext>
            </a:extLst>
          </p:cNvPr>
          <p:cNvSpPr>
            <a:spLocks noGrp="1"/>
          </p:cNvSpPr>
          <p:nvPr>
            <p:ph type="sldNum" sz="quarter" idx="12"/>
          </p:nvPr>
        </p:nvSpPr>
        <p:spPr/>
        <p:txBody>
          <a:bodyPr/>
          <a:lstStyle/>
          <a:p>
            <a:fld id="{0AD9537A-722F-44B7-9705-7EE1A1EF84C8}" type="slidenum">
              <a:rPr lang="en-IN" smtClean="0"/>
              <a:t>‹#›</a:t>
            </a:fld>
            <a:endParaRPr lang="en-IN"/>
          </a:p>
        </p:txBody>
      </p:sp>
    </p:spTree>
    <p:extLst>
      <p:ext uri="{BB962C8B-B14F-4D97-AF65-F5344CB8AC3E}">
        <p14:creationId xmlns:p14="http://schemas.microsoft.com/office/powerpoint/2010/main" val="138787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364E-7B0A-48FD-812B-2B12BEF6B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2F6621-0688-48E4-A759-C5519202E6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0D739B-8815-4824-993A-AA40C89F2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DB564E-4E5B-4EC4-8088-20E193E46658}"/>
              </a:ext>
            </a:extLst>
          </p:cNvPr>
          <p:cNvSpPr>
            <a:spLocks noGrp="1"/>
          </p:cNvSpPr>
          <p:nvPr>
            <p:ph type="dt" sz="half" idx="10"/>
          </p:nvPr>
        </p:nvSpPr>
        <p:spPr/>
        <p:txBody>
          <a:bodyPr/>
          <a:lstStyle/>
          <a:p>
            <a:fld id="{E644B65A-8660-4730-B559-9FB687FF3ADC}" type="datetimeFigureOut">
              <a:rPr lang="en-IN" smtClean="0"/>
              <a:t>01-09-2022</a:t>
            </a:fld>
            <a:endParaRPr lang="en-IN"/>
          </a:p>
        </p:txBody>
      </p:sp>
      <p:sp>
        <p:nvSpPr>
          <p:cNvPr id="6" name="Footer Placeholder 5">
            <a:extLst>
              <a:ext uri="{FF2B5EF4-FFF2-40B4-BE49-F238E27FC236}">
                <a16:creationId xmlns:a16="http://schemas.microsoft.com/office/drawing/2014/main" id="{6B3E38C3-175A-4FF2-9E29-E378400B33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90E30-0E4F-4B43-8D27-81567D36A15C}"/>
              </a:ext>
            </a:extLst>
          </p:cNvPr>
          <p:cNvSpPr>
            <a:spLocks noGrp="1"/>
          </p:cNvSpPr>
          <p:nvPr>
            <p:ph type="sldNum" sz="quarter" idx="12"/>
          </p:nvPr>
        </p:nvSpPr>
        <p:spPr/>
        <p:txBody>
          <a:bodyPr/>
          <a:lstStyle/>
          <a:p>
            <a:fld id="{0AD9537A-722F-44B7-9705-7EE1A1EF84C8}" type="slidenum">
              <a:rPr lang="en-IN" smtClean="0"/>
              <a:t>‹#›</a:t>
            </a:fld>
            <a:endParaRPr lang="en-IN"/>
          </a:p>
        </p:txBody>
      </p:sp>
    </p:spTree>
    <p:extLst>
      <p:ext uri="{BB962C8B-B14F-4D97-AF65-F5344CB8AC3E}">
        <p14:creationId xmlns:p14="http://schemas.microsoft.com/office/powerpoint/2010/main" val="18217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56BC-6A09-4311-84AB-ABCD01D2F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DBAA69-7150-449C-B4F5-EC893C3E6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BC3E62-DC8A-4255-B660-78A6AD270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37DA3E-642B-48E1-B545-DC9956DD1510}"/>
              </a:ext>
            </a:extLst>
          </p:cNvPr>
          <p:cNvSpPr>
            <a:spLocks noGrp="1"/>
          </p:cNvSpPr>
          <p:nvPr>
            <p:ph type="dt" sz="half" idx="10"/>
          </p:nvPr>
        </p:nvSpPr>
        <p:spPr/>
        <p:txBody>
          <a:bodyPr/>
          <a:lstStyle/>
          <a:p>
            <a:fld id="{E644B65A-8660-4730-B559-9FB687FF3ADC}" type="datetimeFigureOut">
              <a:rPr lang="en-IN" smtClean="0"/>
              <a:t>01-09-2022</a:t>
            </a:fld>
            <a:endParaRPr lang="en-IN"/>
          </a:p>
        </p:txBody>
      </p:sp>
      <p:sp>
        <p:nvSpPr>
          <p:cNvPr id="6" name="Footer Placeholder 5">
            <a:extLst>
              <a:ext uri="{FF2B5EF4-FFF2-40B4-BE49-F238E27FC236}">
                <a16:creationId xmlns:a16="http://schemas.microsoft.com/office/drawing/2014/main" id="{A2FD4102-2D28-4460-92DF-7D3E0B8FD5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B513E7-E133-496B-B31F-72C06AE1F190}"/>
              </a:ext>
            </a:extLst>
          </p:cNvPr>
          <p:cNvSpPr>
            <a:spLocks noGrp="1"/>
          </p:cNvSpPr>
          <p:nvPr>
            <p:ph type="sldNum" sz="quarter" idx="12"/>
          </p:nvPr>
        </p:nvSpPr>
        <p:spPr/>
        <p:txBody>
          <a:bodyPr/>
          <a:lstStyle/>
          <a:p>
            <a:fld id="{0AD9537A-722F-44B7-9705-7EE1A1EF84C8}" type="slidenum">
              <a:rPr lang="en-IN" smtClean="0"/>
              <a:t>‹#›</a:t>
            </a:fld>
            <a:endParaRPr lang="en-IN"/>
          </a:p>
        </p:txBody>
      </p:sp>
    </p:spTree>
    <p:extLst>
      <p:ext uri="{BB962C8B-B14F-4D97-AF65-F5344CB8AC3E}">
        <p14:creationId xmlns:p14="http://schemas.microsoft.com/office/powerpoint/2010/main" val="80446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D19EA-8741-4795-9526-6B686A5F9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260D17-1373-4815-9E3D-705875341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9B76B9-63CA-4428-AEF7-5A936357C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4B65A-8660-4730-B559-9FB687FF3ADC}" type="datetimeFigureOut">
              <a:rPr lang="en-IN" smtClean="0"/>
              <a:t>01-09-2022</a:t>
            </a:fld>
            <a:endParaRPr lang="en-IN"/>
          </a:p>
        </p:txBody>
      </p:sp>
      <p:sp>
        <p:nvSpPr>
          <p:cNvPr id="5" name="Footer Placeholder 4">
            <a:extLst>
              <a:ext uri="{FF2B5EF4-FFF2-40B4-BE49-F238E27FC236}">
                <a16:creationId xmlns:a16="http://schemas.microsoft.com/office/drawing/2014/main" id="{0959A9E5-ECC7-4CBB-86E9-5653FBC79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8670FF-B47D-460C-840D-EA450311B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9537A-722F-44B7-9705-7EE1A1EF84C8}" type="slidenum">
              <a:rPr lang="en-IN" smtClean="0"/>
              <a:t>‹#›</a:t>
            </a:fld>
            <a:endParaRPr lang="en-IN"/>
          </a:p>
        </p:txBody>
      </p:sp>
    </p:spTree>
    <p:extLst>
      <p:ext uri="{BB962C8B-B14F-4D97-AF65-F5344CB8AC3E}">
        <p14:creationId xmlns:p14="http://schemas.microsoft.com/office/powerpoint/2010/main" val="3466837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Introduction/Background</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1222948"/>
            <a:ext cx="10172700"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t>Sign languages are way of communicating techniques mostly where hearing impaired community uses throughout the world.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most frequent technique of signing words and sentences is by waving fingers, arms, hands, and making motions with face.</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Sign languages are complete languages with vocabulary, grammar which has unique characteristics.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Several factors are employed to identify signs, including hand orientations with many forms, movement of hands, posture of body, and expressions in faces.</a:t>
            </a:r>
          </a:p>
        </p:txBody>
      </p:sp>
    </p:spTree>
    <p:extLst>
      <p:ext uri="{BB962C8B-B14F-4D97-AF65-F5344CB8AC3E}">
        <p14:creationId xmlns:p14="http://schemas.microsoft.com/office/powerpoint/2010/main" val="46549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Qualitative and Quantitative Results</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889573"/>
            <a:ext cx="10172700" cy="1569660"/>
          </a:xfrm>
          <a:prstGeom prst="rect">
            <a:avLst/>
          </a:prstGeom>
          <a:noFill/>
        </p:spPr>
        <p:txBody>
          <a:bodyPr wrap="square" rtlCol="0">
            <a:spAutoFit/>
          </a:bodyPr>
          <a:lstStyle/>
          <a:p>
            <a:r>
              <a:rPr lang="en-IN" sz="2400" dirty="0"/>
              <a:t>Method 2: INCLUDE		Method 2: WLASL		     Method 2: AUTSL</a:t>
            </a:r>
          </a:p>
          <a:p>
            <a:r>
              <a:rPr lang="en-IN" sz="2400" dirty="0"/>
              <a:t>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sp>
        <p:nvSpPr>
          <p:cNvPr id="14" name="TextBox 13">
            <a:extLst>
              <a:ext uri="{FF2B5EF4-FFF2-40B4-BE49-F238E27FC236}">
                <a16:creationId xmlns:a16="http://schemas.microsoft.com/office/drawing/2014/main" id="{C83374F0-C1EE-45EA-94CD-EC6CD51D93BF}"/>
              </a:ext>
            </a:extLst>
          </p:cNvPr>
          <p:cNvSpPr txBox="1"/>
          <p:nvPr/>
        </p:nvSpPr>
        <p:spPr>
          <a:xfrm>
            <a:off x="818517" y="4410075"/>
            <a:ext cx="10382883" cy="1938992"/>
          </a:xfrm>
          <a:prstGeom prst="rect">
            <a:avLst/>
          </a:prstGeom>
          <a:noFill/>
        </p:spPr>
        <p:txBody>
          <a:bodyPr wrap="square" rtlCol="0">
            <a:spAutoFit/>
          </a:bodyPr>
          <a:lstStyle/>
          <a:p>
            <a:r>
              <a:rPr lang="en-IN" sz="2400" dirty="0"/>
              <a:t>Accuracy: </a:t>
            </a:r>
          </a:p>
          <a:p>
            <a:endParaRPr lang="en-IN" sz="2400" dirty="0"/>
          </a:p>
          <a:p>
            <a:r>
              <a:rPr lang="en-IN" sz="2400" dirty="0"/>
              <a:t>INCLUDE: 63%</a:t>
            </a:r>
          </a:p>
          <a:p>
            <a:r>
              <a:rPr lang="en-IN" sz="2400" dirty="0"/>
              <a:t>WLASL: 28%</a:t>
            </a:r>
          </a:p>
          <a:p>
            <a:r>
              <a:rPr lang="en-IN" sz="2400" dirty="0"/>
              <a:t>AUTSL: 78%</a:t>
            </a:r>
          </a:p>
        </p:txBody>
      </p:sp>
      <p:pic>
        <p:nvPicPr>
          <p:cNvPr id="3" name="Picture 2">
            <a:extLst>
              <a:ext uri="{FF2B5EF4-FFF2-40B4-BE49-F238E27FC236}">
                <a16:creationId xmlns:a16="http://schemas.microsoft.com/office/drawing/2014/main" id="{E2D64046-6C52-4FF7-A4D2-189B2BEA5CD2}"/>
              </a:ext>
            </a:extLst>
          </p:cNvPr>
          <p:cNvPicPr>
            <a:picLocks noChangeAspect="1"/>
          </p:cNvPicPr>
          <p:nvPr/>
        </p:nvPicPr>
        <p:blipFill>
          <a:blip r:embed="rId2"/>
          <a:stretch>
            <a:fillRect/>
          </a:stretch>
        </p:blipFill>
        <p:spPr>
          <a:xfrm>
            <a:off x="818516" y="1858003"/>
            <a:ext cx="2172333" cy="2007436"/>
          </a:xfrm>
          <a:prstGeom prst="rect">
            <a:avLst/>
          </a:prstGeom>
        </p:spPr>
      </p:pic>
      <p:pic>
        <p:nvPicPr>
          <p:cNvPr id="9" name="Picture 8">
            <a:extLst>
              <a:ext uri="{FF2B5EF4-FFF2-40B4-BE49-F238E27FC236}">
                <a16:creationId xmlns:a16="http://schemas.microsoft.com/office/drawing/2014/main" id="{F8FAB520-F17B-485A-84F0-D70CB0D5CAAA}"/>
              </a:ext>
            </a:extLst>
          </p:cNvPr>
          <p:cNvPicPr>
            <a:picLocks noChangeAspect="1"/>
          </p:cNvPicPr>
          <p:nvPr/>
        </p:nvPicPr>
        <p:blipFill>
          <a:blip r:embed="rId3"/>
          <a:stretch>
            <a:fillRect/>
          </a:stretch>
        </p:blipFill>
        <p:spPr>
          <a:xfrm>
            <a:off x="4011160" y="1858003"/>
            <a:ext cx="2627765" cy="2021919"/>
          </a:xfrm>
          <a:prstGeom prst="rect">
            <a:avLst/>
          </a:prstGeom>
        </p:spPr>
      </p:pic>
      <p:pic>
        <p:nvPicPr>
          <p:cNvPr id="11" name="Picture 10">
            <a:extLst>
              <a:ext uri="{FF2B5EF4-FFF2-40B4-BE49-F238E27FC236}">
                <a16:creationId xmlns:a16="http://schemas.microsoft.com/office/drawing/2014/main" id="{E13B2825-7386-4094-AB0A-A1ADA02CD9ED}"/>
              </a:ext>
            </a:extLst>
          </p:cNvPr>
          <p:cNvPicPr>
            <a:picLocks noChangeAspect="1"/>
          </p:cNvPicPr>
          <p:nvPr/>
        </p:nvPicPr>
        <p:blipFill>
          <a:blip r:embed="rId4"/>
          <a:stretch>
            <a:fillRect/>
          </a:stretch>
        </p:blipFill>
        <p:spPr>
          <a:xfrm>
            <a:off x="7310981" y="1872486"/>
            <a:ext cx="4366670" cy="2006503"/>
          </a:xfrm>
          <a:prstGeom prst="rect">
            <a:avLst/>
          </a:prstGeom>
        </p:spPr>
      </p:pic>
    </p:spTree>
    <p:extLst>
      <p:ext uri="{BB962C8B-B14F-4D97-AF65-F5344CB8AC3E}">
        <p14:creationId xmlns:p14="http://schemas.microsoft.com/office/powerpoint/2010/main" val="172273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Qualitative and Quantitative Results</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889573"/>
            <a:ext cx="10172700" cy="1569660"/>
          </a:xfrm>
          <a:prstGeom prst="rect">
            <a:avLst/>
          </a:prstGeom>
          <a:noFill/>
        </p:spPr>
        <p:txBody>
          <a:bodyPr wrap="square" rtlCol="0">
            <a:spAutoFit/>
          </a:bodyPr>
          <a:lstStyle/>
          <a:p>
            <a:r>
              <a:rPr lang="en-IN" sz="2400" dirty="0"/>
              <a:t>Method 3: INCLUDE		Method 3: WLASL		     Method 3: AUTSL</a:t>
            </a:r>
          </a:p>
          <a:p>
            <a:r>
              <a:rPr lang="en-IN" sz="2400" dirty="0"/>
              <a:t>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sp>
        <p:nvSpPr>
          <p:cNvPr id="14" name="TextBox 13">
            <a:extLst>
              <a:ext uri="{FF2B5EF4-FFF2-40B4-BE49-F238E27FC236}">
                <a16:creationId xmlns:a16="http://schemas.microsoft.com/office/drawing/2014/main" id="{C83374F0-C1EE-45EA-94CD-EC6CD51D93BF}"/>
              </a:ext>
            </a:extLst>
          </p:cNvPr>
          <p:cNvSpPr txBox="1"/>
          <p:nvPr/>
        </p:nvSpPr>
        <p:spPr>
          <a:xfrm>
            <a:off x="818517" y="4410075"/>
            <a:ext cx="10382883" cy="1938992"/>
          </a:xfrm>
          <a:prstGeom prst="rect">
            <a:avLst/>
          </a:prstGeom>
          <a:noFill/>
        </p:spPr>
        <p:txBody>
          <a:bodyPr wrap="square" rtlCol="0">
            <a:spAutoFit/>
          </a:bodyPr>
          <a:lstStyle/>
          <a:p>
            <a:r>
              <a:rPr lang="en-IN" sz="2400" dirty="0"/>
              <a:t>Accuracy: </a:t>
            </a:r>
          </a:p>
          <a:p>
            <a:endParaRPr lang="en-IN" sz="2400" dirty="0"/>
          </a:p>
          <a:p>
            <a:r>
              <a:rPr lang="en-IN" sz="2400" dirty="0"/>
              <a:t>INCLUDE: 65%</a:t>
            </a:r>
          </a:p>
          <a:p>
            <a:r>
              <a:rPr lang="en-IN" sz="2400" dirty="0"/>
              <a:t>WLASL: 31%</a:t>
            </a:r>
          </a:p>
          <a:p>
            <a:r>
              <a:rPr lang="en-IN" sz="2400" dirty="0"/>
              <a:t>AUTSL: 82%</a:t>
            </a:r>
          </a:p>
        </p:txBody>
      </p:sp>
      <p:pic>
        <p:nvPicPr>
          <p:cNvPr id="6" name="Picture 5">
            <a:extLst>
              <a:ext uri="{FF2B5EF4-FFF2-40B4-BE49-F238E27FC236}">
                <a16:creationId xmlns:a16="http://schemas.microsoft.com/office/drawing/2014/main" id="{3C0E95C1-4EFD-4BBD-ACD2-78EE6D472333}"/>
              </a:ext>
            </a:extLst>
          </p:cNvPr>
          <p:cNvPicPr>
            <a:picLocks noChangeAspect="1"/>
          </p:cNvPicPr>
          <p:nvPr/>
        </p:nvPicPr>
        <p:blipFill>
          <a:blip r:embed="rId2"/>
          <a:stretch>
            <a:fillRect/>
          </a:stretch>
        </p:blipFill>
        <p:spPr>
          <a:xfrm>
            <a:off x="818517" y="1843540"/>
            <a:ext cx="2153284" cy="2034434"/>
          </a:xfrm>
          <a:prstGeom prst="rect">
            <a:avLst/>
          </a:prstGeom>
        </p:spPr>
      </p:pic>
      <p:pic>
        <p:nvPicPr>
          <p:cNvPr id="8" name="Picture 7">
            <a:extLst>
              <a:ext uri="{FF2B5EF4-FFF2-40B4-BE49-F238E27FC236}">
                <a16:creationId xmlns:a16="http://schemas.microsoft.com/office/drawing/2014/main" id="{1EB739E1-3F31-47E7-A2F4-AB74AA1A05BB}"/>
              </a:ext>
            </a:extLst>
          </p:cNvPr>
          <p:cNvPicPr>
            <a:picLocks noChangeAspect="1"/>
          </p:cNvPicPr>
          <p:nvPr/>
        </p:nvPicPr>
        <p:blipFill>
          <a:blip r:embed="rId3"/>
          <a:stretch>
            <a:fillRect/>
          </a:stretch>
        </p:blipFill>
        <p:spPr>
          <a:xfrm>
            <a:off x="4052887" y="1843540"/>
            <a:ext cx="2686313" cy="2034434"/>
          </a:xfrm>
          <a:prstGeom prst="rect">
            <a:avLst/>
          </a:prstGeom>
        </p:spPr>
      </p:pic>
      <p:pic>
        <p:nvPicPr>
          <p:cNvPr id="12" name="Picture 11">
            <a:extLst>
              <a:ext uri="{FF2B5EF4-FFF2-40B4-BE49-F238E27FC236}">
                <a16:creationId xmlns:a16="http://schemas.microsoft.com/office/drawing/2014/main" id="{EA4ABCC0-9BA9-4130-AB9E-E99D4D894122}"/>
              </a:ext>
            </a:extLst>
          </p:cNvPr>
          <p:cNvPicPr>
            <a:picLocks noChangeAspect="1"/>
          </p:cNvPicPr>
          <p:nvPr/>
        </p:nvPicPr>
        <p:blipFill>
          <a:blip r:embed="rId4"/>
          <a:stretch>
            <a:fillRect/>
          </a:stretch>
        </p:blipFill>
        <p:spPr>
          <a:xfrm>
            <a:off x="7347903" y="1780797"/>
            <a:ext cx="4515483" cy="2124059"/>
          </a:xfrm>
          <a:prstGeom prst="rect">
            <a:avLst/>
          </a:prstGeom>
        </p:spPr>
      </p:pic>
    </p:spTree>
    <p:extLst>
      <p:ext uri="{BB962C8B-B14F-4D97-AF65-F5344CB8AC3E}">
        <p14:creationId xmlns:p14="http://schemas.microsoft.com/office/powerpoint/2010/main" val="24133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Qualitative and Quantitative Results</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889573"/>
            <a:ext cx="10172700" cy="1569660"/>
          </a:xfrm>
          <a:prstGeom prst="rect">
            <a:avLst/>
          </a:prstGeom>
          <a:noFill/>
        </p:spPr>
        <p:txBody>
          <a:bodyPr wrap="square" rtlCol="0">
            <a:spAutoFit/>
          </a:bodyPr>
          <a:lstStyle/>
          <a:p>
            <a:r>
              <a:rPr lang="en-IN" sz="2400" dirty="0"/>
              <a:t>Method 4: INCLUDE		Method 4: WLASL		     Method 4: AUTSL</a:t>
            </a:r>
          </a:p>
          <a:p>
            <a:r>
              <a:rPr lang="en-IN" sz="2400" dirty="0"/>
              <a:t>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sp>
        <p:nvSpPr>
          <p:cNvPr id="14" name="TextBox 13">
            <a:extLst>
              <a:ext uri="{FF2B5EF4-FFF2-40B4-BE49-F238E27FC236}">
                <a16:creationId xmlns:a16="http://schemas.microsoft.com/office/drawing/2014/main" id="{C83374F0-C1EE-45EA-94CD-EC6CD51D93BF}"/>
              </a:ext>
            </a:extLst>
          </p:cNvPr>
          <p:cNvSpPr txBox="1"/>
          <p:nvPr/>
        </p:nvSpPr>
        <p:spPr>
          <a:xfrm>
            <a:off x="818517" y="4410075"/>
            <a:ext cx="10382883" cy="1938992"/>
          </a:xfrm>
          <a:prstGeom prst="rect">
            <a:avLst/>
          </a:prstGeom>
          <a:noFill/>
        </p:spPr>
        <p:txBody>
          <a:bodyPr wrap="square" rtlCol="0">
            <a:spAutoFit/>
          </a:bodyPr>
          <a:lstStyle/>
          <a:p>
            <a:r>
              <a:rPr lang="en-IN" sz="2400" dirty="0"/>
              <a:t>Accuracy: </a:t>
            </a:r>
          </a:p>
          <a:p>
            <a:endParaRPr lang="en-IN" sz="2400" dirty="0"/>
          </a:p>
          <a:p>
            <a:r>
              <a:rPr lang="en-IN" sz="2400" dirty="0"/>
              <a:t>INCLUDE: 89%</a:t>
            </a:r>
          </a:p>
          <a:p>
            <a:r>
              <a:rPr lang="en-IN" sz="2400" dirty="0"/>
              <a:t>WLASL: 32%</a:t>
            </a:r>
          </a:p>
          <a:p>
            <a:r>
              <a:rPr lang="en-IN" sz="2400" dirty="0"/>
              <a:t>AUTSL: 86%</a:t>
            </a:r>
          </a:p>
        </p:txBody>
      </p:sp>
      <p:pic>
        <p:nvPicPr>
          <p:cNvPr id="3" name="Picture 2">
            <a:extLst>
              <a:ext uri="{FF2B5EF4-FFF2-40B4-BE49-F238E27FC236}">
                <a16:creationId xmlns:a16="http://schemas.microsoft.com/office/drawing/2014/main" id="{F2E36E8A-F837-4AFA-965E-C4278A19D28A}"/>
              </a:ext>
            </a:extLst>
          </p:cNvPr>
          <p:cNvPicPr>
            <a:picLocks noChangeAspect="1"/>
          </p:cNvPicPr>
          <p:nvPr/>
        </p:nvPicPr>
        <p:blipFill>
          <a:blip r:embed="rId2"/>
          <a:stretch>
            <a:fillRect/>
          </a:stretch>
        </p:blipFill>
        <p:spPr>
          <a:xfrm>
            <a:off x="837567" y="1852931"/>
            <a:ext cx="2362201" cy="2015651"/>
          </a:xfrm>
          <a:prstGeom prst="rect">
            <a:avLst/>
          </a:prstGeom>
        </p:spPr>
      </p:pic>
      <p:pic>
        <p:nvPicPr>
          <p:cNvPr id="9" name="Picture 8">
            <a:extLst>
              <a:ext uri="{FF2B5EF4-FFF2-40B4-BE49-F238E27FC236}">
                <a16:creationId xmlns:a16="http://schemas.microsoft.com/office/drawing/2014/main" id="{76D128F5-C602-4A98-BC85-9A5D6A1626BD}"/>
              </a:ext>
            </a:extLst>
          </p:cNvPr>
          <p:cNvPicPr>
            <a:picLocks noChangeAspect="1"/>
          </p:cNvPicPr>
          <p:nvPr/>
        </p:nvPicPr>
        <p:blipFill>
          <a:blip r:embed="rId3"/>
          <a:stretch>
            <a:fillRect/>
          </a:stretch>
        </p:blipFill>
        <p:spPr>
          <a:xfrm>
            <a:off x="4095750" y="1855391"/>
            <a:ext cx="2700972" cy="2013191"/>
          </a:xfrm>
          <a:prstGeom prst="rect">
            <a:avLst/>
          </a:prstGeom>
        </p:spPr>
      </p:pic>
      <p:pic>
        <p:nvPicPr>
          <p:cNvPr id="11" name="Picture 10">
            <a:extLst>
              <a:ext uri="{FF2B5EF4-FFF2-40B4-BE49-F238E27FC236}">
                <a16:creationId xmlns:a16="http://schemas.microsoft.com/office/drawing/2014/main" id="{BE30D7D2-81D8-4C57-8B28-FD1D04CE2FD4}"/>
              </a:ext>
            </a:extLst>
          </p:cNvPr>
          <p:cNvPicPr>
            <a:picLocks noChangeAspect="1"/>
          </p:cNvPicPr>
          <p:nvPr/>
        </p:nvPicPr>
        <p:blipFill>
          <a:blip r:embed="rId4"/>
          <a:stretch>
            <a:fillRect/>
          </a:stretch>
        </p:blipFill>
        <p:spPr>
          <a:xfrm>
            <a:off x="7419974" y="1852931"/>
            <a:ext cx="4258308" cy="2003086"/>
          </a:xfrm>
          <a:prstGeom prst="rect">
            <a:avLst/>
          </a:prstGeom>
        </p:spPr>
      </p:pic>
    </p:spTree>
    <p:extLst>
      <p:ext uri="{BB962C8B-B14F-4D97-AF65-F5344CB8AC3E}">
        <p14:creationId xmlns:p14="http://schemas.microsoft.com/office/powerpoint/2010/main" val="200044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Qualitative and Quantitative Results</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889573"/>
            <a:ext cx="10172700" cy="1569660"/>
          </a:xfrm>
          <a:prstGeom prst="rect">
            <a:avLst/>
          </a:prstGeom>
          <a:noFill/>
        </p:spPr>
        <p:txBody>
          <a:bodyPr wrap="square" rtlCol="0">
            <a:spAutoFit/>
          </a:bodyPr>
          <a:lstStyle/>
          <a:p>
            <a:r>
              <a:rPr lang="en-IN" sz="2400" dirty="0"/>
              <a:t>Method 5: INCLUDE		Method 5: WLASL		     Method 5: AUTSL</a:t>
            </a:r>
          </a:p>
          <a:p>
            <a:r>
              <a:rPr lang="en-IN" sz="2400" dirty="0"/>
              <a:t>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sp>
        <p:nvSpPr>
          <p:cNvPr id="14" name="TextBox 13">
            <a:extLst>
              <a:ext uri="{FF2B5EF4-FFF2-40B4-BE49-F238E27FC236}">
                <a16:creationId xmlns:a16="http://schemas.microsoft.com/office/drawing/2014/main" id="{C83374F0-C1EE-45EA-94CD-EC6CD51D93BF}"/>
              </a:ext>
            </a:extLst>
          </p:cNvPr>
          <p:cNvSpPr txBox="1"/>
          <p:nvPr/>
        </p:nvSpPr>
        <p:spPr>
          <a:xfrm>
            <a:off x="808992" y="4066044"/>
            <a:ext cx="10382883" cy="2677656"/>
          </a:xfrm>
          <a:prstGeom prst="rect">
            <a:avLst/>
          </a:prstGeom>
          <a:noFill/>
        </p:spPr>
        <p:txBody>
          <a:bodyPr wrap="square" rtlCol="0">
            <a:spAutoFit/>
          </a:bodyPr>
          <a:lstStyle/>
          <a:p>
            <a:r>
              <a:rPr lang="en-IN" sz="2400" dirty="0"/>
              <a:t>Accuracy: </a:t>
            </a:r>
          </a:p>
          <a:p>
            <a:r>
              <a:rPr lang="en-IN" sz="2400" dirty="0"/>
              <a:t>INCLUDE: 98%</a:t>
            </a:r>
          </a:p>
          <a:p>
            <a:r>
              <a:rPr lang="en-IN" sz="2400" dirty="0"/>
              <a:t>WLASL: 35%</a:t>
            </a:r>
          </a:p>
          <a:p>
            <a:r>
              <a:rPr lang="en-IN" sz="2400" dirty="0"/>
              <a:t>AUTSL: 96%</a:t>
            </a:r>
          </a:p>
          <a:p>
            <a:endParaRPr lang="en-IN" sz="2400" dirty="0"/>
          </a:p>
          <a:p>
            <a:r>
              <a:rPr lang="en-IN" sz="2400" b="1" dirty="0"/>
              <a:t>**Method 5: I3D performed best out of all the methods**</a:t>
            </a:r>
          </a:p>
          <a:p>
            <a:endParaRPr lang="en-IN" sz="2400" dirty="0"/>
          </a:p>
        </p:txBody>
      </p:sp>
      <p:pic>
        <p:nvPicPr>
          <p:cNvPr id="6" name="Picture 5">
            <a:extLst>
              <a:ext uri="{FF2B5EF4-FFF2-40B4-BE49-F238E27FC236}">
                <a16:creationId xmlns:a16="http://schemas.microsoft.com/office/drawing/2014/main" id="{7FF2643C-0F91-42AA-930D-37123FECC86D}"/>
              </a:ext>
            </a:extLst>
          </p:cNvPr>
          <p:cNvPicPr>
            <a:picLocks noChangeAspect="1"/>
          </p:cNvPicPr>
          <p:nvPr/>
        </p:nvPicPr>
        <p:blipFill>
          <a:blip r:embed="rId2"/>
          <a:stretch>
            <a:fillRect/>
          </a:stretch>
        </p:blipFill>
        <p:spPr>
          <a:xfrm>
            <a:off x="887892" y="1857950"/>
            <a:ext cx="2311876" cy="2010632"/>
          </a:xfrm>
          <a:prstGeom prst="rect">
            <a:avLst/>
          </a:prstGeom>
        </p:spPr>
      </p:pic>
      <p:pic>
        <p:nvPicPr>
          <p:cNvPr id="8" name="Picture 7">
            <a:extLst>
              <a:ext uri="{FF2B5EF4-FFF2-40B4-BE49-F238E27FC236}">
                <a16:creationId xmlns:a16="http://schemas.microsoft.com/office/drawing/2014/main" id="{8278521F-5171-4CF6-B260-2C60329E068D}"/>
              </a:ext>
            </a:extLst>
          </p:cNvPr>
          <p:cNvPicPr>
            <a:picLocks noChangeAspect="1"/>
          </p:cNvPicPr>
          <p:nvPr/>
        </p:nvPicPr>
        <p:blipFill>
          <a:blip r:embed="rId3"/>
          <a:stretch>
            <a:fillRect/>
          </a:stretch>
        </p:blipFill>
        <p:spPr>
          <a:xfrm>
            <a:off x="4060350" y="1855202"/>
            <a:ext cx="2671446" cy="2005356"/>
          </a:xfrm>
          <a:prstGeom prst="rect">
            <a:avLst/>
          </a:prstGeom>
        </p:spPr>
      </p:pic>
      <p:pic>
        <p:nvPicPr>
          <p:cNvPr id="12" name="Picture 11">
            <a:extLst>
              <a:ext uri="{FF2B5EF4-FFF2-40B4-BE49-F238E27FC236}">
                <a16:creationId xmlns:a16="http://schemas.microsoft.com/office/drawing/2014/main" id="{0CBFF89D-19DA-4166-8075-53C51E3FDC19}"/>
              </a:ext>
            </a:extLst>
          </p:cNvPr>
          <p:cNvPicPr>
            <a:picLocks noChangeAspect="1"/>
          </p:cNvPicPr>
          <p:nvPr/>
        </p:nvPicPr>
        <p:blipFill>
          <a:blip r:embed="rId4"/>
          <a:stretch>
            <a:fillRect/>
          </a:stretch>
        </p:blipFill>
        <p:spPr>
          <a:xfrm>
            <a:off x="7391400" y="1855202"/>
            <a:ext cx="4251482" cy="2006080"/>
          </a:xfrm>
          <a:prstGeom prst="rect">
            <a:avLst/>
          </a:prstGeom>
        </p:spPr>
      </p:pic>
    </p:spTree>
    <p:extLst>
      <p:ext uri="{BB962C8B-B14F-4D97-AF65-F5344CB8AC3E}">
        <p14:creationId xmlns:p14="http://schemas.microsoft.com/office/powerpoint/2010/main" val="82582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Conclusion</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1222948"/>
            <a:ext cx="10172700" cy="4893647"/>
          </a:xfrm>
          <a:prstGeom prst="rect">
            <a:avLst/>
          </a:prstGeom>
          <a:noFill/>
        </p:spPr>
        <p:txBody>
          <a:bodyPr wrap="square" rtlCol="0">
            <a:spAutoFit/>
          </a:bodyPr>
          <a:lstStyle/>
          <a:p>
            <a:pPr marL="342900" indent="-342900">
              <a:buFont typeface="Arial" panose="020B0604020202020204" pitchFamily="34" charset="0"/>
              <a:buChar char="•"/>
            </a:pPr>
            <a:r>
              <a:rPr lang="en-IN" sz="2400" dirty="0"/>
              <a:t>The deep learning-based vision-based suggested models for sign language recognition and related fields were looked at over the previous five years.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primary objective is to succinctly summarize the vision-based sign language recognition models that correlate to the results obtained.</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Gave a succinct overview of the sign language recognition application domain.</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More information about this domain must be investigated to open new doors for suggesting certain applications compatible with real-world circumstances because of the importance of this domain to the deaf and speak-impaired community.</a:t>
            </a:r>
          </a:p>
        </p:txBody>
      </p:sp>
    </p:spTree>
    <p:extLst>
      <p:ext uri="{BB962C8B-B14F-4D97-AF65-F5344CB8AC3E}">
        <p14:creationId xmlns:p14="http://schemas.microsoft.com/office/powerpoint/2010/main" val="2334745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Future Recommendation</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1222948"/>
            <a:ext cx="10172700" cy="5262979"/>
          </a:xfrm>
          <a:prstGeom prst="rect">
            <a:avLst/>
          </a:prstGeom>
          <a:noFill/>
        </p:spPr>
        <p:txBody>
          <a:bodyPr wrap="square" rtlCol="0">
            <a:spAutoFit/>
          </a:bodyPr>
          <a:lstStyle/>
          <a:p>
            <a:pPr marL="342900" indent="-342900">
              <a:buFont typeface="Arial" panose="020B0604020202020204" pitchFamily="34" charset="0"/>
              <a:buChar char="•"/>
            </a:pPr>
            <a:r>
              <a:rPr lang="en-IN" sz="2400" dirty="0"/>
              <a:t>Even though numerous models have been put forth for the recognition of sign language, more work is still needed to produce models that are more precise and practical.</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Most of the difficulties in the field of sign language recognition, according to our predictions, will be overcome with the aid of deep learning, faster hardware to process the input data, precise multi-modal methods, and fresh data illustrating the true variability and distribution of the problem at hand.</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Although most of the models that have been presented are focused on isolated sign language recognition, we anticipate that the community will soon begin to address the difficulties of continuous sign language recognition, including continuous annotated datasets, tokenization, and long-term multi-modal data modelling, particularly by combining vision and language models.</a:t>
            </a:r>
          </a:p>
        </p:txBody>
      </p:sp>
    </p:spTree>
    <p:extLst>
      <p:ext uri="{BB962C8B-B14F-4D97-AF65-F5344CB8AC3E}">
        <p14:creationId xmlns:p14="http://schemas.microsoft.com/office/powerpoint/2010/main" val="371752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Acknowledgement</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1775398"/>
            <a:ext cx="10172700"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I want to thank </a:t>
            </a:r>
            <a:r>
              <a:rPr lang="en-IN" sz="2400" b="1" dirty="0"/>
              <a:t>Seshadri </a:t>
            </a:r>
            <a:r>
              <a:rPr lang="en-IN" sz="2400" b="1" dirty="0" err="1"/>
              <a:t>Mazumder</a:t>
            </a:r>
            <a:r>
              <a:rPr lang="en-IN" sz="2400" dirty="0"/>
              <a:t> for supervising my thesis work that started right from the phase of choosing the topic, framing the research proposal, interim report till producing the final thesis. This work would not have been possible without his support. Also thankful to </a:t>
            </a:r>
            <a:r>
              <a:rPr lang="en-IN" sz="2400" b="1" dirty="0"/>
              <a:t>LJMU faculty – Dr Manoj </a:t>
            </a:r>
            <a:r>
              <a:rPr lang="en-IN" sz="2400" b="1" dirty="0" err="1"/>
              <a:t>Jayabalan</a:t>
            </a:r>
            <a:r>
              <a:rPr lang="en-IN" sz="2400" b="1" dirty="0"/>
              <a:t> and Dr Ahmed </a:t>
            </a:r>
            <a:r>
              <a:rPr lang="en-IN" sz="2400" b="1" dirty="0" err="1"/>
              <a:t>Kaky</a:t>
            </a:r>
            <a:r>
              <a:rPr lang="en-IN" sz="2400" dirty="0"/>
              <a:t> for all those live sessions which helped me plan my work better and for answering all my questions with patience</a:t>
            </a:r>
          </a:p>
        </p:txBody>
      </p:sp>
    </p:spTree>
    <p:extLst>
      <p:ext uri="{BB962C8B-B14F-4D97-AF65-F5344CB8AC3E}">
        <p14:creationId xmlns:p14="http://schemas.microsoft.com/office/powerpoint/2010/main" val="251335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AFD63C-4098-46FC-8F94-4228C283B40F}"/>
              </a:ext>
            </a:extLst>
          </p:cNvPr>
          <p:cNvSpPr txBox="1"/>
          <p:nvPr/>
        </p:nvSpPr>
        <p:spPr>
          <a:xfrm>
            <a:off x="676275" y="3198167"/>
            <a:ext cx="11201400" cy="646331"/>
          </a:xfrm>
          <a:prstGeom prst="rect">
            <a:avLst/>
          </a:prstGeom>
          <a:noFill/>
        </p:spPr>
        <p:txBody>
          <a:bodyPr wrap="square" rtlCol="0">
            <a:spAutoFit/>
          </a:bodyPr>
          <a:lstStyle/>
          <a:p>
            <a:pPr algn="ctr"/>
            <a:r>
              <a:rPr lang="en-IN" sz="3600" dirty="0"/>
              <a:t>THANK YOU</a:t>
            </a:r>
          </a:p>
        </p:txBody>
      </p:sp>
    </p:spTree>
    <p:extLst>
      <p:ext uri="{BB962C8B-B14F-4D97-AF65-F5344CB8AC3E}">
        <p14:creationId xmlns:p14="http://schemas.microsoft.com/office/powerpoint/2010/main" val="12610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Purpose</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1222948"/>
            <a:ext cx="10172700"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The purpose of sign language interpretation systems is to use techniques like vision to automatically translate sign languages.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two main goals in this technique are word-level sign language recognition (also known as "isolated sign language recognition") and sentence-level sign language recognition (also known as "continuous sign language recognition").</a:t>
            </a:r>
          </a:p>
        </p:txBody>
      </p:sp>
    </p:spTree>
    <p:extLst>
      <p:ext uri="{BB962C8B-B14F-4D97-AF65-F5344CB8AC3E}">
        <p14:creationId xmlns:p14="http://schemas.microsoft.com/office/powerpoint/2010/main" val="147958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Literature Review</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1222948"/>
            <a:ext cx="10172700"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t>The current methods for continuous SLR while using isolated SLR as building blocks also add layers of pre-processing and post-processing which indicate temporal segmentation and sentence synthesis respectively.</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Continuous SLR being more challenging involves reconstructing sentence structures, which divide the problem of recognizing sentences into three stages which are segmentation of videos with time, recognizing isolated word/expression, and sentence synthesis with a language model.</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Most approaches in the recent past show great progress in Sign Language Recognition which are based on the Hidden Markov Model (HMM) with various features such as motion trajectory.</a:t>
            </a:r>
          </a:p>
        </p:txBody>
      </p:sp>
    </p:spTree>
    <p:extLst>
      <p:ext uri="{BB962C8B-B14F-4D97-AF65-F5344CB8AC3E}">
        <p14:creationId xmlns:p14="http://schemas.microsoft.com/office/powerpoint/2010/main" val="331550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Literature Review (contd..)</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1222948"/>
            <a:ext cx="10172700" cy="4154984"/>
          </a:xfrm>
          <a:prstGeom prst="rect">
            <a:avLst/>
          </a:prstGeom>
          <a:noFill/>
        </p:spPr>
        <p:txBody>
          <a:bodyPr wrap="square" rtlCol="0">
            <a:spAutoFit/>
          </a:bodyPr>
          <a:lstStyle/>
          <a:p>
            <a:pPr marL="342900" indent="-342900">
              <a:buFont typeface="Arial" panose="020B0604020202020204" pitchFamily="34" charset="0"/>
              <a:buChar char="•"/>
            </a:pPr>
            <a:r>
              <a:rPr lang="en-IN" sz="2400" dirty="0"/>
              <a:t>The temporal segmentation even though popular is difficult to implement due to reasons where transitional movement between hand gestures can be subtle and ambiguous leading to inaccurate segmentation.</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An end-to-end novel sequence-to-sequence model that can generate video captions is a relevant research area.</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state-of-the-art performance demonstrated by Recurrent Neural Networks, specifically LSTMs in generating image captions, is trained on pairs of video-sentence and the model associates a sequence of video frames to sequence of words to describe an event in the video clip.</a:t>
            </a:r>
          </a:p>
        </p:txBody>
      </p:sp>
    </p:spTree>
    <p:extLst>
      <p:ext uri="{BB962C8B-B14F-4D97-AF65-F5344CB8AC3E}">
        <p14:creationId xmlns:p14="http://schemas.microsoft.com/office/powerpoint/2010/main" val="369915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Problem Statement</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1222948"/>
            <a:ext cx="10172700"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The main aim of this research is to propose a model that will perform Sign Language Recognition.</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Given a video with a person performing Sign Language for words, our model will recognize the video and will classify that video into one of the elements in vocab space.</a:t>
            </a:r>
          </a:p>
        </p:txBody>
      </p:sp>
    </p:spTree>
    <p:extLst>
      <p:ext uri="{BB962C8B-B14F-4D97-AF65-F5344CB8AC3E}">
        <p14:creationId xmlns:p14="http://schemas.microsoft.com/office/powerpoint/2010/main" val="239743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Datasets</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1222948"/>
            <a:ext cx="10172700"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t>Indian Lexicon Sign Language Dataset - INCLUDE - an ISL (Indian Sign Language) dataset contains 0.27 million frames across 4287 videos over 263-word signs from 15 different word categories.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Word-Level American Sign Language (WLASL) video dataset with more than 2000 words performed by more than 100 signers.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A new large-scale multi-modal Turkish Sign Language dataset (AUTSL). There are over 38000 video samples, which includes over 200 signs by more than 40 individual signers.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236030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Methodology</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1222948"/>
            <a:ext cx="10172700" cy="4893647"/>
          </a:xfrm>
          <a:prstGeom prst="rect">
            <a:avLst/>
          </a:prstGeom>
          <a:noFill/>
        </p:spPr>
        <p:txBody>
          <a:bodyPr wrap="square" rtlCol="0">
            <a:spAutoFit/>
          </a:bodyPr>
          <a:lstStyle/>
          <a:p>
            <a:pPr marL="342900" indent="-342900">
              <a:buFont typeface="Arial" panose="020B0604020202020204" pitchFamily="34" charset="0"/>
              <a:buChar char="•"/>
            </a:pPr>
            <a:r>
              <a:rPr lang="en-IN" sz="2400" dirty="0"/>
              <a:t>Method 1: 3D CNN based Classification with </a:t>
            </a:r>
            <a:r>
              <a:rPr lang="en-IN" sz="2400" dirty="0" err="1"/>
              <a:t>Softmax</a:t>
            </a:r>
            <a:r>
              <a:rPr lang="en-IN" sz="2400" dirty="0"/>
              <a:t> in the last layer - Convolutional Neural Networks (CNN) is used in a variety of applications. It is, without a doubt, the most widely used deep learning architecture. CNN has become the go-to model for any image-related issue. They outperform the competitors in terms of accuracy.</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Method 2: VGG Feature Extraction + 2D CNN based Classification - VGG16 is a CNN (Convolutional Neural Network) that is widely regarded as one of the best computer vision models available today. The creators of this model </a:t>
            </a:r>
            <a:r>
              <a:rPr lang="en-IN" sz="2400" dirty="0" err="1"/>
              <a:t>analyzed</a:t>
            </a:r>
            <a:r>
              <a:rPr lang="en-IN" sz="2400" dirty="0"/>
              <a:t> the networks and enhanced the depth using architecture with very small (3x3) convolution filters, which outperformed previous-art setups significantly.</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2774375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Methodology (contd..)</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1222948"/>
            <a:ext cx="10172700" cy="5262979"/>
          </a:xfrm>
          <a:prstGeom prst="rect">
            <a:avLst/>
          </a:prstGeom>
          <a:noFill/>
        </p:spPr>
        <p:txBody>
          <a:bodyPr wrap="square" rtlCol="0">
            <a:spAutoFit/>
          </a:bodyPr>
          <a:lstStyle/>
          <a:p>
            <a:pPr marL="342900" indent="-342900">
              <a:buFont typeface="Arial" panose="020B0604020202020204" pitchFamily="34" charset="0"/>
              <a:buChar char="•"/>
            </a:pPr>
            <a:r>
              <a:rPr lang="en-IN" sz="2400" dirty="0"/>
              <a:t>Method 3: Method 1/Method 2 with Attention mechanism - The study that established the now-famous "Attention Mechanism“ has evolved and is recognized as "</a:t>
            </a:r>
            <a:r>
              <a:rPr lang="en-IN" sz="2400" dirty="0" err="1"/>
              <a:t>Bahdanau</a:t>
            </a:r>
            <a:r>
              <a:rPr lang="en-IN" sz="2400" dirty="0"/>
              <a:t> Attention“.</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Method 4: VGG Features + Transformer’s Encoder + GRU based Decoder - Due to advances in Sequence Modelling, such as the comeback of Long-Short Term Memory networks (LSTMs) and the development of Gated Recurrent Units (GRUs), generating captions in videos and summarizing them have been recently popular.</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Method 5: I3D Pretrained/Video Vision Transformer + Transformer’s Encoder + GRU based Decoder - The </a:t>
            </a:r>
            <a:r>
              <a:rPr lang="en-IN" sz="2400" dirty="0" err="1"/>
              <a:t>preprocessing</a:t>
            </a:r>
            <a:r>
              <a:rPr lang="en-IN" sz="2400" dirty="0"/>
              <a:t> techniques on video data include - VGG (Visual Geometry Group) Feature Extraction, and I3D (Inflated 3D </a:t>
            </a:r>
            <a:r>
              <a:rPr lang="en-IN" sz="2400" dirty="0" err="1"/>
              <a:t>ConvNet</a:t>
            </a:r>
            <a:r>
              <a:rPr lang="en-IN" sz="2400" dirty="0"/>
              <a:t>) Feature Extraction &amp; Vision Transformer.</a:t>
            </a:r>
          </a:p>
        </p:txBody>
      </p:sp>
    </p:spTree>
    <p:extLst>
      <p:ext uri="{BB962C8B-B14F-4D97-AF65-F5344CB8AC3E}">
        <p14:creationId xmlns:p14="http://schemas.microsoft.com/office/powerpoint/2010/main" val="171396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0A83A-3CE3-4496-A7CB-75AC0F896565}"/>
              </a:ext>
            </a:extLst>
          </p:cNvPr>
          <p:cNvSpPr txBox="1"/>
          <p:nvPr/>
        </p:nvSpPr>
        <p:spPr>
          <a:xfrm>
            <a:off x="495299" y="114300"/>
            <a:ext cx="8067676" cy="584775"/>
          </a:xfrm>
          <a:prstGeom prst="rect">
            <a:avLst/>
          </a:prstGeom>
          <a:noFill/>
        </p:spPr>
        <p:txBody>
          <a:bodyPr wrap="square" rtlCol="0">
            <a:spAutoFit/>
          </a:bodyPr>
          <a:lstStyle/>
          <a:p>
            <a:r>
              <a:rPr lang="en-IN" sz="3200" dirty="0"/>
              <a:t>Qualitative and Quantitative Results</a:t>
            </a:r>
          </a:p>
        </p:txBody>
      </p:sp>
      <p:sp>
        <p:nvSpPr>
          <p:cNvPr id="5" name="TextBox 4">
            <a:extLst>
              <a:ext uri="{FF2B5EF4-FFF2-40B4-BE49-F238E27FC236}">
                <a16:creationId xmlns:a16="http://schemas.microsoft.com/office/drawing/2014/main" id="{88AFD63C-4098-46FC-8F94-4228C283B40F}"/>
              </a:ext>
            </a:extLst>
          </p:cNvPr>
          <p:cNvSpPr txBox="1"/>
          <p:nvPr/>
        </p:nvSpPr>
        <p:spPr>
          <a:xfrm>
            <a:off x="609600" y="889573"/>
            <a:ext cx="10172700" cy="1569660"/>
          </a:xfrm>
          <a:prstGeom prst="rect">
            <a:avLst/>
          </a:prstGeom>
          <a:noFill/>
        </p:spPr>
        <p:txBody>
          <a:bodyPr wrap="square" rtlCol="0">
            <a:spAutoFit/>
          </a:bodyPr>
          <a:lstStyle/>
          <a:p>
            <a:r>
              <a:rPr lang="en-IN" sz="2400" dirty="0"/>
              <a:t>Method 1: INCLUDE		Method 1: WLASL		     Method 1: AUTSL</a:t>
            </a:r>
          </a:p>
          <a:p>
            <a:r>
              <a:rPr lang="en-IN" sz="2400" dirty="0"/>
              <a:t>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pic>
        <p:nvPicPr>
          <p:cNvPr id="6" name="Picture 5">
            <a:extLst>
              <a:ext uri="{FF2B5EF4-FFF2-40B4-BE49-F238E27FC236}">
                <a16:creationId xmlns:a16="http://schemas.microsoft.com/office/drawing/2014/main" id="{93A2EBA4-2960-4D65-B1C3-4D5A7A54519C}"/>
              </a:ext>
            </a:extLst>
          </p:cNvPr>
          <p:cNvPicPr>
            <a:picLocks noChangeAspect="1"/>
          </p:cNvPicPr>
          <p:nvPr/>
        </p:nvPicPr>
        <p:blipFill>
          <a:blip r:embed="rId2"/>
          <a:stretch>
            <a:fillRect/>
          </a:stretch>
        </p:blipFill>
        <p:spPr>
          <a:xfrm>
            <a:off x="818517" y="1790324"/>
            <a:ext cx="2057400" cy="2071737"/>
          </a:xfrm>
          <a:prstGeom prst="rect">
            <a:avLst/>
          </a:prstGeom>
        </p:spPr>
      </p:pic>
      <p:pic>
        <p:nvPicPr>
          <p:cNvPr id="8" name="Picture 7">
            <a:extLst>
              <a:ext uri="{FF2B5EF4-FFF2-40B4-BE49-F238E27FC236}">
                <a16:creationId xmlns:a16="http://schemas.microsoft.com/office/drawing/2014/main" id="{B6E8DEDB-3A2A-4DF6-AFF5-A15E5C7AB91D}"/>
              </a:ext>
            </a:extLst>
          </p:cNvPr>
          <p:cNvPicPr>
            <a:picLocks noChangeAspect="1"/>
          </p:cNvPicPr>
          <p:nvPr/>
        </p:nvPicPr>
        <p:blipFill>
          <a:blip r:embed="rId3"/>
          <a:stretch>
            <a:fillRect/>
          </a:stretch>
        </p:blipFill>
        <p:spPr>
          <a:xfrm>
            <a:off x="4095432" y="1841287"/>
            <a:ext cx="2733676" cy="2020774"/>
          </a:xfrm>
          <a:prstGeom prst="rect">
            <a:avLst/>
          </a:prstGeom>
        </p:spPr>
      </p:pic>
      <p:pic>
        <p:nvPicPr>
          <p:cNvPr id="13" name="Picture 12">
            <a:extLst>
              <a:ext uri="{FF2B5EF4-FFF2-40B4-BE49-F238E27FC236}">
                <a16:creationId xmlns:a16="http://schemas.microsoft.com/office/drawing/2014/main" id="{228AC403-44D6-4A83-9F15-CF9D0477A345}"/>
              </a:ext>
            </a:extLst>
          </p:cNvPr>
          <p:cNvPicPr>
            <a:picLocks noChangeAspect="1"/>
          </p:cNvPicPr>
          <p:nvPr/>
        </p:nvPicPr>
        <p:blipFill>
          <a:blip r:embed="rId4"/>
          <a:stretch>
            <a:fillRect/>
          </a:stretch>
        </p:blipFill>
        <p:spPr>
          <a:xfrm>
            <a:off x="7521910" y="1932323"/>
            <a:ext cx="4060490" cy="1929738"/>
          </a:xfrm>
          <a:prstGeom prst="rect">
            <a:avLst/>
          </a:prstGeom>
        </p:spPr>
      </p:pic>
      <p:sp>
        <p:nvSpPr>
          <p:cNvPr id="14" name="TextBox 13">
            <a:extLst>
              <a:ext uri="{FF2B5EF4-FFF2-40B4-BE49-F238E27FC236}">
                <a16:creationId xmlns:a16="http://schemas.microsoft.com/office/drawing/2014/main" id="{C83374F0-C1EE-45EA-94CD-EC6CD51D93BF}"/>
              </a:ext>
            </a:extLst>
          </p:cNvPr>
          <p:cNvSpPr txBox="1"/>
          <p:nvPr/>
        </p:nvSpPr>
        <p:spPr>
          <a:xfrm>
            <a:off x="818517" y="4410075"/>
            <a:ext cx="10382883" cy="1938992"/>
          </a:xfrm>
          <a:prstGeom prst="rect">
            <a:avLst/>
          </a:prstGeom>
          <a:noFill/>
        </p:spPr>
        <p:txBody>
          <a:bodyPr wrap="square" rtlCol="0">
            <a:spAutoFit/>
          </a:bodyPr>
          <a:lstStyle/>
          <a:p>
            <a:r>
              <a:rPr lang="en-IN" sz="2400" dirty="0"/>
              <a:t>Accuracy: </a:t>
            </a:r>
          </a:p>
          <a:p>
            <a:endParaRPr lang="en-IN" sz="2400" dirty="0"/>
          </a:p>
          <a:p>
            <a:r>
              <a:rPr lang="en-IN" sz="2400" dirty="0"/>
              <a:t>INCLUDE: 60%</a:t>
            </a:r>
          </a:p>
          <a:p>
            <a:r>
              <a:rPr lang="en-IN" sz="2400" dirty="0"/>
              <a:t>WLASL: 26%</a:t>
            </a:r>
          </a:p>
          <a:p>
            <a:r>
              <a:rPr lang="en-IN" sz="2400" dirty="0"/>
              <a:t>AUTSL: 76%</a:t>
            </a:r>
          </a:p>
        </p:txBody>
      </p:sp>
    </p:spTree>
    <p:extLst>
      <p:ext uri="{BB962C8B-B14F-4D97-AF65-F5344CB8AC3E}">
        <p14:creationId xmlns:p14="http://schemas.microsoft.com/office/powerpoint/2010/main" val="1590068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1265</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S Krishna Iyer</dc:creator>
  <cp:lastModifiedBy>Karthik S Krishna Iyer</cp:lastModifiedBy>
  <cp:revision>42</cp:revision>
  <dcterms:created xsi:type="dcterms:W3CDTF">2022-09-01T13:59:49Z</dcterms:created>
  <dcterms:modified xsi:type="dcterms:W3CDTF">2022-09-01T18:15:32Z</dcterms:modified>
</cp:coreProperties>
</file>