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8" r:id="rId3"/>
    <p:sldId id="265" r:id="rId4"/>
    <p:sldId id="257" r:id="rId5"/>
    <p:sldId id="270" r:id="rId6"/>
    <p:sldId id="271" r:id="rId7"/>
    <p:sldId id="272" r:id="rId8"/>
    <p:sldId id="273" r:id="rId9"/>
    <p:sldId id="266" r:id="rId10"/>
    <p:sldId id="264" r:id="rId11"/>
    <p:sldId id="274" r:id="rId12"/>
    <p:sldId id="275" r:id="rId13"/>
    <p:sldId id="276" r:id="rId14"/>
    <p:sldId id="277" r:id="rId15"/>
    <p:sldId id="267" r:id="rId16"/>
    <p:sldId id="278" r:id="rId17"/>
    <p:sldId id="279" r:id="rId18"/>
    <p:sldId id="280" r:id="rId19"/>
    <p:sldId id="268" r:id="rId20"/>
    <p:sldId id="262" r:id="rId21"/>
    <p:sldId id="281" r:id="rId22"/>
    <p:sldId id="282" r:id="rId23"/>
    <p:sldId id="289" r:id="rId24"/>
    <p:sldId id="290" r:id="rId25"/>
    <p:sldId id="291" r:id="rId26"/>
    <p:sldId id="295" r:id="rId27"/>
    <p:sldId id="296" r:id="rId28"/>
    <p:sldId id="292" r:id="rId29"/>
    <p:sldId id="293" r:id="rId30"/>
    <p:sldId id="294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5" r:id="rId39"/>
    <p:sldId id="306" r:id="rId40"/>
    <p:sldId id="307" r:id="rId41"/>
    <p:sldId id="308" r:id="rId42"/>
    <p:sldId id="326" r:id="rId43"/>
    <p:sldId id="309" r:id="rId44"/>
    <p:sldId id="327" r:id="rId45"/>
    <p:sldId id="310" r:id="rId46"/>
    <p:sldId id="311" r:id="rId47"/>
    <p:sldId id="269" r:id="rId48"/>
    <p:sldId id="263" r:id="rId49"/>
    <p:sldId id="283" r:id="rId50"/>
    <p:sldId id="286" r:id="rId51"/>
    <p:sldId id="285" r:id="rId52"/>
    <p:sldId id="287" r:id="rId53"/>
    <p:sldId id="288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8" r:id="rId62"/>
    <p:sldId id="323" r:id="rId63"/>
    <p:sldId id="322" r:id="rId64"/>
    <p:sldId id="260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5A0E73-25F4-FE60-7628-DE2FA0D86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7B1E98-E7D9-E28D-373E-BC6494457E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FFF74-CC70-4DD2-902A-DA79902D7B7C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2437A0-E8FB-23A3-ACE7-04D7E2E52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241F2-FB3E-EDA8-FA6D-0563D53AE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27741-AC17-4AC7-8744-4B4494B71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66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45C7-016B-4D2E-929D-BE65E00A9830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69956-7AD2-4BA3-A31D-472472ED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65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7200" spc="600" dirty="0">
                <a:solidFill>
                  <a:srgbClr val="AAC0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nsor</a:t>
            </a:r>
            <a:r>
              <a:rPr lang="en-US" altLang="ko-KR" sz="7200" spc="600" dirty="0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low </a:t>
            </a:r>
            <a:r>
              <a:rPr lang="en-US" altLang="ko-KR" sz="7200" spc="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</a:t>
            </a:r>
            <a:r>
              <a:rPr lang="en-US" altLang="ko-KR" sz="7200" spc="600" dirty="0" err="1">
                <a:solidFill>
                  <a:srgbClr val="AAC0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7200" spc="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orc</a:t>
            </a:r>
            <a:r>
              <a:rPr lang="en-US" altLang="ko-KR" sz="7200" spc="600" dirty="0" err="1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</a:t>
            </a:r>
            <a:endParaRPr lang="ko-KR" altLang="en-US" sz="7200" spc="600" dirty="0">
              <a:solidFill>
                <a:srgbClr val="F7C9C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2508106" y="2000817"/>
            <a:ext cx="7175788" cy="1972696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9820274" y="6107113"/>
            <a:ext cx="2095501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18010367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강다정</a:t>
            </a:r>
          </a:p>
        </p:txBody>
      </p:sp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70979782-6C37-BE03-57A8-F74EAE399137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4C189-23A5-E061-724F-95B2EF98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60" y="1649837"/>
            <a:ext cx="3563042" cy="2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세세한 모델링이 가능하며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속도가 빠르다는 장점을 가지고 있는 대표적인 딥러닝 프레임워크</a:t>
            </a:r>
          </a:p>
        </p:txBody>
      </p:sp>
      <p:sp>
        <p:nvSpPr>
          <p:cNvPr id="20" name="슬라이드 번호 개체 틀 10">
            <a:extLst>
              <a:ext uri="{FF2B5EF4-FFF2-40B4-BE49-F238E27FC236}">
                <a16:creationId xmlns:a16="http://schemas.microsoft.com/office/drawing/2014/main" id="{5BEAAB01-5F57-2BE1-CD6D-738BE3944F6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5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4C189-23A5-E061-724F-95B2EF98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60" y="1649837"/>
            <a:ext cx="3563042" cy="2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어려움</a:t>
            </a:r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50AC4B80-D77D-EF8C-8DBD-F3D8F34B93AA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5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만들어진 딥러닝 프레임워크로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직관적이고 쉬운 모델링 지원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F1643B-4FEE-6F22-4525-6DE24C68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5" y="1539872"/>
            <a:ext cx="2693270" cy="34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E7B8875-3B7A-488B-C4E4-3FBD5B9962B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2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쉬운만큼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세부적인 조정이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제한적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F1643B-4FEE-6F22-4525-6DE24C68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5" y="1539872"/>
            <a:ext cx="2693270" cy="34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7CA9AFA-DEBA-290F-0408-8A358C31158D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9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BD0CBF-0955-8A57-1A8B-FBFD20F780A4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Keras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모델 학습 순서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BEC017-0854-42EC-907A-F65B453CA179}"/>
              </a:ext>
            </a:extLst>
          </p:cNvPr>
          <p:cNvSpPr/>
          <p:nvPr/>
        </p:nvSpPr>
        <p:spPr>
          <a:xfrm>
            <a:off x="840419" y="2532769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AC0E6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CC059DD5-DC9F-0A92-C321-C296C2D19E3F}"/>
              </a:ext>
            </a:extLst>
          </p:cNvPr>
          <p:cNvSpPr/>
          <p:nvPr/>
        </p:nvSpPr>
        <p:spPr>
          <a:xfrm>
            <a:off x="5372312" y="2582834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039BB-4F0E-16C6-9D92-DF3320286FCD}"/>
              </a:ext>
            </a:extLst>
          </p:cNvPr>
          <p:cNvSpPr txBox="1"/>
          <p:nvPr/>
        </p:nvSpPr>
        <p:spPr>
          <a:xfrm>
            <a:off x="8300287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01C58-D2DC-8AB5-2767-6CCA64635FE4}"/>
              </a:ext>
            </a:extLst>
          </p:cNvPr>
          <p:cNvSpPr txBox="1"/>
          <p:nvPr/>
        </p:nvSpPr>
        <p:spPr>
          <a:xfrm>
            <a:off x="1336726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Dataset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구성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A16752-C870-DE9E-F414-C30E20CEA32C}"/>
              </a:ext>
            </a:extLst>
          </p:cNvPr>
          <p:cNvSpPr txBox="1"/>
          <p:nvPr/>
        </p:nvSpPr>
        <p:spPr>
          <a:xfrm>
            <a:off x="4821083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DataLoader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F52ED1-A0FD-FF1B-8309-D578BDE56126}"/>
              </a:ext>
            </a:extLst>
          </p:cNvPr>
          <p:cNvGrpSpPr/>
          <p:nvPr/>
        </p:nvGrpSpPr>
        <p:grpSpPr>
          <a:xfrm>
            <a:off x="4240946" y="2573869"/>
            <a:ext cx="187718" cy="230819"/>
            <a:chOff x="4340905" y="3351230"/>
            <a:chExt cx="187718" cy="230819"/>
          </a:xfrm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DC85E525-42B7-69D5-CDC4-37F3084E189E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4B655BF8-7EB3-70BC-7388-10275A861DF0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D85B66-39DA-42FB-EBB5-287CE2558BBA}"/>
              </a:ext>
            </a:extLst>
          </p:cNvPr>
          <p:cNvGrpSpPr/>
          <p:nvPr/>
        </p:nvGrpSpPr>
        <p:grpSpPr>
          <a:xfrm>
            <a:off x="7720150" y="2573869"/>
            <a:ext cx="187718" cy="230819"/>
            <a:chOff x="4340905" y="3351230"/>
            <a:chExt cx="187718" cy="230819"/>
          </a:xfrm>
        </p:grpSpPr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01D37EAD-CF5C-B1C1-1539-1EB619FD4A78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D925BCED-2F9F-6B08-E5A2-A73FCE745BF7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72A8B7-63E5-0875-1E5F-948A8869D7A4}"/>
              </a:ext>
            </a:extLst>
          </p:cNvPr>
          <p:cNvSpPr/>
          <p:nvPr/>
        </p:nvSpPr>
        <p:spPr>
          <a:xfrm>
            <a:off x="840419" y="4512990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C0E6"/>
              </a:solidFill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AFEEDA08-83BE-60CC-4F0F-EB6A38D2E936}"/>
              </a:ext>
            </a:extLst>
          </p:cNvPr>
          <p:cNvSpPr/>
          <p:nvPr/>
        </p:nvSpPr>
        <p:spPr>
          <a:xfrm>
            <a:off x="5384858" y="4564035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310787-D0AD-9D5D-4A3E-F4DF20503BFE}"/>
              </a:ext>
            </a:extLst>
          </p:cNvPr>
          <p:cNvSpPr txBox="1"/>
          <p:nvPr/>
        </p:nvSpPr>
        <p:spPr>
          <a:xfrm>
            <a:off x="8312833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해석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13220B-46A9-3439-45D5-AF51D5602198}"/>
              </a:ext>
            </a:extLst>
          </p:cNvPr>
          <p:cNvSpPr txBox="1"/>
          <p:nvPr/>
        </p:nvSpPr>
        <p:spPr>
          <a:xfrm>
            <a:off x="1354425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A11C1-AC8F-6845-A346-904C3A3E778F}"/>
              </a:ext>
            </a:extLst>
          </p:cNvPr>
          <p:cNvSpPr txBox="1"/>
          <p:nvPr/>
        </p:nvSpPr>
        <p:spPr>
          <a:xfrm>
            <a:off x="4833629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9F0B8E-4377-DA84-CD03-AA3BFB40A56A}"/>
              </a:ext>
            </a:extLst>
          </p:cNvPr>
          <p:cNvGrpSpPr/>
          <p:nvPr/>
        </p:nvGrpSpPr>
        <p:grpSpPr>
          <a:xfrm>
            <a:off x="4253492" y="4555070"/>
            <a:ext cx="187718" cy="230819"/>
            <a:chOff x="4340905" y="3351230"/>
            <a:chExt cx="187718" cy="230819"/>
          </a:xfrm>
        </p:grpSpPr>
        <p:sp>
          <p:nvSpPr>
            <p:cNvPr id="46" name="화살표: 갈매기형 수장 45">
              <a:extLst>
                <a:ext uri="{FF2B5EF4-FFF2-40B4-BE49-F238E27FC236}">
                  <a16:creationId xmlns:a16="http://schemas.microsoft.com/office/drawing/2014/main" id="{FCE8D1F0-20A8-8A65-5263-36D95EC916A3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FE29F064-A60B-A1A6-6E13-CE3EA97A5628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D9407C-64B6-7535-9896-906CF9F5859E}"/>
              </a:ext>
            </a:extLst>
          </p:cNvPr>
          <p:cNvGrpSpPr/>
          <p:nvPr/>
        </p:nvGrpSpPr>
        <p:grpSpPr>
          <a:xfrm>
            <a:off x="7732696" y="4555070"/>
            <a:ext cx="187718" cy="230819"/>
            <a:chOff x="4340905" y="3351230"/>
            <a:chExt cx="187718" cy="230819"/>
          </a:xfrm>
        </p:grpSpPr>
        <p:sp>
          <p:nvSpPr>
            <p:cNvPr id="49" name="화살표: 갈매기형 수장 48">
              <a:extLst>
                <a:ext uri="{FF2B5EF4-FFF2-40B4-BE49-F238E27FC236}">
                  <a16:creationId xmlns:a16="http://schemas.microsoft.com/office/drawing/2014/main" id="{860A3FBF-305E-7050-FF10-88302C2D15BB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화살표: 갈매기형 수장 49">
              <a:extLst>
                <a:ext uri="{FF2B5EF4-FFF2-40B4-BE49-F238E27FC236}">
                  <a16:creationId xmlns:a16="http://schemas.microsoft.com/office/drawing/2014/main" id="{8F97D039-2111-EDC5-66CC-1DB67754B76A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E5A06C6-F510-EDBC-14BB-E043B818C84E}"/>
              </a:ext>
            </a:extLst>
          </p:cNvPr>
          <p:cNvSpPr txBox="1"/>
          <p:nvPr/>
        </p:nvSpPr>
        <p:spPr>
          <a:xfrm>
            <a:off x="932709" y="2911220"/>
            <a:ext cx="3376107" cy="1030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tf.data.Dataset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tf.data.Dataset.from_tensor_slices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dataset.map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D1E5A4-37CE-3467-F0E9-474C50DE1601}"/>
              </a:ext>
            </a:extLst>
          </p:cNvPr>
          <p:cNvSpPr txBox="1"/>
          <p:nvPr/>
        </p:nvSpPr>
        <p:spPr>
          <a:xfrm>
            <a:off x="4355428" y="2911220"/>
            <a:ext cx="3376107" cy="7075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DataLoader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A6CE3A-A3A4-F503-8E43-56E941B98BDF}"/>
              </a:ext>
            </a:extLst>
          </p:cNvPr>
          <p:cNvSpPr txBox="1"/>
          <p:nvPr/>
        </p:nvSpPr>
        <p:spPr>
          <a:xfrm>
            <a:off x="7874976" y="2911220"/>
            <a:ext cx="3243432" cy="1030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 API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FBD6A-CA5A-0F9C-BA3B-2D9C3F895420}"/>
              </a:ext>
            </a:extLst>
          </p:cNvPr>
          <p:cNvSpPr txBox="1"/>
          <p:nvPr/>
        </p:nvSpPr>
        <p:spPr>
          <a:xfrm>
            <a:off x="932709" y="4870902"/>
            <a:ext cx="3376107" cy="7075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Model.compile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tf.GradientTape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81C7E-E69E-812A-DC4D-B411CA684BAA}"/>
              </a:ext>
            </a:extLst>
          </p:cNvPr>
          <p:cNvSpPr txBox="1"/>
          <p:nvPr/>
        </p:nvSpPr>
        <p:spPr>
          <a:xfrm>
            <a:off x="4355428" y="4870902"/>
            <a:ext cx="3243432" cy="13538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Model.compile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():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 설정과 동시에 모델 학습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tf.GradientTape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():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 설정 후 모델 학습 별도 진행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163F7D-28F0-A281-5EDB-E84D4165BA76}"/>
              </a:ext>
            </a:extLst>
          </p:cNvPr>
          <p:cNvSpPr txBox="1"/>
          <p:nvPr/>
        </p:nvSpPr>
        <p:spPr>
          <a:xfrm>
            <a:off x="7874976" y="4870902"/>
            <a:ext cx="2804209" cy="1030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Tensorboard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시각화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Callback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 Writer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슬라이드 번호 개체 틀 10">
            <a:extLst>
              <a:ext uri="{FF2B5EF4-FFF2-40B4-BE49-F238E27FC236}">
                <a16:creationId xmlns:a16="http://schemas.microsoft.com/office/drawing/2014/main" id="{CA822DB4-968C-EA79-C14E-049B72EAB00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462943" y="2912507"/>
            <a:ext cx="3204596" cy="755967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317345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Pytorch</a:t>
            </a:r>
            <a:endParaRPr lang="en-US" altLang="ko-KR" sz="36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sz="36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D79A7A77-EEE9-ED89-3EEF-DB97B23A6BD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0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7078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유사한 구조로 되어있으며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세부적인 모델링이 가능한 딥러닝 프레임워크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399C0FA-2AF1-3688-6F5A-6C6C54BB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352" y="1633219"/>
            <a:ext cx="3293295" cy="34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94E5E617-EF54-7332-CB87-FEE33F85DFA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0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>
            <a:extLst>
              <a:ext uri="{FF2B5EF4-FFF2-40B4-BE49-F238E27FC236}">
                <a16:creationId xmlns:a16="http://schemas.microsoft.com/office/drawing/2014/main" id="{F90C0A3E-0C8C-3F86-C456-0B11070D7FC9}"/>
              </a:ext>
            </a:extLst>
          </p:cNvPr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15" name="Picture 44" descr="03_Braket_Single.png">
              <a:extLst>
                <a:ext uri="{FF2B5EF4-FFF2-40B4-BE49-F238E27FC236}">
                  <a16:creationId xmlns:a16="http://schemas.microsoft.com/office/drawing/2014/main" id="{F31ADB93-8812-879E-B104-1F8E591B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6" name="Picture 45" descr="03_Braket_Single.png">
              <a:extLst>
                <a:ext uri="{FF2B5EF4-FFF2-40B4-BE49-F238E27FC236}">
                  <a16:creationId xmlns:a16="http://schemas.microsoft.com/office/drawing/2014/main" id="{D9A8A511-DF33-8547-0B0D-1D065B4D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0B52B43-7FCC-C0D2-9E6D-8A145365BC41}"/>
              </a:ext>
            </a:extLst>
          </p:cNvPr>
          <p:cNvSpPr txBox="1">
            <a:spLocks/>
          </p:cNvSpPr>
          <p:nvPr/>
        </p:nvSpPr>
        <p:spPr>
          <a:xfrm>
            <a:off x="2338282" y="7078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A07820-1AA2-868D-E441-650CEACA7E80}"/>
              </a:ext>
            </a:extLst>
          </p:cNvPr>
          <p:cNvSpPr/>
          <p:nvPr/>
        </p:nvSpPr>
        <p:spPr>
          <a:xfrm>
            <a:off x="1138223" y="5208163"/>
            <a:ext cx="10172518" cy="78229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딥러닝 연구자들의 경우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Pytorch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선호하는 경향이 있음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399C0FA-2AF1-3688-6F5A-6C6C54BB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352" y="1633219"/>
            <a:ext cx="3293295" cy="34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745D258A-A21D-C6E4-938B-E397622CA50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1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BD0CBF-0955-8A57-1A8B-FBFD20F780A4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Pytorch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모델 학습 순서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BEC017-0854-42EC-907A-F65B453CA179}"/>
              </a:ext>
            </a:extLst>
          </p:cNvPr>
          <p:cNvSpPr/>
          <p:nvPr/>
        </p:nvSpPr>
        <p:spPr>
          <a:xfrm>
            <a:off x="840419" y="2532769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AC0E6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CC059DD5-DC9F-0A92-C321-C296C2D19E3F}"/>
              </a:ext>
            </a:extLst>
          </p:cNvPr>
          <p:cNvSpPr/>
          <p:nvPr/>
        </p:nvSpPr>
        <p:spPr>
          <a:xfrm>
            <a:off x="5372312" y="2582834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039BB-4F0E-16C6-9D92-DF3320286FCD}"/>
              </a:ext>
            </a:extLst>
          </p:cNvPr>
          <p:cNvSpPr txBox="1"/>
          <p:nvPr/>
        </p:nvSpPr>
        <p:spPr>
          <a:xfrm>
            <a:off x="8300287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01C58-D2DC-8AB5-2767-6CCA64635FE4}"/>
              </a:ext>
            </a:extLst>
          </p:cNvPr>
          <p:cNvSpPr txBox="1"/>
          <p:nvPr/>
        </p:nvSpPr>
        <p:spPr>
          <a:xfrm>
            <a:off x="1336726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Dataset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구성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A16752-C870-DE9E-F414-C30E20CEA32C}"/>
              </a:ext>
            </a:extLst>
          </p:cNvPr>
          <p:cNvSpPr txBox="1"/>
          <p:nvPr/>
        </p:nvSpPr>
        <p:spPr>
          <a:xfrm>
            <a:off x="4821083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DataLoader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F52ED1-A0FD-FF1B-8309-D578BDE56126}"/>
              </a:ext>
            </a:extLst>
          </p:cNvPr>
          <p:cNvGrpSpPr/>
          <p:nvPr/>
        </p:nvGrpSpPr>
        <p:grpSpPr>
          <a:xfrm>
            <a:off x="4240946" y="2573869"/>
            <a:ext cx="187718" cy="230819"/>
            <a:chOff x="4340905" y="3351230"/>
            <a:chExt cx="187718" cy="230819"/>
          </a:xfrm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DC85E525-42B7-69D5-CDC4-37F3084E189E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4B655BF8-7EB3-70BC-7388-10275A861DF0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D85B66-39DA-42FB-EBB5-287CE2558BBA}"/>
              </a:ext>
            </a:extLst>
          </p:cNvPr>
          <p:cNvGrpSpPr/>
          <p:nvPr/>
        </p:nvGrpSpPr>
        <p:grpSpPr>
          <a:xfrm>
            <a:off x="7720150" y="2573869"/>
            <a:ext cx="187718" cy="230819"/>
            <a:chOff x="4340905" y="3351230"/>
            <a:chExt cx="187718" cy="230819"/>
          </a:xfrm>
        </p:grpSpPr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01D37EAD-CF5C-B1C1-1539-1EB619FD4A78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D925BCED-2F9F-6B08-E5A2-A73FCE745BF7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72A8B7-63E5-0875-1E5F-948A8869D7A4}"/>
              </a:ext>
            </a:extLst>
          </p:cNvPr>
          <p:cNvSpPr/>
          <p:nvPr/>
        </p:nvSpPr>
        <p:spPr>
          <a:xfrm>
            <a:off x="840419" y="4512990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C0E6"/>
              </a:solidFill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AFEEDA08-83BE-60CC-4F0F-EB6A38D2E936}"/>
              </a:ext>
            </a:extLst>
          </p:cNvPr>
          <p:cNvSpPr/>
          <p:nvPr/>
        </p:nvSpPr>
        <p:spPr>
          <a:xfrm>
            <a:off x="5384858" y="4564035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310787-D0AD-9D5D-4A3E-F4DF20503BFE}"/>
              </a:ext>
            </a:extLst>
          </p:cNvPr>
          <p:cNvSpPr txBox="1"/>
          <p:nvPr/>
        </p:nvSpPr>
        <p:spPr>
          <a:xfrm>
            <a:off x="8312833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해석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13220B-46A9-3439-45D5-AF51D5602198}"/>
              </a:ext>
            </a:extLst>
          </p:cNvPr>
          <p:cNvSpPr txBox="1"/>
          <p:nvPr/>
        </p:nvSpPr>
        <p:spPr>
          <a:xfrm>
            <a:off x="1354425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A11C1-AC8F-6845-A346-904C3A3E778F}"/>
              </a:ext>
            </a:extLst>
          </p:cNvPr>
          <p:cNvSpPr txBox="1"/>
          <p:nvPr/>
        </p:nvSpPr>
        <p:spPr>
          <a:xfrm>
            <a:off x="4833629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9F0B8E-4377-DA84-CD03-AA3BFB40A56A}"/>
              </a:ext>
            </a:extLst>
          </p:cNvPr>
          <p:cNvGrpSpPr/>
          <p:nvPr/>
        </p:nvGrpSpPr>
        <p:grpSpPr>
          <a:xfrm>
            <a:off x="4253492" y="4555070"/>
            <a:ext cx="187718" cy="230819"/>
            <a:chOff x="4340905" y="3351230"/>
            <a:chExt cx="187718" cy="230819"/>
          </a:xfrm>
        </p:grpSpPr>
        <p:sp>
          <p:nvSpPr>
            <p:cNvPr id="46" name="화살표: 갈매기형 수장 45">
              <a:extLst>
                <a:ext uri="{FF2B5EF4-FFF2-40B4-BE49-F238E27FC236}">
                  <a16:creationId xmlns:a16="http://schemas.microsoft.com/office/drawing/2014/main" id="{FCE8D1F0-20A8-8A65-5263-36D95EC916A3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FE29F064-A60B-A1A6-6E13-CE3EA97A5628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D9407C-64B6-7535-9896-906CF9F5859E}"/>
              </a:ext>
            </a:extLst>
          </p:cNvPr>
          <p:cNvGrpSpPr/>
          <p:nvPr/>
        </p:nvGrpSpPr>
        <p:grpSpPr>
          <a:xfrm>
            <a:off x="7732696" y="4555070"/>
            <a:ext cx="187718" cy="230819"/>
            <a:chOff x="4340905" y="3351230"/>
            <a:chExt cx="187718" cy="230819"/>
          </a:xfrm>
        </p:grpSpPr>
        <p:sp>
          <p:nvSpPr>
            <p:cNvPr id="49" name="화살표: 갈매기형 수장 48">
              <a:extLst>
                <a:ext uri="{FF2B5EF4-FFF2-40B4-BE49-F238E27FC236}">
                  <a16:creationId xmlns:a16="http://schemas.microsoft.com/office/drawing/2014/main" id="{860A3FBF-305E-7050-FF10-88302C2D15BB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화살표: 갈매기형 수장 49">
              <a:extLst>
                <a:ext uri="{FF2B5EF4-FFF2-40B4-BE49-F238E27FC236}">
                  <a16:creationId xmlns:a16="http://schemas.microsoft.com/office/drawing/2014/main" id="{8F97D039-2111-EDC5-66CC-1DB67754B76A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3DF824E-1C2E-0A29-B3C9-E5AF2C81F369}"/>
              </a:ext>
            </a:extLst>
          </p:cNvPr>
          <p:cNvSpPr txBox="1"/>
          <p:nvPr/>
        </p:nvSpPr>
        <p:spPr>
          <a:xfrm>
            <a:off x="1052557" y="2965777"/>
            <a:ext cx="3376107" cy="7075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상속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Dataset class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1B9D2-351F-73C9-07AC-34E3B3992140}"/>
              </a:ext>
            </a:extLst>
          </p:cNvPr>
          <p:cNvSpPr txBox="1"/>
          <p:nvPr/>
        </p:nvSpPr>
        <p:spPr>
          <a:xfrm>
            <a:off x="4516399" y="2967318"/>
            <a:ext cx="3517984" cy="697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torch.utils.data.DataLoader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Size,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Shuffle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여부 등 설정 가능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4766D3-2474-7655-002D-530F97080972}"/>
              </a:ext>
            </a:extLst>
          </p:cNvPr>
          <p:cNvSpPr txBox="1"/>
          <p:nvPr/>
        </p:nvSpPr>
        <p:spPr>
          <a:xfrm>
            <a:off x="8122119" y="2932974"/>
            <a:ext cx="2909945" cy="1030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torch.nn.Sequential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__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forward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함수로 구성된 모델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0DE91A-B7BE-9409-0953-6C442A920DF4}"/>
              </a:ext>
            </a:extLst>
          </p:cNvPr>
          <p:cNvSpPr txBox="1"/>
          <p:nvPr/>
        </p:nvSpPr>
        <p:spPr>
          <a:xfrm>
            <a:off x="1052556" y="4884260"/>
            <a:ext cx="3376107" cy="1030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torch.nn.CrossEntropyLoss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torch.optim.Adam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손실함수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Optimizer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설정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A3DF9-E929-3D97-33F8-19811B597129}"/>
              </a:ext>
            </a:extLst>
          </p:cNvPr>
          <p:cNvSpPr txBox="1"/>
          <p:nvPr/>
        </p:nvSpPr>
        <p:spPr>
          <a:xfrm>
            <a:off x="4516399" y="4958713"/>
            <a:ext cx="3485062" cy="697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DataLoader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반복시키는 함수 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torch.no_grad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생성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BAC794-B060-A25C-9359-30B35BDFC38D}"/>
              </a:ext>
            </a:extLst>
          </p:cNvPr>
          <p:cNvSpPr txBox="1"/>
          <p:nvPr/>
        </p:nvSpPr>
        <p:spPr>
          <a:xfrm>
            <a:off x="8122119" y="4870994"/>
            <a:ext cx="3485062" cy="1343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torch.save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전체 저장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 저장 선택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 Writer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Tensorboard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</a:p>
        </p:txBody>
      </p:sp>
      <p:sp>
        <p:nvSpPr>
          <p:cNvPr id="63" name="슬라이드 번호 개체 틀 10">
            <a:extLst>
              <a:ext uri="{FF2B5EF4-FFF2-40B4-BE49-F238E27FC236}">
                <a16:creationId xmlns:a16="http://schemas.microsoft.com/office/drawing/2014/main" id="{3636F7EA-B77A-E801-AB7F-5F6FE42AA274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558330" y="2912507"/>
            <a:ext cx="5075339" cy="755967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217466" y="2783681"/>
            <a:ext cx="4228184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Tensorflow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Code</a:t>
            </a: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37F5FC8B-6325-4415-A4E8-24B5A400A8D1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19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683613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4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639538" y="2836881"/>
            <a:ext cx="1734043" cy="173404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27" name="Group 8"/>
          <p:cNvGrpSpPr/>
          <p:nvPr/>
        </p:nvGrpSpPr>
        <p:grpSpPr>
          <a:xfrm>
            <a:off x="5203980" y="2836881"/>
            <a:ext cx="1734043" cy="1734043"/>
            <a:chOff x="3865314" y="1566605"/>
            <a:chExt cx="1426531" cy="1426531"/>
          </a:xfrm>
        </p:grpSpPr>
        <p:sp>
          <p:nvSpPr>
            <p:cNvPr id="28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9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6757394" y="2836881"/>
            <a:ext cx="1734043" cy="1734043"/>
            <a:chOff x="3865314" y="1566605"/>
            <a:chExt cx="1426531" cy="1426531"/>
          </a:xfrm>
        </p:grpSpPr>
        <p:sp>
          <p:nvSpPr>
            <p:cNvPr id="31" name="Oval 12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4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082310" y="2835167"/>
            <a:ext cx="1739572" cy="1739572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4" name="Teardrop 15"/>
          <p:cNvSpPr/>
          <p:nvPr/>
        </p:nvSpPr>
        <p:spPr>
          <a:xfrm>
            <a:off x="8320331" y="2835167"/>
            <a:ext cx="1739572" cy="173957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1860781" y="4570924"/>
            <a:ext cx="189816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딥러닝 프레임워크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77820" y="2186493"/>
            <a:ext cx="184910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Tensorflow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(</a:t>
            </a: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Keras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16292" y="4570924"/>
            <a:ext cx="98041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Pytorch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5077" y="2127128"/>
            <a:ext cx="1827913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Tensorflow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Code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3042" y="4570924"/>
            <a:ext cx="1567553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Pytorch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Code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7" name="슬라이드 번호 개체 틀 10">
            <a:extLst>
              <a:ext uri="{FF2B5EF4-FFF2-40B4-BE49-F238E27FC236}">
                <a16:creationId xmlns:a16="http://schemas.microsoft.com/office/drawing/2014/main" id="{F416806D-EBB1-1072-12A9-63BF7CE7C5C0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3784772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51880" y="2129787"/>
            <a:ext cx="896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데이터 표현을 위한 기본 구조로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텐서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(tensor)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를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텐서는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 데이터를 담기 위한 컨테이너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(container)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로서 일반적으로 수치형 데이터를 저장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Bold" panose="020B0600000101010101"/>
                <a:cs typeface="Open Sans Light" panose="020B0306030504020204" pitchFamily="34" charset="0"/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3DCB2-600D-6184-42ED-F4C57FB2E778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DAEFF5-5041-458D-CF0E-8EED58C965FC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CBA3C6-744E-4CA7-A578-0A257F7F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3462343"/>
            <a:ext cx="1467055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23E6F-F1E1-3BD0-B494-BF163DD95AE2}"/>
              </a:ext>
            </a:extLst>
          </p:cNvPr>
          <p:cNvSpPr txBox="1"/>
          <p:nvPr/>
        </p:nvSpPr>
        <p:spPr>
          <a:xfrm>
            <a:off x="1151880" y="4906804"/>
            <a:ext cx="392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하나의 숫자를 담고 있는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텐서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(tensor)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축과 형상이 없음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C6936C-312E-90DB-7C93-D1D0D6E2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35" y="3548742"/>
            <a:ext cx="2495898" cy="11431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8424B2-4B0E-2873-BA14-53F6CDC1E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1486107" cy="1295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BD39A7-EF2C-4797-A77F-E8D3E00519DA}"/>
              </a:ext>
            </a:extLst>
          </p:cNvPr>
          <p:cNvSpPr txBox="1"/>
          <p:nvPr/>
        </p:nvSpPr>
        <p:spPr>
          <a:xfrm>
            <a:off x="6192922" y="4913075"/>
            <a:ext cx="392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값들을 저장한 리스트와 유사한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텐서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하나의 축이 존재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9CCF7C-E694-0881-DD68-39F607B7E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800" y="3533789"/>
            <a:ext cx="3038899" cy="108600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F40B40-1916-C1FE-191B-F6F671E8A063}"/>
              </a:ext>
            </a:extLst>
          </p:cNvPr>
          <p:cNvCxnSpPr>
            <a:cxnSpLocks/>
          </p:cNvCxnSpPr>
          <p:nvPr/>
        </p:nvCxnSpPr>
        <p:spPr>
          <a:xfrm>
            <a:off x="5788404" y="3462343"/>
            <a:ext cx="0" cy="2333583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10">
            <a:extLst>
              <a:ext uri="{FF2B5EF4-FFF2-40B4-BE49-F238E27FC236}">
                <a16:creationId xmlns:a16="http://schemas.microsoft.com/office/drawing/2014/main" id="{1946BFC4-BBF2-9C2D-25E5-68CC95BE316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7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3784772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83DCB2-600D-6184-42ED-F4C57FB2E778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DAEFF5-5041-458D-CF0E-8EED58C965FC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23E6F-F1E1-3BD0-B494-BF163DD95AE2}"/>
              </a:ext>
            </a:extLst>
          </p:cNvPr>
          <p:cNvSpPr txBox="1"/>
          <p:nvPr/>
        </p:nvSpPr>
        <p:spPr>
          <a:xfrm>
            <a:off x="1164237" y="4666853"/>
            <a:ext cx="406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행렬과 같은 모양으로 두개의 축이 존재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일반적인 수치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통계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데이터셋이 해당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주로 샘플과 특성을 가진 구조로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D39A7-EF2C-4797-A77F-E8D3E00519DA}"/>
              </a:ext>
            </a:extLst>
          </p:cNvPr>
          <p:cNvSpPr txBox="1"/>
          <p:nvPr/>
        </p:nvSpPr>
        <p:spPr>
          <a:xfrm>
            <a:off x="6192922" y="4666853"/>
            <a:ext cx="483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큐브와 같은 모양으로 세개의 축이 존재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데이터가 연속된 시퀀스 데이트나 시간 축이 포함된 시계열 데이터에 해당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주로 샘플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타임스템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특성을 가진 구조로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F40B40-1916-C1FE-191B-F6F671E8A063}"/>
              </a:ext>
            </a:extLst>
          </p:cNvPr>
          <p:cNvCxnSpPr>
            <a:cxnSpLocks/>
          </p:cNvCxnSpPr>
          <p:nvPr/>
        </p:nvCxnSpPr>
        <p:spPr>
          <a:xfrm>
            <a:off x="6031034" y="2033783"/>
            <a:ext cx="0" cy="3909817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54F2791-6091-9256-3184-DAB913E4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34" y="2551698"/>
            <a:ext cx="1933845" cy="1276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5A2B0-4361-57E8-D610-AAFDFCB7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770" y="3869065"/>
            <a:ext cx="1295581" cy="6001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707EFB-AAE4-1611-69BE-8A172EE8E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96" y="2447788"/>
            <a:ext cx="2610214" cy="19624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370DDC-96E4-C9F2-86FF-3B026AC52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967" y="2259480"/>
            <a:ext cx="2505425" cy="172426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AA9D4A-E245-529F-612F-011CC81DA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369" y="3983746"/>
            <a:ext cx="1238423" cy="6287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AC3595-65CE-68EA-458D-04FB355F23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7293" y="2064600"/>
            <a:ext cx="1636407" cy="2404624"/>
          </a:xfrm>
          <a:prstGeom prst="rect">
            <a:avLst/>
          </a:prstGeom>
        </p:spPr>
      </p:pic>
      <p:sp>
        <p:nvSpPr>
          <p:cNvPr id="31" name="슬라이드 번호 개체 틀 10">
            <a:extLst>
              <a:ext uri="{FF2B5EF4-FFF2-40B4-BE49-F238E27FC236}">
                <a16:creationId xmlns:a16="http://schemas.microsoft.com/office/drawing/2014/main" id="{DFCF5AFB-81BD-591E-1922-030D7803CD3D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3784772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83DCB2-600D-6184-42ED-F4C57FB2E778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DAEFF5-5041-458D-CF0E-8EED58C965FC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23E6F-F1E1-3BD0-B494-BF163DD95AE2}"/>
              </a:ext>
            </a:extLst>
          </p:cNvPr>
          <p:cNvSpPr txBox="1"/>
          <p:nvPr/>
        </p:nvSpPr>
        <p:spPr>
          <a:xfrm>
            <a:off x="808326" y="4789963"/>
            <a:ext cx="52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개의 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컬러 이미지 데이터가 대표적인 사례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주로 샘플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높이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너비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컬러 채널을 가진 구조로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D39A7-EF2C-4797-A77F-E8D3E00519DA}"/>
              </a:ext>
            </a:extLst>
          </p:cNvPr>
          <p:cNvSpPr txBox="1"/>
          <p:nvPr/>
        </p:nvSpPr>
        <p:spPr>
          <a:xfrm>
            <a:off x="6192922" y="4666853"/>
            <a:ext cx="483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5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개의 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비디오 데이터가 대표적인 사례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주로 샘플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프레임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높이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너비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컬러채널을 가진 구조로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82D25B-5B34-3086-B814-8BAD0E26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74" y="2219736"/>
            <a:ext cx="2657846" cy="2172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4B418A-F0B3-6D41-BE1C-3C08AD11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545" y="3669559"/>
            <a:ext cx="1343212" cy="638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558843-DCD1-24FF-943F-F2CF37C4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652" y="2086806"/>
            <a:ext cx="1911380" cy="228433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659182-B7C2-429C-BC04-A68D798D227F}"/>
              </a:ext>
            </a:extLst>
          </p:cNvPr>
          <p:cNvCxnSpPr>
            <a:cxnSpLocks/>
          </p:cNvCxnSpPr>
          <p:nvPr/>
        </p:nvCxnSpPr>
        <p:spPr>
          <a:xfrm>
            <a:off x="6031034" y="2033783"/>
            <a:ext cx="0" cy="3909817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10">
            <a:extLst>
              <a:ext uri="{FF2B5EF4-FFF2-40B4-BE49-F238E27FC236}">
                <a16:creationId xmlns:a16="http://schemas.microsoft.com/office/drawing/2014/main" id="{B767E725-66EB-9E2D-6E71-3B418AB33FF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8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5" y="1545995"/>
            <a:ext cx="12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F541E61-969C-0A2A-E6EA-1044CBF14F97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E0D4B-FBA3-AB9F-E00E-27F9684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6" y="2295370"/>
            <a:ext cx="3124636" cy="93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52FB4-15A8-C787-4819-3CD9D145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56" y="3516660"/>
            <a:ext cx="4604183" cy="1672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BCE52F-3DC2-2911-7FA3-426E47F7F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81" y="2007660"/>
            <a:ext cx="4896533" cy="1991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E9DFC3-EBFD-188D-13C6-7A978F695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924" y="4213196"/>
            <a:ext cx="3667637" cy="149563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98DA4BA-DA8F-85C3-9641-409EB3496EC6}"/>
              </a:ext>
            </a:extLst>
          </p:cNvPr>
          <p:cNvCxnSpPr/>
          <p:nvPr/>
        </p:nvCxnSpPr>
        <p:spPr>
          <a:xfrm>
            <a:off x="5846885" y="1855177"/>
            <a:ext cx="0" cy="4035669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10">
            <a:extLst>
              <a:ext uri="{FF2B5EF4-FFF2-40B4-BE49-F238E27FC236}">
                <a16:creationId xmlns:a16="http://schemas.microsoft.com/office/drawing/2014/main" id="{9F9D2559-9F4C-E8FF-65E1-751CE676B27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0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5" y="1545995"/>
            <a:ext cx="12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0846F9-9F91-4324-3343-A16415AFE517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35F91-1940-81BE-E6A3-9CD59ABA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31" y="2356235"/>
            <a:ext cx="3058261" cy="29107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60E01D-1FF9-133F-16B9-9AFD8F3B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794" y="2401248"/>
            <a:ext cx="1825835" cy="14550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3C1D73-1CD2-A57F-867F-65881AC2E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923" y="4092260"/>
            <a:ext cx="2243575" cy="9688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A7151E5-2C11-9FA6-7BDF-E620D9BCB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231" y="4439065"/>
            <a:ext cx="3581214" cy="6730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F0FF5FA-EF42-53BB-DE77-019D96E33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231" y="2401248"/>
            <a:ext cx="3458119" cy="1691012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9DB644-A26F-5524-7C7C-9DA01F285F51}"/>
              </a:ext>
            </a:extLst>
          </p:cNvPr>
          <p:cNvCxnSpPr>
            <a:cxnSpLocks/>
          </p:cNvCxnSpPr>
          <p:nvPr/>
        </p:nvCxnSpPr>
        <p:spPr>
          <a:xfrm>
            <a:off x="4554416" y="2185781"/>
            <a:ext cx="0" cy="3341077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88FFDC-1760-2A2F-673B-C988228B4992}"/>
              </a:ext>
            </a:extLst>
          </p:cNvPr>
          <p:cNvCxnSpPr>
            <a:cxnSpLocks/>
          </p:cNvCxnSpPr>
          <p:nvPr/>
        </p:nvCxnSpPr>
        <p:spPr>
          <a:xfrm>
            <a:off x="7406054" y="2141074"/>
            <a:ext cx="0" cy="3341077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10">
            <a:extLst>
              <a:ext uri="{FF2B5EF4-FFF2-40B4-BE49-F238E27FC236}">
                <a16:creationId xmlns:a16="http://schemas.microsoft.com/office/drawing/2014/main" id="{407A8F4A-80BF-0986-D2EA-B89E8A471C5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5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의 속성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43297C-2186-4F59-4929-75209ABEF1B2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3259C-96FB-A7B7-DB5F-89263006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77" y="3026068"/>
            <a:ext cx="3709581" cy="15533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0AF9B5-0083-B37C-3BCE-AB089B30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43" y="2045309"/>
            <a:ext cx="3317322" cy="175745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509492-3E6C-8330-380C-1E11A3858E94}"/>
              </a:ext>
            </a:extLst>
          </p:cNvPr>
          <p:cNvCxnSpPr/>
          <p:nvPr/>
        </p:nvCxnSpPr>
        <p:spPr>
          <a:xfrm>
            <a:off x="6096000" y="1776827"/>
            <a:ext cx="0" cy="4026096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885BD0-0330-6453-6462-1480EBB0A4C2}"/>
              </a:ext>
            </a:extLst>
          </p:cNvPr>
          <p:cNvSpPr/>
          <p:nvPr/>
        </p:nvSpPr>
        <p:spPr>
          <a:xfrm>
            <a:off x="6638192" y="4185138"/>
            <a:ext cx="4747845" cy="1283665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reshape – tensor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 속성 변경</a:t>
            </a:r>
            <a:endParaRPr lang="en-US" altLang="ko-KR" dirty="0"/>
          </a:p>
          <a:p>
            <a:pPr algn="ctr"/>
            <a:r>
              <a:rPr lang="en-US" altLang="ko-KR" dirty="0"/>
              <a:t>cast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r>
              <a:rPr lang="ko-KR" altLang="en-US" dirty="0"/>
              <a:t>의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속성 변경</a:t>
            </a:r>
          </a:p>
        </p:txBody>
      </p: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33B3C86F-E58D-33D1-AEF0-E62B16E4EC3B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6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Variable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F95DC7-9F9E-B2D5-71A6-453287CFFED0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69204-0BC3-3088-3983-1176B0AA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086806"/>
            <a:ext cx="5660437" cy="27929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387C68-B287-27D9-09A1-FF748C13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49" y="2086806"/>
            <a:ext cx="4124901" cy="262926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17B0-9D82-61AD-85B1-3929D0F5752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Variable 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은 변할 수 있는 상태를 저장하는데 사용</a:t>
            </a:r>
            <a:r>
              <a:rPr lang="en-US" altLang="ko-KR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 / </a:t>
            </a:r>
            <a:r>
              <a:rPr lang="ko-KR" altLang="en-US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딥러닝에서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 가중치를 </a:t>
            </a:r>
            <a:r>
              <a:rPr lang="en-US" altLang="ko-KR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variable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로 생성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C545CF4A-682D-9FC4-2084-2A635014836E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4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Variable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F95DC7-9F9E-B2D5-71A6-453287CFFED0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A2527-658D-95FD-D4ED-D84818B1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113487"/>
            <a:ext cx="4182059" cy="14956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81BF50-9ACC-3B5E-F4BF-1DEA4AEEF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4" y="4155214"/>
            <a:ext cx="4451063" cy="1165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F9E38E-73C4-BED0-AF8B-D5AE2712E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070" y="2007660"/>
            <a:ext cx="5772956" cy="24863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552D99-E5C2-5512-BD62-8F5E4B678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070" y="4507622"/>
            <a:ext cx="4124901" cy="1267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17CF03-B0F3-D313-D218-789F14695755}"/>
              </a:ext>
            </a:extLst>
          </p:cNvPr>
          <p:cNvSpPr txBox="1"/>
          <p:nvPr/>
        </p:nvSpPr>
        <p:spPr>
          <a:xfrm>
            <a:off x="2716948" y="3672553"/>
            <a:ext cx="6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OR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32BD32-7780-3D37-C06C-BBEE3957657D}"/>
              </a:ext>
            </a:extLst>
          </p:cNvPr>
          <p:cNvSpPr txBox="1"/>
          <p:nvPr/>
        </p:nvSpPr>
        <p:spPr>
          <a:xfrm>
            <a:off x="9817219" y="4510934"/>
            <a:ext cx="1513840" cy="1138773"/>
          </a:xfrm>
          <a:prstGeom prst="rect">
            <a:avLst/>
          </a:prstGeom>
          <a:noFill/>
          <a:ln>
            <a:solidFill>
              <a:srgbClr val="F7C9C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7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assign_add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덧셈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r>
              <a:rPr lang="en-US" altLang="ko-KR" sz="17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assign_sub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뺄셈</a:t>
            </a:r>
          </a:p>
        </p:txBody>
      </p:sp>
      <p:sp>
        <p:nvSpPr>
          <p:cNvPr id="22" name="슬라이드 번호 개체 틀 10">
            <a:extLst>
              <a:ext uri="{FF2B5EF4-FFF2-40B4-BE49-F238E27FC236}">
                <a16:creationId xmlns:a16="http://schemas.microsoft.com/office/drawing/2014/main" id="{1C4956FA-3F5A-DDCF-0F7B-C8163A7C7D5A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8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Indexing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&amp;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Slicing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794BC3-7634-8F2E-D2BB-2A63455B3F4E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13A9F-18BF-34B8-3F26-A9F45CB2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64" y="2209666"/>
            <a:ext cx="2972215" cy="14575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D89D05-39F3-BDA1-C7AD-4EDE04DB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49" y="2253894"/>
            <a:ext cx="3029373" cy="1124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207550-DD70-33B2-4422-2E7AA702B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449" y="3778348"/>
            <a:ext cx="3410426" cy="14480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FFBF786-90AF-B73F-C787-C128FBA9FE03}"/>
              </a:ext>
            </a:extLst>
          </p:cNvPr>
          <p:cNvSpPr/>
          <p:nvPr/>
        </p:nvSpPr>
        <p:spPr>
          <a:xfrm>
            <a:off x="8086987" y="2209666"/>
            <a:ext cx="2869035" cy="121933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Indexing</a:t>
            </a:r>
          </a:p>
          <a:p>
            <a:pPr algn="ctr"/>
            <a:r>
              <a:rPr lang="ko-KR" altLang="en-US" dirty="0"/>
              <a:t>차원 감소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B193B9-F4AB-8785-E6BC-EC85EC3FC746}"/>
              </a:ext>
            </a:extLst>
          </p:cNvPr>
          <p:cNvSpPr/>
          <p:nvPr/>
        </p:nvSpPr>
        <p:spPr>
          <a:xfrm>
            <a:off x="8086987" y="3892684"/>
            <a:ext cx="2869035" cy="1219330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Slicing</a:t>
            </a:r>
          </a:p>
          <a:p>
            <a:pPr algn="ctr"/>
            <a:r>
              <a:rPr lang="ko-KR" altLang="en-US" dirty="0"/>
              <a:t>차원 유지</a:t>
            </a:r>
          </a:p>
        </p:txBody>
      </p:sp>
      <p:sp>
        <p:nvSpPr>
          <p:cNvPr id="21" name="슬라이드 번호 개체 틀 10">
            <a:extLst>
              <a:ext uri="{FF2B5EF4-FFF2-40B4-BE49-F238E27FC236}">
                <a16:creationId xmlns:a16="http://schemas.microsoft.com/office/drawing/2014/main" id="{54A248C6-8B50-4016-FC4E-57D080568EC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4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Transpose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9C92228-6B73-4292-CF7F-484E9EC5503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차원을 바꾸는데 사용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154B36-B408-BAB2-DB2F-F3A0637ECBFF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46334-53FD-2150-48F7-D3133D72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23" y="2244005"/>
            <a:ext cx="3286584" cy="1771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9F0221-6F3B-CDC6-3BD8-3309E6AA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90" y="2244005"/>
            <a:ext cx="2924583" cy="2600688"/>
          </a:xfrm>
          <a:prstGeom prst="rect">
            <a:avLst/>
          </a:prstGeom>
        </p:spPr>
      </p:pic>
      <p:sp>
        <p:nvSpPr>
          <p:cNvPr id="17" name="슬라이드 번호 개체 틀 10">
            <a:extLst>
              <a:ext uri="{FF2B5EF4-FFF2-40B4-BE49-F238E27FC236}">
                <a16:creationId xmlns:a16="http://schemas.microsoft.com/office/drawing/2014/main" id="{F3EEFC75-B587-8F1A-8819-6AB5F80A1297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29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558330" y="2912507"/>
            <a:ext cx="5075339" cy="755967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프레임 워크</a:t>
            </a:r>
            <a:endParaRPr lang="en-US" sz="36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D78113F6-62E8-AD83-15B3-D61106B7841D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38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연산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9A896-B5EC-6D88-F718-ED69CF53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121485"/>
            <a:ext cx="3400900" cy="1933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4B2F05-44EF-8094-E91B-695BADE6F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76" y="2660667"/>
            <a:ext cx="1705213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BE4A0E-0496-147E-58DC-25891085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66" y="1776827"/>
            <a:ext cx="2870768" cy="382536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68EFC1-0985-51EE-B1BB-A6429A6F35EC}"/>
              </a:ext>
            </a:extLst>
          </p:cNvPr>
          <p:cNvSpPr/>
          <p:nvPr/>
        </p:nvSpPr>
        <p:spPr>
          <a:xfrm>
            <a:off x="6778305" y="3519217"/>
            <a:ext cx="956345" cy="340586"/>
          </a:xfrm>
          <a:prstGeom prst="rightArrow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4B9F7AFC-549E-0AC2-EFF5-02BC1B2FA59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6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연산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2AC318-D0BC-BBFF-0D01-5F30C132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23" y="3753960"/>
            <a:ext cx="2534004" cy="581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8E64D0B-0BA8-EBF0-FA10-105FDC51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330" y="2211196"/>
            <a:ext cx="3543795" cy="17718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2AE236E-86BF-10F0-F246-46FE58D1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3" y="2187545"/>
            <a:ext cx="3200847" cy="1305107"/>
          </a:xfrm>
          <a:prstGeom prst="rect">
            <a:avLst/>
          </a:prstGeom>
        </p:spPr>
      </p:pic>
      <p:sp>
        <p:nvSpPr>
          <p:cNvPr id="26" name="슬라이드 번호 개체 틀 10">
            <a:extLst>
              <a:ext uri="{FF2B5EF4-FFF2-40B4-BE49-F238E27FC236}">
                <a16:creationId xmlns:a16="http://schemas.microsoft.com/office/drawing/2014/main" id="{051725AA-9CF2-6035-E4E2-D4DE8452F3B7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0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연산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4B713-0762-EC29-49C9-BB317B2E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80" y="3398833"/>
            <a:ext cx="3172268" cy="1362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90A4BC-6C9E-3E45-5B3B-799060856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4" y="4936718"/>
            <a:ext cx="3620792" cy="905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C92856-9AE3-584B-1B88-5BB53E54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97" y="2205920"/>
            <a:ext cx="3477110" cy="1524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A8204A-B930-83CD-6250-4F4610E71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897" y="4028581"/>
            <a:ext cx="2101170" cy="1879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492938-89C4-91E5-A4E0-06ECC703F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021" y="4012598"/>
            <a:ext cx="3049058" cy="13607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668B170-417E-B600-8BE2-D2DACEFD6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74" y="2177653"/>
            <a:ext cx="2796214" cy="1140123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47D397-3568-8B40-6440-079067ECD738}"/>
              </a:ext>
            </a:extLst>
          </p:cNvPr>
          <p:cNvCxnSpPr/>
          <p:nvPr/>
        </p:nvCxnSpPr>
        <p:spPr>
          <a:xfrm>
            <a:off x="4882393" y="2007660"/>
            <a:ext cx="0" cy="4009876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A72FE-2BE4-7555-CA32-88D81B198280}"/>
              </a:ext>
            </a:extLst>
          </p:cNvPr>
          <p:cNvSpPr txBox="1"/>
          <p:nvPr/>
        </p:nvSpPr>
        <p:spPr>
          <a:xfrm>
            <a:off x="2111613" y="5877502"/>
            <a:ext cx="12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&lt;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concat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&gt;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9F365-60ED-D8EE-950D-C5DF6EE09641}"/>
              </a:ext>
            </a:extLst>
          </p:cNvPr>
          <p:cNvSpPr txBox="1"/>
          <p:nvPr/>
        </p:nvSpPr>
        <p:spPr>
          <a:xfrm>
            <a:off x="7710067" y="5878650"/>
            <a:ext cx="12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&lt;stack&gt;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E4D8DE-2B1C-AD4D-7754-F8F893E6429E}"/>
              </a:ext>
            </a:extLst>
          </p:cNvPr>
          <p:cNvSpPr/>
          <p:nvPr/>
        </p:nvSpPr>
        <p:spPr>
          <a:xfrm>
            <a:off x="7524928" y="3541707"/>
            <a:ext cx="185139" cy="196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2E80A4-FA5F-116C-9F15-1279C5F4A931}"/>
              </a:ext>
            </a:extLst>
          </p:cNvPr>
          <p:cNvSpPr/>
          <p:nvPr/>
        </p:nvSpPr>
        <p:spPr>
          <a:xfrm>
            <a:off x="9759877" y="5176904"/>
            <a:ext cx="185139" cy="196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53E2A5-0C92-AC26-5AD7-CF4F7253F7C2}"/>
              </a:ext>
            </a:extLst>
          </p:cNvPr>
          <p:cNvSpPr/>
          <p:nvPr/>
        </p:nvSpPr>
        <p:spPr>
          <a:xfrm>
            <a:off x="6862194" y="5713823"/>
            <a:ext cx="121370" cy="194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슬라이드 번호 개체 틀 10">
            <a:extLst>
              <a:ext uri="{FF2B5EF4-FFF2-40B4-BE49-F238E27FC236}">
                <a16:creationId xmlns:a16="http://schemas.microsoft.com/office/drawing/2014/main" id="{57F092AA-E693-C1B2-A3C1-4138D1A2B7B5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76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FashoinMNIST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data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EA09-05FE-F306-1F07-FEDF523A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148998"/>
            <a:ext cx="8097380" cy="762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009839-8FEA-E23E-F8DA-361B945B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60" y="3134972"/>
            <a:ext cx="3115110" cy="26292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97987-3EA7-092E-E0F4-A6A2108A4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960" y="3134971"/>
            <a:ext cx="3313243" cy="17068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2AA578-5285-1F05-87FE-6209507A2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014" y="3134971"/>
            <a:ext cx="3381626" cy="174225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39CB6D-6C0F-0A30-73CC-F8837CEA693D}"/>
              </a:ext>
            </a:extLst>
          </p:cNvPr>
          <p:cNvSpPr/>
          <p:nvPr/>
        </p:nvSpPr>
        <p:spPr>
          <a:xfrm>
            <a:off x="4379053" y="4983061"/>
            <a:ext cx="6796587" cy="922789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r>
              <a:rPr lang="ko-KR" altLang="en-US" dirty="0"/>
              <a:t>를 처리하여 </a:t>
            </a:r>
            <a:r>
              <a:rPr lang="en-US" altLang="ko-KR" dirty="0"/>
              <a:t>Model</a:t>
            </a:r>
            <a:r>
              <a:rPr lang="ko-KR" altLang="en-US" dirty="0"/>
              <a:t>에 공급하기 위해 </a:t>
            </a:r>
            <a:r>
              <a:rPr lang="en-US" altLang="ko-KR" dirty="0" err="1"/>
              <a:t>tensorflow</a:t>
            </a:r>
            <a:r>
              <a:rPr lang="ko-KR" altLang="en-US" dirty="0"/>
              <a:t>에서 </a:t>
            </a:r>
            <a:r>
              <a:rPr lang="en-US" altLang="ko-KR" dirty="0" err="1"/>
              <a:t>tf.data.dataset</a:t>
            </a:r>
            <a:r>
              <a:rPr lang="ko-KR" altLang="en-US" dirty="0"/>
              <a:t>을 사용</a:t>
            </a:r>
          </a:p>
        </p:txBody>
      </p:sp>
      <p:sp>
        <p:nvSpPr>
          <p:cNvPr id="23" name="슬라이드 번호 개체 틀 10">
            <a:extLst>
              <a:ext uri="{FF2B5EF4-FFF2-40B4-BE49-F238E27FC236}">
                <a16:creationId xmlns:a16="http://schemas.microsoft.com/office/drawing/2014/main" id="{6901DB72-72A0-722E-28D6-3A0CDFAA2C3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Data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시각화하기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426E20-1C8F-F13E-BFD9-6DF9AD78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54" y="2788085"/>
            <a:ext cx="3896704" cy="20622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0F0F41-F435-AA89-5AD0-9C362B0B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03" y="1678847"/>
            <a:ext cx="4429743" cy="4401164"/>
          </a:xfrm>
          <a:prstGeom prst="rect">
            <a:avLst/>
          </a:prstGeom>
        </p:spPr>
      </p:pic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E7A06AC7-E711-473E-E7AA-397B6AB3598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63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Data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전처리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5776C-4BFC-E805-92CE-DFA56C7F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7" y="2370853"/>
            <a:ext cx="4048690" cy="133368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A24534-DF6B-C596-DD68-9C72CFFABDE7}"/>
              </a:ext>
            </a:extLst>
          </p:cNvPr>
          <p:cNvSpPr/>
          <p:nvPr/>
        </p:nvSpPr>
        <p:spPr>
          <a:xfrm>
            <a:off x="6102541" y="2208293"/>
            <a:ext cx="4665346" cy="2397740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픽셀 값 </a:t>
            </a:r>
            <a:r>
              <a:rPr lang="en-US" altLang="ko-KR" dirty="0"/>
              <a:t>0-255 </a:t>
            </a:r>
            <a:r>
              <a:rPr lang="ko-KR" altLang="en-US" dirty="0"/>
              <a:t>사이의 숫자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algn="ctr"/>
            <a:r>
              <a:rPr lang="ko-KR" altLang="en-US" dirty="0"/>
              <a:t>정답인 레이블을 제외하고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내보내줌</a:t>
            </a:r>
            <a:endParaRPr lang="ko-KR" altLang="en-US" dirty="0"/>
          </a:p>
        </p:txBody>
      </p:sp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F76C2A7B-0FEB-4072-61E2-2ABA2B0FFE74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62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Dataset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731C3-A914-EC8E-D385-A1BE6314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03" y="2479544"/>
            <a:ext cx="6106377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2601D-761F-A585-832C-502D9FA0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03" y="3282897"/>
            <a:ext cx="2953162" cy="2029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B6B039-6304-5DEF-B5BC-23537AD10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465" y="2399885"/>
            <a:ext cx="2686425" cy="29912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C043AA-ED4F-BD7A-3E21-53DD13730378}"/>
              </a:ext>
            </a:extLst>
          </p:cNvPr>
          <p:cNvSpPr/>
          <p:nvPr/>
        </p:nvSpPr>
        <p:spPr>
          <a:xfrm>
            <a:off x="3275463" y="2399885"/>
            <a:ext cx="1310185" cy="316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F10F65-4C0F-50C8-C13A-4080FF934D7B}"/>
              </a:ext>
            </a:extLst>
          </p:cNvPr>
          <p:cNvSpPr/>
          <p:nvPr/>
        </p:nvSpPr>
        <p:spPr>
          <a:xfrm>
            <a:off x="2214562" y="3657600"/>
            <a:ext cx="446752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E35EC77B-8A37-8E5F-C5B0-F1368FE6759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62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Custom Dataset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C88CA-9E80-3CC4-3B8F-6103E65A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2" y="2086806"/>
            <a:ext cx="5525271" cy="3629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A40518-B4C3-9412-A319-66C77ECD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870" y="1776827"/>
            <a:ext cx="4134427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666DE1-977F-6788-6D41-222A3D7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870" y="2282715"/>
            <a:ext cx="3515216" cy="39153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D30048-780A-327D-ADC9-4E20BC844F79}"/>
              </a:ext>
            </a:extLst>
          </p:cNvPr>
          <p:cNvSpPr/>
          <p:nvPr/>
        </p:nvSpPr>
        <p:spPr>
          <a:xfrm>
            <a:off x="8557145" y="1897039"/>
            <a:ext cx="941697" cy="298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73DA73-E655-2995-6B26-3B3D7CBCD466}"/>
              </a:ext>
            </a:extLst>
          </p:cNvPr>
          <p:cNvSpPr/>
          <p:nvPr/>
        </p:nvSpPr>
        <p:spPr>
          <a:xfrm>
            <a:off x="10331354" y="1862657"/>
            <a:ext cx="631071" cy="35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0">
            <a:extLst>
              <a:ext uri="{FF2B5EF4-FFF2-40B4-BE49-F238E27FC236}">
                <a16:creationId xmlns:a16="http://schemas.microsoft.com/office/drawing/2014/main" id="{8C6D1BA0-E5CA-9329-8FF1-2B45791A457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Keras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Sequential API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235FE-2BB3-94C2-997E-81084656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96" y="2177708"/>
            <a:ext cx="3962953" cy="1352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682AB8-2C43-1030-4F2D-632923478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6" y="3689463"/>
            <a:ext cx="2181529" cy="257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8BE03D-F5F1-3985-C53F-1FB465C21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71" y="2171253"/>
            <a:ext cx="4896533" cy="321989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9D9CC6-7948-84D5-6BCA-49CD82AF9482}"/>
              </a:ext>
            </a:extLst>
          </p:cNvPr>
          <p:cNvSpPr/>
          <p:nvPr/>
        </p:nvSpPr>
        <p:spPr>
          <a:xfrm>
            <a:off x="740843" y="4105690"/>
            <a:ext cx="5036178" cy="150368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모델이 순차적인 구조로 진행할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Sequential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객체 생성 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, add()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를 이용하는 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Sequential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인자에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하번에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추가 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다중 입력 및 출력이 존재하는 등의 복잡한 모델을 구성할 수 없음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B1D418-E00D-D111-C965-6EE3FDE06270}"/>
              </a:ext>
            </a:extLst>
          </p:cNvPr>
          <p:cNvSpPr/>
          <p:nvPr/>
        </p:nvSpPr>
        <p:spPr>
          <a:xfrm>
            <a:off x="2797791" y="2582903"/>
            <a:ext cx="641445" cy="187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D82B88-867A-43A4-BFDA-92480C5953F9}"/>
              </a:ext>
            </a:extLst>
          </p:cNvPr>
          <p:cNvSpPr/>
          <p:nvPr/>
        </p:nvSpPr>
        <p:spPr>
          <a:xfrm>
            <a:off x="2797792" y="2782148"/>
            <a:ext cx="507534" cy="147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6F6CA3-19E1-B856-E2E1-07A6AAEB7A3C}"/>
              </a:ext>
            </a:extLst>
          </p:cNvPr>
          <p:cNvSpPr/>
          <p:nvPr/>
        </p:nvSpPr>
        <p:spPr>
          <a:xfrm>
            <a:off x="2730836" y="2932926"/>
            <a:ext cx="641445" cy="223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10">
            <a:extLst>
              <a:ext uri="{FF2B5EF4-FFF2-40B4-BE49-F238E27FC236}">
                <a16:creationId xmlns:a16="http://schemas.microsoft.com/office/drawing/2014/main" id="{22C4D393-F1CD-BA99-C655-D16D2BB1F23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34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Keras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Functional API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F0B6F0-13FF-9800-381A-3D51A412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218714"/>
            <a:ext cx="4277322" cy="1962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076986-336D-EE98-AD50-EF7A0EA75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2" y="2218714"/>
            <a:ext cx="4448796" cy="353426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B611A2-5F08-EB92-94F8-75AE742DA443}"/>
              </a:ext>
            </a:extLst>
          </p:cNvPr>
          <p:cNvSpPr/>
          <p:nvPr/>
        </p:nvSpPr>
        <p:spPr>
          <a:xfrm>
            <a:off x="1081645" y="4583751"/>
            <a:ext cx="4107994" cy="728254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모델을 복잡하고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유연하게 구성 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다중 입출력을 다룰 수 있음</a:t>
            </a:r>
          </a:p>
        </p:txBody>
      </p: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D15C956A-10DF-67B9-4009-FBA69F3CAE6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39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lang="ko-KR" altLang="en-US" sz="3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프레임워크</a:t>
            </a:r>
            <a:endParaRPr lang="en-US" sz="3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EA4ADB-D220-7438-3E9E-35C10357D4F7}"/>
              </a:ext>
            </a:extLst>
          </p:cNvPr>
          <p:cNvGrpSpPr/>
          <p:nvPr/>
        </p:nvGrpSpPr>
        <p:grpSpPr>
          <a:xfrm>
            <a:off x="8020870" y="1822140"/>
            <a:ext cx="2593061" cy="4026847"/>
            <a:chOff x="4585687" y="1045283"/>
            <a:chExt cx="3020626" cy="4928320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12AEC6B9-3C0D-FFE7-D8CA-87C905310D52}"/>
                </a:ext>
              </a:extLst>
            </p:cNvPr>
            <p:cNvSpPr/>
            <p:nvPr/>
          </p:nvSpPr>
          <p:spPr>
            <a:xfrm>
              <a:off x="4585687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X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6F225819-8AE6-EB04-D969-206FF8D87BC3}"/>
                </a:ext>
              </a:extLst>
            </p:cNvPr>
            <p:cNvSpPr/>
            <p:nvPr/>
          </p:nvSpPr>
          <p:spPr>
            <a:xfrm>
              <a:off x="5700000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Y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1F07DEC2-4176-DED5-BB1E-DE2265C14207}"/>
                </a:ext>
              </a:extLst>
            </p:cNvPr>
            <p:cNvSpPr/>
            <p:nvPr/>
          </p:nvSpPr>
          <p:spPr>
            <a:xfrm>
              <a:off x="6814313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Z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EF1B21A5-4749-FEDF-9AE1-CF77ACAF860C}"/>
                </a:ext>
              </a:extLst>
            </p:cNvPr>
            <p:cNvSpPr/>
            <p:nvPr/>
          </p:nvSpPr>
          <p:spPr>
            <a:xfrm>
              <a:off x="5142844" y="2384611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a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F99AD932-2927-6F45-CEEB-D27F4EB1376B}"/>
                </a:ext>
              </a:extLst>
            </p:cNvPr>
            <p:cNvSpPr/>
            <p:nvPr/>
          </p:nvSpPr>
          <p:spPr>
            <a:xfrm>
              <a:off x="6257156" y="3723939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b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AB004E76-AF9A-F156-60DD-D7B97C044A0A}"/>
                </a:ext>
              </a:extLst>
            </p:cNvPr>
            <p:cNvSpPr/>
            <p:nvPr/>
          </p:nvSpPr>
          <p:spPr>
            <a:xfrm>
              <a:off x="6280465" y="518160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c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9B42F2F-6674-FEDB-59E7-E980033C7A55}"/>
                </a:ext>
              </a:extLst>
            </p:cNvPr>
            <p:cNvCxnSpPr>
              <a:cxnSpLocks/>
              <a:stCxn id="11" idx="4"/>
              <a:endCxn id="18" idx="1"/>
            </p:cNvCxnSpPr>
            <p:nvPr/>
          </p:nvCxnSpPr>
          <p:spPr>
            <a:xfrm>
              <a:off x="4981687" y="1837283"/>
              <a:ext cx="377157" cy="2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08D41B-9739-5436-1100-CE55E87B5F9C}"/>
                </a:ext>
              </a:extLst>
            </p:cNvPr>
            <p:cNvSpPr/>
            <p:nvPr/>
          </p:nvSpPr>
          <p:spPr>
            <a:xfrm>
              <a:off x="5358844" y="1882589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*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929ED3-D803-8B78-DF88-042F2DF13035}"/>
                </a:ext>
              </a:extLst>
            </p:cNvPr>
            <p:cNvCxnSpPr>
              <a:cxnSpLocks/>
              <a:stCxn id="12" idx="4"/>
              <a:endCxn id="18" idx="3"/>
            </p:cNvCxnSpPr>
            <p:nvPr/>
          </p:nvCxnSpPr>
          <p:spPr>
            <a:xfrm flipH="1">
              <a:off x="5718844" y="1837283"/>
              <a:ext cx="377156" cy="2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BEA9BAA-1FF8-E71C-0D37-B8B8079393D4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>
              <a:off x="5538844" y="2242589"/>
              <a:ext cx="0" cy="14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A699EF-E4F7-01B3-B166-CF92AE9182ED}"/>
                </a:ext>
              </a:extLst>
            </p:cNvPr>
            <p:cNvSpPr/>
            <p:nvPr/>
          </p:nvSpPr>
          <p:spPr>
            <a:xfrm>
              <a:off x="6473157" y="302469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+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A9EAA44-B1FE-2B0E-D6DF-1B6827639A16}"/>
                </a:ext>
              </a:extLst>
            </p:cNvPr>
            <p:cNvCxnSpPr>
              <a:cxnSpLocks/>
              <a:stCxn id="14" idx="5"/>
              <a:endCxn id="21" idx="1"/>
            </p:cNvCxnSpPr>
            <p:nvPr/>
          </p:nvCxnSpPr>
          <p:spPr>
            <a:xfrm>
              <a:off x="5818858" y="3060625"/>
              <a:ext cx="654299" cy="14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9D197F2-27FC-6C7A-A1C0-B26EB1A0B885}"/>
                </a:ext>
              </a:extLst>
            </p:cNvPr>
            <p:cNvCxnSpPr>
              <a:cxnSpLocks/>
              <a:stCxn id="13" idx="4"/>
              <a:endCxn id="21" idx="3"/>
            </p:cNvCxnSpPr>
            <p:nvPr/>
          </p:nvCxnSpPr>
          <p:spPr>
            <a:xfrm flipH="1">
              <a:off x="6833157" y="1837283"/>
              <a:ext cx="377156" cy="1367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E28C31C-C991-75FA-C66B-2296511C5F26}"/>
                </a:ext>
              </a:extLst>
            </p:cNvPr>
            <p:cNvCxnSpPr>
              <a:cxnSpLocks/>
              <a:stCxn id="21" idx="2"/>
              <a:endCxn id="15" idx="0"/>
            </p:cNvCxnSpPr>
            <p:nvPr/>
          </p:nvCxnSpPr>
          <p:spPr>
            <a:xfrm flipH="1">
              <a:off x="6653156" y="3384690"/>
              <a:ext cx="1" cy="33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5D0C8FA-EEA8-56C4-2AC0-C1AC5E9C29E8}"/>
                </a:ext>
              </a:extLst>
            </p:cNvPr>
            <p:cNvCxnSpPr>
              <a:cxnSpLocks/>
              <a:stCxn id="15" idx="4"/>
              <a:endCxn id="26" idx="0"/>
            </p:cNvCxnSpPr>
            <p:nvPr/>
          </p:nvCxnSpPr>
          <p:spPr>
            <a:xfrm>
              <a:off x="6653156" y="4515939"/>
              <a:ext cx="12552" cy="15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83BD26-41D0-DD71-6148-E446740B750E}"/>
                </a:ext>
              </a:extLst>
            </p:cNvPr>
            <p:cNvSpPr/>
            <p:nvPr/>
          </p:nvSpPr>
          <p:spPr>
            <a:xfrm>
              <a:off x="6485708" y="4668771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∑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B5DE3A1-B1F4-3532-9BFA-E496403617C3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>
              <a:off x="6665708" y="5028771"/>
              <a:ext cx="10757" cy="15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6BDEC-4C80-183D-E530-D8D44F70BBCA}"/>
              </a:ext>
            </a:extLst>
          </p:cNvPr>
          <p:cNvSpPr/>
          <p:nvPr/>
        </p:nvSpPr>
        <p:spPr>
          <a:xfrm>
            <a:off x="1009832" y="2632144"/>
            <a:ext cx="5388789" cy="240684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</a:rPr>
              <a:t>,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</a:rPr>
              <a:t>머신러닝을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</a:rPr>
              <a:t> 포함한 다양한 형태의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알고리즘에서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연산의 순서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를 표현하는 그래프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D0CBF-0955-8A57-1A8B-FBFD20F780A4}"/>
              </a:ext>
            </a:extLst>
          </p:cNvPr>
          <p:cNvSpPr txBox="1"/>
          <p:nvPr/>
        </p:nvSpPr>
        <p:spPr>
          <a:xfrm>
            <a:off x="942975" y="1545995"/>
            <a:ext cx="359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Computaional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Graphs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32" name="슬라이드 번호 개체 틀 10">
            <a:extLst>
              <a:ext uri="{FF2B5EF4-FFF2-40B4-BE49-F238E27FC236}">
                <a16:creationId xmlns:a16="http://schemas.microsoft.com/office/drawing/2014/main" id="{B9C42939-D846-F5D1-11D4-35941048C477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Model Class Subclassing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2F059-FBBB-C8F9-DA88-6CAA73EC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62" y="2042663"/>
            <a:ext cx="4334480" cy="2238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41A9CD-4061-F87D-D5C6-852BAA007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4" y="4462335"/>
            <a:ext cx="2324424" cy="285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6483DA-4379-4230-555E-CB8667FB7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159" y="2109875"/>
            <a:ext cx="4072890" cy="3117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5851D2-721C-A1A4-97BD-AAF5D2156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048" y="4748125"/>
            <a:ext cx="2772162" cy="1286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970295-407E-716C-2FB5-AA738C02863C}"/>
              </a:ext>
            </a:extLst>
          </p:cNvPr>
          <p:cNvSpPr/>
          <p:nvPr/>
        </p:nvSpPr>
        <p:spPr>
          <a:xfrm>
            <a:off x="8498048" y="4719074"/>
            <a:ext cx="2750978" cy="13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4E5855-FE27-E483-617C-D6990516A2E1}"/>
              </a:ext>
            </a:extLst>
          </p:cNvPr>
          <p:cNvSpPr/>
          <p:nvPr/>
        </p:nvSpPr>
        <p:spPr>
          <a:xfrm>
            <a:off x="711667" y="4472392"/>
            <a:ext cx="5964572" cy="1679225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</a:b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커스터마이징에 최적화된 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Model 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클래스를 상속받아 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Model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이 포함하는 기능을 사용할 수 있음  </a:t>
            </a:r>
          </a:p>
          <a:p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 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- `fit()`, `evaluate()`, `predict()`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나눔스퀘어 Bold" panose="020B0600000101010101"/>
            </a:endParaRPr>
          </a:p>
          <a:p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 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- `save()`, `load()`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urier New" panose="02070309020205020404" pitchFamily="49" charset="0"/>
              <a:ea typeface="나눔스퀘어 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주로 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`call()`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</a:t>
            </a:r>
            <a:r>
              <a:rPr lang="ko-KR" altLang="en-US" sz="11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메소드안에서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원하는 계산 가능</a:t>
            </a:r>
          </a:p>
          <a:p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 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- for, if, </a:t>
            </a:r>
            <a:r>
              <a:rPr lang="ko-KR" altLang="en-US" sz="11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저수준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 연산 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권장되는 방법은 아니지만 어떤 모델의 구현 코드를 참고할 때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, 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ea typeface="나눔스퀘어 Bold" panose="020B0600000101010101"/>
              </a:rPr>
              <a:t>해석할 수 있어야함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나눔스퀘어 Bold" panose="020B0600000101010101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1EEAB769-1005-FAF3-4785-6FEF2F0F2CBA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5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Keras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API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9282C8-2397-F62D-44A0-215AB21C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086806"/>
            <a:ext cx="4658375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D7CB3-BD5D-50E8-B71B-8E485178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3" y="2985216"/>
            <a:ext cx="7375805" cy="3096892"/>
          </a:xfrm>
          <a:prstGeom prst="rect">
            <a:avLst/>
          </a:prstGeom>
        </p:spPr>
      </p:pic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016BFE32-2ECD-A0F7-7632-2CA1401B4310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7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Keras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API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7E6DC-C872-0BAC-0809-D99F1AC0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1" y="2121976"/>
            <a:ext cx="4305901" cy="38010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5294E8-24D2-AA8B-FBF4-5B19D2279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2121976"/>
            <a:ext cx="4515480" cy="3915321"/>
          </a:xfrm>
          <a:prstGeom prst="rect">
            <a:avLst/>
          </a:prstGeom>
        </p:spPr>
      </p:pic>
      <p:sp>
        <p:nvSpPr>
          <p:cNvPr id="14" name="슬라이드 번호 개체 틀 10">
            <a:extLst>
              <a:ext uri="{FF2B5EF4-FFF2-40B4-BE49-F238E27FC236}">
                <a16:creationId xmlns:a16="http://schemas.microsoft.com/office/drawing/2014/main" id="{144E90FF-0C3A-6B2C-6C74-6ABAAA2B5B85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28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GradientTape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1905D-780D-CF04-A995-4C1C2493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221074"/>
            <a:ext cx="4972744" cy="26292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22A3EF-7795-0FAC-F322-476A8752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5887"/>
            <a:ext cx="4744112" cy="2238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EC5E9-729A-476E-11D6-A340B401A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2" y="4035840"/>
            <a:ext cx="4696480" cy="1629002"/>
          </a:xfrm>
          <a:prstGeom prst="rect">
            <a:avLst/>
          </a:prstGeom>
        </p:spPr>
      </p:pic>
      <p:sp>
        <p:nvSpPr>
          <p:cNvPr id="14" name="슬라이드 번호 개체 틀 10">
            <a:extLst>
              <a:ext uri="{FF2B5EF4-FFF2-40B4-BE49-F238E27FC236}">
                <a16:creationId xmlns:a16="http://schemas.microsoft.com/office/drawing/2014/main" id="{21C5E030-1D87-BF95-603E-437971AB0BC1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01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GradientTape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5300C1-9201-8675-F2E4-04AC5EDC7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38" y="2007660"/>
            <a:ext cx="3791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B03CE9-B3BE-C257-6CF2-C341D88E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10" y="2147866"/>
            <a:ext cx="6376584" cy="1238919"/>
          </a:xfrm>
          <a:prstGeom prst="rect">
            <a:avLst/>
          </a:prstGeom>
        </p:spPr>
      </p:pic>
      <p:sp>
        <p:nvSpPr>
          <p:cNvPr id="17" name="슬라이드 번호 개체 틀 10">
            <a:extLst>
              <a:ext uri="{FF2B5EF4-FFF2-40B4-BE49-F238E27FC236}">
                <a16:creationId xmlns:a16="http://schemas.microsoft.com/office/drawing/2014/main" id="{9B161FFA-A503-3E5B-439B-5099300565DB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2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701845" y="775892"/>
            <a:ext cx="480797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Parameter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 저장 및 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 및 불러오기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E343E-0DD2-CE07-7CB5-16285029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64" y="2161998"/>
            <a:ext cx="4763165" cy="1267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691B74-2735-B1DA-8A14-F488BA5C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64" y="3509076"/>
            <a:ext cx="5801775" cy="2478692"/>
          </a:xfrm>
          <a:prstGeom prst="rect">
            <a:avLst/>
          </a:prstGeom>
        </p:spPr>
      </p:pic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E010F756-595A-DF77-F9CE-1839A6427F2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94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701845" y="775892"/>
            <a:ext cx="480797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Model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전체 저장 및 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 및 불러오기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EAEDF-EFE3-2F89-E9A4-FBFE2E5E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276042"/>
            <a:ext cx="6096851" cy="3115110"/>
          </a:xfrm>
          <a:prstGeom prst="rect">
            <a:avLst/>
          </a:prstGeom>
        </p:spPr>
      </p:pic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A3CB3CCC-5AE2-D422-6146-A8813F0A8C1F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59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758268" y="2912507"/>
            <a:ext cx="4681057" cy="755967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569803" y="2783681"/>
            <a:ext cx="3513722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Pytorch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Code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9A6C7062-DCCB-87AB-DF41-1A8A2B76124A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50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C03A232-F867-E9F3-EE62-2F75A60E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7" y="2351306"/>
            <a:ext cx="2276793" cy="77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5" y="1545995"/>
            <a:ext cx="12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1F7516-8A39-6E68-15F1-322D0700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72" y="3257449"/>
            <a:ext cx="2476846" cy="7716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DFD11D-2ED0-BF21-0B81-66207B849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35" y="4255046"/>
            <a:ext cx="2467319" cy="400106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C2F8DC-D952-6DAA-D726-D2E084FF502D}"/>
              </a:ext>
            </a:extLst>
          </p:cNvPr>
          <p:cNvCxnSpPr>
            <a:cxnSpLocks/>
          </p:cNvCxnSpPr>
          <p:nvPr/>
        </p:nvCxnSpPr>
        <p:spPr>
          <a:xfrm>
            <a:off x="6031034" y="2033783"/>
            <a:ext cx="0" cy="3909817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2D440A8-9D73-F3BC-7CB9-540F3B066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72" y="4897788"/>
            <a:ext cx="2486372" cy="4001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E76EC0-6AF4-FC18-95AB-FA51DFF48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091" y="3699003"/>
            <a:ext cx="1124107" cy="457264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668D120-A140-393B-D807-215795397D59}"/>
              </a:ext>
            </a:extLst>
          </p:cNvPr>
          <p:cNvSpPr/>
          <p:nvPr/>
        </p:nvSpPr>
        <p:spPr>
          <a:xfrm>
            <a:off x="3789627" y="3755224"/>
            <a:ext cx="489094" cy="273852"/>
          </a:xfrm>
          <a:prstGeom prst="rightArrow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6BDB8BD-B07F-51A9-D5B9-13C867301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004" y="2313020"/>
            <a:ext cx="1352739" cy="14480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EFD04C-B513-1FED-80CE-BF937714886E}"/>
              </a:ext>
            </a:extLst>
          </p:cNvPr>
          <p:cNvSpPr txBox="1"/>
          <p:nvPr/>
        </p:nvSpPr>
        <p:spPr>
          <a:xfrm>
            <a:off x="6292788" y="1935661"/>
            <a:ext cx="222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&lt;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torch.tensor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로 생성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&gt;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FF8B9B7-442E-32E7-228B-8081A23801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635" y="4274653"/>
            <a:ext cx="1257475" cy="145752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BEF3CBD-2651-34FF-980E-F1F0F9555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3933" y="4274653"/>
            <a:ext cx="1286054" cy="14003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F1D7CA-9D33-84DF-3119-3356CC89F341}"/>
              </a:ext>
            </a:extLst>
          </p:cNvPr>
          <p:cNvSpPr txBox="1"/>
          <p:nvPr/>
        </p:nvSpPr>
        <p:spPr>
          <a:xfrm>
            <a:off x="6222571" y="3905147"/>
            <a:ext cx="2412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&lt;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torch.as_tensor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로 생성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E52250-74B5-BD2A-C9A8-77887F366564}"/>
              </a:ext>
            </a:extLst>
          </p:cNvPr>
          <p:cNvSpPr txBox="1"/>
          <p:nvPr/>
        </p:nvSpPr>
        <p:spPr>
          <a:xfrm>
            <a:off x="8775888" y="3902240"/>
            <a:ext cx="276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&lt;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torch.from_numpy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로 생성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&gt;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2C83387-E029-620F-6083-C722867D05BC}"/>
              </a:ext>
            </a:extLst>
          </p:cNvPr>
          <p:cNvSpPr/>
          <p:nvPr/>
        </p:nvSpPr>
        <p:spPr>
          <a:xfrm>
            <a:off x="7982465" y="2445250"/>
            <a:ext cx="3511459" cy="98375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Copy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본을 만들어 새로운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텐서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 생성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잘못 사용하면 메모리 낭비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52" name="슬라이드 번호 개체 틀 10">
            <a:extLst>
              <a:ext uri="{FF2B5EF4-FFF2-40B4-BE49-F238E27FC236}">
                <a16:creationId xmlns:a16="http://schemas.microsoft.com/office/drawing/2014/main" id="{A0CB48DC-2580-DE9A-ADDC-53488B66833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9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5" y="1545995"/>
            <a:ext cx="12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9B93D2-0CB5-D49C-AB13-39E91F19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9" y="2203891"/>
            <a:ext cx="2444220" cy="2391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04485C-4CEB-F1EE-20F5-CCA20771F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641" y="2203891"/>
            <a:ext cx="3933579" cy="2391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2D7149-5525-DA1F-119B-3983F905A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868" y="2240290"/>
            <a:ext cx="1272407" cy="828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AB63AC-12D0-CC92-612D-79E593D99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009" y="3253091"/>
            <a:ext cx="1934309" cy="5307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F4524FC-C47E-827B-7538-EB58FDA8D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107" y="2197041"/>
            <a:ext cx="1590766" cy="1219825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9C92228-6B73-4292-CF7F-484E9EC5503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Numpy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와 유사한 문법 구조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sp>
        <p:nvSpPr>
          <p:cNvPr id="35" name="슬라이드 번호 개체 틀 10">
            <a:extLst>
              <a:ext uri="{FF2B5EF4-FFF2-40B4-BE49-F238E27FC236}">
                <a16:creationId xmlns:a16="http://schemas.microsoft.com/office/drawing/2014/main" id="{90C7BDA1-3F45-0F61-D763-58B4576876F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49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lang="ko-KR" altLang="en-US" sz="3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프레임워크</a:t>
            </a:r>
            <a:endParaRPr lang="en-US" sz="3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EA4ADB-D220-7438-3E9E-35C10357D4F7}"/>
              </a:ext>
            </a:extLst>
          </p:cNvPr>
          <p:cNvGrpSpPr/>
          <p:nvPr/>
        </p:nvGrpSpPr>
        <p:grpSpPr>
          <a:xfrm>
            <a:off x="4927951" y="1776827"/>
            <a:ext cx="2593061" cy="4026847"/>
            <a:chOff x="4585687" y="1045283"/>
            <a:chExt cx="3020626" cy="4928320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12AEC6B9-3C0D-FFE7-D8CA-87C905310D52}"/>
                </a:ext>
              </a:extLst>
            </p:cNvPr>
            <p:cNvSpPr/>
            <p:nvPr/>
          </p:nvSpPr>
          <p:spPr>
            <a:xfrm>
              <a:off x="4585687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X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6F225819-8AE6-EB04-D969-206FF8D87BC3}"/>
                </a:ext>
              </a:extLst>
            </p:cNvPr>
            <p:cNvSpPr/>
            <p:nvPr/>
          </p:nvSpPr>
          <p:spPr>
            <a:xfrm>
              <a:off x="5700000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Y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1F07DEC2-4176-DED5-BB1E-DE2265C14207}"/>
                </a:ext>
              </a:extLst>
            </p:cNvPr>
            <p:cNvSpPr/>
            <p:nvPr/>
          </p:nvSpPr>
          <p:spPr>
            <a:xfrm>
              <a:off x="6814313" y="104528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Z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EF1B21A5-4749-FEDF-9AE1-CF77ACAF860C}"/>
                </a:ext>
              </a:extLst>
            </p:cNvPr>
            <p:cNvSpPr/>
            <p:nvPr/>
          </p:nvSpPr>
          <p:spPr>
            <a:xfrm>
              <a:off x="5142844" y="2384611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a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F99AD932-2927-6F45-CEEB-D27F4EB1376B}"/>
                </a:ext>
              </a:extLst>
            </p:cNvPr>
            <p:cNvSpPr/>
            <p:nvPr/>
          </p:nvSpPr>
          <p:spPr>
            <a:xfrm>
              <a:off x="6257156" y="3723939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b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AB004E76-AF9A-F156-60DD-D7B97C044A0A}"/>
                </a:ext>
              </a:extLst>
            </p:cNvPr>
            <p:cNvSpPr/>
            <p:nvPr/>
          </p:nvSpPr>
          <p:spPr>
            <a:xfrm>
              <a:off x="6280465" y="5181603"/>
              <a:ext cx="792000" cy="792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44546A"/>
                  </a:solidFill>
                  <a:latin typeface="+mj-ea"/>
                  <a:ea typeface="+mj-ea"/>
                </a:rPr>
                <a:t>c</a:t>
              </a:r>
              <a:endParaRPr lang="ko-KR" altLang="en-US" sz="2800" dirty="0">
                <a:solidFill>
                  <a:srgbClr val="44546A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9B42F2F-6674-FEDB-59E7-E980033C7A55}"/>
                </a:ext>
              </a:extLst>
            </p:cNvPr>
            <p:cNvCxnSpPr>
              <a:cxnSpLocks/>
              <a:stCxn id="11" idx="4"/>
              <a:endCxn id="18" idx="1"/>
            </p:cNvCxnSpPr>
            <p:nvPr/>
          </p:nvCxnSpPr>
          <p:spPr>
            <a:xfrm>
              <a:off x="4981687" y="1837283"/>
              <a:ext cx="377157" cy="2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08D41B-9739-5436-1100-CE55E87B5F9C}"/>
                </a:ext>
              </a:extLst>
            </p:cNvPr>
            <p:cNvSpPr/>
            <p:nvPr/>
          </p:nvSpPr>
          <p:spPr>
            <a:xfrm>
              <a:off x="5358844" y="1882589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*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929ED3-D803-8B78-DF88-042F2DF13035}"/>
                </a:ext>
              </a:extLst>
            </p:cNvPr>
            <p:cNvCxnSpPr>
              <a:cxnSpLocks/>
              <a:stCxn id="12" idx="4"/>
              <a:endCxn id="18" idx="3"/>
            </p:cNvCxnSpPr>
            <p:nvPr/>
          </p:nvCxnSpPr>
          <p:spPr>
            <a:xfrm flipH="1">
              <a:off x="5718844" y="1837283"/>
              <a:ext cx="377156" cy="2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BEA9BAA-1FF8-E71C-0D37-B8B8079393D4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>
              <a:off x="5538844" y="2242589"/>
              <a:ext cx="0" cy="14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A699EF-E4F7-01B3-B166-CF92AE9182ED}"/>
                </a:ext>
              </a:extLst>
            </p:cNvPr>
            <p:cNvSpPr/>
            <p:nvPr/>
          </p:nvSpPr>
          <p:spPr>
            <a:xfrm>
              <a:off x="6473157" y="3024690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+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A9EAA44-B1FE-2B0E-D6DF-1B6827639A16}"/>
                </a:ext>
              </a:extLst>
            </p:cNvPr>
            <p:cNvCxnSpPr>
              <a:cxnSpLocks/>
              <a:stCxn id="14" idx="5"/>
              <a:endCxn id="21" idx="1"/>
            </p:cNvCxnSpPr>
            <p:nvPr/>
          </p:nvCxnSpPr>
          <p:spPr>
            <a:xfrm>
              <a:off x="5818858" y="3060625"/>
              <a:ext cx="654299" cy="14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9D197F2-27FC-6C7A-A1C0-B26EB1A0B885}"/>
                </a:ext>
              </a:extLst>
            </p:cNvPr>
            <p:cNvCxnSpPr>
              <a:cxnSpLocks/>
              <a:stCxn id="13" idx="4"/>
              <a:endCxn id="21" idx="3"/>
            </p:cNvCxnSpPr>
            <p:nvPr/>
          </p:nvCxnSpPr>
          <p:spPr>
            <a:xfrm flipH="1">
              <a:off x="6833157" y="1837283"/>
              <a:ext cx="377156" cy="1367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E28C31C-C991-75FA-C66B-2296511C5F26}"/>
                </a:ext>
              </a:extLst>
            </p:cNvPr>
            <p:cNvCxnSpPr>
              <a:cxnSpLocks/>
              <a:stCxn id="21" idx="2"/>
              <a:endCxn id="15" idx="0"/>
            </p:cNvCxnSpPr>
            <p:nvPr/>
          </p:nvCxnSpPr>
          <p:spPr>
            <a:xfrm flipH="1">
              <a:off x="6653156" y="3384690"/>
              <a:ext cx="1" cy="33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5D0C8FA-EEA8-56C4-2AC0-C1AC5E9C29E8}"/>
                </a:ext>
              </a:extLst>
            </p:cNvPr>
            <p:cNvCxnSpPr>
              <a:cxnSpLocks/>
              <a:stCxn id="15" idx="4"/>
              <a:endCxn id="26" idx="0"/>
            </p:cNvCxnSpPr>
            <p:nvPr/>
          </p:nvCxnSpPr>
          <p:spPr>
            <a:xfrm>
              <a:off x="6653156" y="4515939"/>
              <a:ext cx="12552" cy="15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83BD26-41D0-DD71-6148-E446740B750E}"/>
                </a:ext>
              </a:extLst>
            </p:cNvPr>
            <p:cNvSpPr/>
            <p:nvPr/>
          </p:nvSpPr>
          <p:spPr>
            <a:xfrm>
              <a:off x="6485708" y="4668771"/>
              <a:ext cx="36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∑</a:t>
              </a:r>
              <a:endParaRPr lang="ko-KR" altLang="en-US" sz="3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B5DE3A1-B1F4-3532-9BFA-E496403617C3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>
              <a:off x="6665708" y="5028771"/>
              <a:ext cx="10757" cy="15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DBD0CBF-0955-8A57-1A8B-FBFD20F780A4}"/>
              </a:ext>
            </a:extLst>
          </p:cNvPr>
          <p:cNvSpPr txBox="1"/>
          <p:nvPr/>
        </p:nvSpPr>
        <p:spPr>
          <a:xfrm>
            <a:off x="2072696" y="1545994"/>
            <a:ext cx="139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Numpy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7D1FE4-6B64-5190-0A39-BE78CA70943D}"/>
              </a:ext>
            </a:extLst>
          </p:cNvPr>
          <p:cNvSpPr txBox="1"/>
          <p:nvPr/>
        </p:nvSpPr>
        <p:spPr>
          <a:xfrm>
            <a:off x="9003812" y="1649772"/>
            <a:ext cx="132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Pytorch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4B8CCED-8D84-D768-816B-4ADBAC5B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23" y="2086804"/>
            <a:ext cx="3124200" cy="39338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E8E804E-B10E-699A-6FBC-0809BA54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36" y="2312628"/>
            <a:ext cx="3648075" cy="2895600"/>
          </a:xfrm>
          <a:prstGeom prst="rect">
            <a:avLst/>
          </a:prstGeom>
        </p:spPr>
      </p:pic>
      <p:sp>
        <p:nvSpPr>
          <p:cNvPr id="32" name="슬라이드 번호 개체 틀 10">
            <a:extLst>
              <a:ext uri="{FF2B5EF4-FFF2-40B4-BE49-F238E27FC236}">
                <a16:creationId xmlns:a16="http://schemas.microsoft.com/office/drawing/2014/main" id="{54F16F9D-9028-7D26-48BE-448B5AACE13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03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의 속성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9C92228-6B73-4292-CF7F-484E9EC5503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Numpy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의 </a:t>
            </a:r>
            <a:r>
              <a:rPr lang="en-US" altLang="ko-KR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ndarray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 유사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0EBA9F-8352-0AB5-B129-58DA7103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23" y="2283432"/>
            <a:ext cx="3724795" cy="16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870B6F-A226-E5B9-7C52-29F1211E1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653" y="1911906"/>
            <a:ext cx="3620005" cy="2353003"/>
          </a:xfrm>
          <a:prstGeom prst="rect">
            <a:avLst/>
          </a:prstGeom>
        </p:spPr>
      </p:pic>
      <p:sp>
        <p:nvSpPr>
          <p:cNvPr id="14" name="슬라이드 번호 개체 틀 10">
            <a:extLst>
              <a:ext uri="{FF2B5EF4-FFF2-40B4-BE49-F238E27FC236}">
                <a16:creationId xmlns:a16="http://schemas.microsoft.com/office/drawing/2014/main" id="{08BAED26-8857-8D14-4FD6-7ED8E15733B6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57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Indexing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&amp;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Slicing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4C0598-588A-0E1E-0DEB-DE5A4473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45" y="3236922"/>
            <a:ext cx="3063303" cy="1216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72C14B-8FD4-B431-ACFD-5219B538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85" y="2179114"/>
            <a:ext cx="1925751" cy="14351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FE561E-4EC7-41FF-4987-382A8F51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84" y="3845159"/>
            <a:ext cx="1991051" cy="154599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759294-5015-0F81-D487-229313C7AC23}"/>
              </a:ext>
            </a:extLst>
          </p:cNvPr>
          <p:cNvCxnSpPr>
            <a:cxnSpLocks/>
          </p:cNvCxnSpPr>
          <p:nvPr/>
        </p:nvCxnSpPr>
        <p:spPr>
          <a:xfrm>
            <a:off x="4476466" y="2007660"/>
            <a:ext cx="0" cy="3792639"/>
          </a:xfrm>
          <a:prstGeom prst="line">
            <a:avLst/>
          </a:prstGeom>
          <a:ln>
            <a:solidFill>
              <a:srgbClr val="AAC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8DD2193-5661-5320-C1EF-D96F1E12CCE0}"/>
              </a:ext>
            </a:extLst>
          </p:cNvPr>
          <p:cNvSpPr/>
          <p:nvPr/>
        </p:nvSpPr>
        <p:spPr>
          <a:xfrm>
            <a:off x="7431894" y="2165762"/>
            <a:ext cx="2869035" cy="1219330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Indexing</a:t>
            </a:r>
          </a:p>
          <a:p>
            <a:pPr algn="ctr"/>
            <a:r>
              <a:rPr lang="ko-KR" altLang="en-US" dirty="0"/>
              <a:t>차원 감소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8D2AF5-9DE4-72F3-8715-5CEA95AB92F2}"/>
              </a:ext>
            </a:extLst>
          </p:cNvPr>
          <p:cNvSpPr/>
          <p:nvPr/>
        </p:nvSpPr>
        <p:spPr>
          <a:xfrm>
            <a:off x="7431894" y="4002838"/>
            <a:ext cx="2869035" cy="1219330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Slicing</a:t>
            </a:r>
          </a:p>
          <a:p>
            <a:pPr algn="ctr"/>
            <a:r>
              <a:rPr lang="ko-KR" altLang="en-US" dirty="0"/>
              <a:t>차원 유지</a:t>
            </a:r>
          </a:p>
        </p:txBody>
      </p:sp>
      <p:sp>
        <p:nvSpPr>
          <p:cNvPr id="27" name="슬라이드 번호 개체 틀 10">
            <a:extLst>
              <a:ext uri="{FF2B5EF4-FFF2-40B4-BE49-F238E27FC236}">
                <a16:creationId xmlns:a16="http://schemas.microsoft.com/office/drawing/2014/main" id="{25E4A843-C98D-553B-5656-1246CA23746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07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Transpose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C7141-081F-6434-AA54-443A9BAF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76" y="2187117"/>
            <a:ext cx="3458058" cy="1457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B788E9-6D1D-308C-A714-76A38F39B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86" y="2187117"/>
            <a:ext cx="2876951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F5183B-C60F-725A-8E1E-52816A67D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689" y="2187117"/>
            <a:ext cx="2943636" cy="24387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2E84A8-920D-6DC7-05DF-D0216510CA7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차원을 바꾸는데 사용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sp>
        <p:nvSpPr>
          <p:cNvPr id="21" name="슬라이드 번호 개체 틀 10">
            <a:extLst>
              <a:ext uri="{FF2B5EF4-FFF2-40B4-BE49-F238E27FC236}">
                <a16:creationId xmlns:a16="http://schemas.microsoft.com/office/drawing/2014/main" id="{14F92239-D7BD-B8E1-69D4-5511067E290B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75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315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Tensor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연산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B75DF-71D3-7EAD-CBAF-CDF63EF24C6D}"/>
              </a:ext>
            </a:extLst>
          </p:cNvPr>
          <p:cNvSpPr txBox="1">
            <a:spLocks/>
          </p:cNvSpPr>
          <p:nvPr/>
        </p:nvSpPr>
        <p:spPr>
          <a:xfrm>
            <a:off x="2214560" y="658758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925C3-E13A-8014-6E85-8BE6ECA4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13" y="2297953"/>
            <a:ext cx="1890288" cy="309319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279032-A98C-F6B8-929C-CEEB33AC941E}"/>
              </a:ext>
            </a:extLst>
          </p:cNvPr>
          <p:cNvSpPr/>
          <p:nvPr/>
        </p:nvSpPr>
        <p:spPr>
          <a:xfrm>
            <a:off x="4749422" y="2165761"/>
            <a:ext cx="5551508" cy="3225389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x.add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x+y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반환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x_add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(y) -&gt; x=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x+y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연산의 결과가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씌워짐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슬라이드 번호 개체 틀 10">
            <a:extLst>
              <a:ext uri="{FF2B5EF4-FFF2-40B4-BE49-F238E27FC236}">
                <a16:creationId xmlns:a16="http://schemas.microsoft.com/office/drawing/2014/main" id="{181785D4-026B-F1D9-C823-362EE710C03B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49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FashoinMNIST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data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89262-FBB1-538E-8502-125C595F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3" y="2304621"/>
            <a:ext cx="3353268" cy="3086531"/>
          </a:xfrm>
          <a:prstGeom prst="rect">
            <a:avLst/>
          </a:prstGeom>
        </p:spPr>
      </p:pic>
      <p:sp>
        <p:nvSpPr>
          <p:cNvPr id="15" name="슬라이드 번호 개체 틀 10">
            <a:extLst>
              <a:ext uri="{FF2B5EF4-FFF2-40B4-BE49-F238E27FC236}">
                <a16:creationId xmlns:a16="http://schemas.microsoft.com/office/drawing/2014/main" id="{1B424A54-4524-D169-D2B3-A8F55C671A6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Data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시각화하기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8239D-10F6-FB46-401B-970F03E5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87" y="2086806"/>
            <a:ext cx="4658375" cy="4048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405EE7-352E-1C9D-4D96-E527954F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33" y="1776827"/>
            <a:ext cx="4334480" cy="4391638"/>
          </a:xfrm>
          <a:prstGeom prst="rect">
            <a:avLst/>
          </a:prstGeom>
        </p:spPr>
      </p:pic>
      <p:sp>
        <p:nvSpPr>
          <p:cNvPr id="14" name="슬라이드 번호 개체 틀 10">
            <a:extLst>
              <a:ext uri="{FF2B5EF4-FFF2-40B4-BE49-F238E27FC236}">
                <a16:creationId xmlns:a16="http://schemas.microsoft.com/office/drawing/2014/main" id="{674C853F-ADA6-DDF3-4524-CA232C22E582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55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25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DataLoader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만들기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F2EB9-21CF-0673-C418-9222470F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2" y="2268750"/>
            <a:ext cx="5039428" cy="609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7BD005-D116-F53F-A11B-7D53CBAB6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72" y="3139525"/>
            <a:ext cx="4020111" cy="1867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F36210-C317-6FE8-3980-4F4D4B1CC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319" y="2138598"/>
            <a:ext cx="3334215" cy="2924583"/>
          </a:xfrm>
          <a:prstGeom prst="rect">
            <a:avLst/>
          </a:prstGeom>
        </p:spPr>
      </p:pic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4CB2E719-8DE8-2486-461C-F5E28E8D9AD9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Custom Dataset, Data Loader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1E2DF-0DE2-B381-730B-58C39DD6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9" y="2152472"/>
            <a:ext cx="3572374" cy="2553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E873C-FF51-4CAD-FDFD-D4E553A34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11" y="2152472"/>
            <a:ext cx="3858163" cy="1790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B92D4E-5BB9-93E9-C5FF-9BFB373DF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311" y="4071637"/>
            <a:ext cx="5068007" cy="1238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138266-D0BC-E344-77EC-BD0FFC098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656" y="2328319"/>
            <a:ext cx="1467055" cy="2981741"/>
          </a:xfrm>
          <a:prstGeom prst="rect">
            <a:avLst/>
          </a:prstGeom>
        </p:spPr>
      </p:pic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4242B286-99AE-97E4-0C8A-2E1038834F90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38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8" y="775892"/>
            <a:ext cx="3886717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Model class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F32504-94F6-325E-5E9A-7DA5D0D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9" y="2220184"/>
            <a:ext cx="3143689" cy="2724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636DCD-E2E0-FB2E-CC55-DCEAC6DB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21" y="2220184"/>
            <a:ext cx="4172532" cy="2353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6907C7-354D-2021-D608-1DFEFD7CE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080" y="4282905"/>
            <a:ext cx="3105583" cy="15146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D3085C-398B-D73B-CD5D-D1AACCDD14C0}"/>
              </a:ext>
            </a:extLst>
          </p:cNvPr>
          <p:cNvSpPr/>
          <p:nvPr/>
        </p:nvSpPr>
        <p:spPr>
          <a:xfrm>
            <a:off x="7624080" y="4282905"/>
            <a:ext cx="3105582" cy="1514685"/>
          </a:xfrm>
          <a:prstGeom prst="rect">
            <a:avLst/>
          </a:prstGeom>
          <a:noFill/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0">
            <a:extLst>
              <a:ext uri="{FF2B5EF4-FFF2-40B4-BE49-F238E27FC236}">
                <a16:creationId xmlns:a16="http://schemas.microsoft.com/office/drawing/2014/main" id="{83D3EF8A-B6AE-8C49-8A41-973580DD5B9B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3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Loss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Function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19197-23FD-093B-448A-F4FFAA051154}"/>
              </a:ext>
            </a:extLst>
          </p:cNvPr>
          <p:cNvSpPr txBox="1"/>
          <p:nvPr/>
        </p:nvSpPr>
        <p:spPr>
          <a:xfrm>
            <a:off x="6096000" y="1580177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Optimizer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826C1-D08A-5A91-DB9A-F22D737E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70" y="2224693"/>
            <a:ext cx="2200582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3B1DFE-ACD3-ABCB-4164-5FC0F507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2" y="2320227"/>
            <a:ext cx="4553585" cy="466790"/>
          </a:xfrm>
          <a:prstGeom prst="rect">
            <a:avLst/>
          </a:prstGeom>
        </p:spPr>
      </p:pic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B543BC58-692C-F4C6-E548-54837484C977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59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lang="ko-KR" altLang="en-US" sz="3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프레임워크</a:t>
            </a:r>
            <a:endParaRPr lang="en-US" sz="3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6A6BDA4-06E1-E6FF-F447-274FD52901D8}"/>
              </a:ext>
            </a:extLst>
          </p:cNvPr>
          <p:cNvSpPr/>
          <p:nvPr/>
        </p:nvSpPr>
        <p:spPr>
          <a:xfrm>
            <a:off x="1138223" y="5177480"/>
            <a:ext cx="10172518" cy="812973"/>
          </a:xfrm>
          <a:prstGeom prst="roundRect">
            <a:avLst/>
          </a:prstGeom>
          <a:solidFill>
            <a:srgbClr val="F7C9C9"/>
          </a:solidFill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복잡한 딥러닝 모델에서는 역전파의 복잡도 또한 증가하므로</a:t>
            </a:r>
            <a:r>
              <a:rPr lang="en-US" altLang="ko-KR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코드의 효율성</a:t>
            </a:r>
            <a:r>
              <a:rPr lang="ko-KR" altLang="en-US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 차이의 증가</a:t>
            </a:r>
            <a:endParaRPr lang="en-US" altLang="ko-KR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pPr algn="ctr"/>
            <a:endParaRPr lang="ko-KR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822C50B-8676-EB3F-066A-45A4AE97F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2" b="19384"/>
          <a:stretch/>
        </p:blipFill>
        <p:spPr bwMode="auto">
          <a:xfrm>
            <a:off x="2693773" y="1965513"/>
            <a:ext cx="6601362" cy="26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4C026C4-74C3-2068-AF2B-8F58890126B4}"/>
              </a:ext>
            </a:extLst>
          </p:cNvPr>
          <p:cNvSpPr/>
          <p:nvPr/>
        </p:nvSpPr>
        <p:spPr>
          <a:xfrm>
            <a:off x="3747534" y="1838339"/>
            <a:ext cx="4489480" cy="236333"/>
          </a:xfrm>
          <a:prstGeom prst="rightArrow">
            <a:avLst>
              <a:gd name="adj1" fmla="val 50000"/>
              <a:gd name="adj2" fmla="val 1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AD87325-DA40-A7E1-F7AD-07CD055BEBE2}"/>
              </a:ext>
            </a:extLst>
          </p:cNvPr>
          <p:cNvSpPr/>
          <p:nvPr/>
        </p:nvSpPr>
        <p:spPr>
          <a:xfrm flipH="1">
            <a:off x="3747534" y="4498646"/>
            <a:ext cx="4489480" cy="236333"/>
          </a:xfrm>
          <a:prstGeom prst="rightArrow">
            <a:avLst>
              <a:gd name="adj1" fmla="val 50000"/>
              <a:gd name="adj2" fmla="val 1264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1E50F7-4C61-FA87-19E2-3EBC33676E91}"/>
              </a:ext>
            </a:extLst>
          </p:cNvPr>
          <p:cNvSpPr/>
          <p:nvPr/>
        </p:nvSpPr>
        <p:spPr>
          <a:xfrm>
            <a:off x="4171145" y="2359354"/>
            <a:ext cx="370617" cy="198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E9CA1-E505-FFC8-2A7F-EBF20172C983}"/>
              </a:ext>
            </a:extLst>
          </p:cNvPr>
          <p:cNvSpPr/>
          <p:nvPr/>
        </p:nvSpPr>
        <p:spPr>
          <a:xfrm>
            <a:off x="4621427" y="2359353"/>
            <a:ext cx="1496475" cy="19867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B87A87-429C-C89A-D8D8-C5E2D881723F}"/>
              </a:ext>
            </a:extLst>
          </p:cNvPr>
          <p:cNvSpPr/>
          <p:nvPr/>
        </p:nvSpPr>
        <p:spPr>
          <a:xfrm>
            <a:off x="6160496" y="2201845"/>
            <a:ext cx="271849" cy="22968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FBC73-B422-6DF1-45C0-C897ADCA93C7}"/>
              </a:ext>
            </a:extLst>
          </p:cNvPr>
          <p:cNvSpPr txBox="1"/>
          <p:nvPr/>
        </p:nvSpPr>
        <p:spPr>
          <a:xfrm>
            <a:off x="4133447" y="1495582"/>
            <a:ext cx="37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순전파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(Forward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Propagation)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D7B5F1-9A5B-3F8F-7E84-6F378DA78F58}"/>
              </a:ext>
            </a:extLst>
          </p:cNvPr>
          <p:cNvSpPr txBox="1"/>
          <p:nvPr/>
        </p:nvSpPr>
        <p:spPr>
          <a:xfrm>
            <a:off x="4274471" y="4687899"/>
            <a:ext cx="377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역전파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(Backward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Propagation)</a:t>
            </a:r>
          </a:p>
        </p:txBody>
      </p:sp>
      <p:sp>
        <p:nvSpPr>
          <p:cNvPr id="39" name="슬라이드 번호 개체 틀 10">
            <a:extLst>
              <a:ext uri="{FF2B5EF4-FFF2-40B4-BE49-F238E27FC236}">
                <a16:creationId xmlns:a16="http://schemas.microsoft.com/office/drawing/2014/main" id="{D38CEBA3-2808-F22D-8E86-26A43820FA80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6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628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Training / Validation(Test) 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Funcion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33FFF-B9CE-1BCC-BDCF-DD33F07C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199832"/>
            <a:ext cx="4525006" cy="3191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AC40CD-6CF1-28D4-0681-6679743C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80" y="2199832"/>
            <a:ext cx="6064378" cy="2962107"/>
          </a:xfrm>
          <a:prstGeom prst="rect">
            <a:avLst/>
          </a:prstGeom>
        </p:spPr>
      </p:pic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0859A576-111D-655A-3810-3A0B0A745DE6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60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03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11562" y="775892"/>
            <a:ext cx="41148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628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Training / Validation(Test) 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Funcion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나눔스퀘어 Bold" panose="020B0600000101010101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/ Validation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14EC5B-E504-7E63-28DE-5DAAEAB6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68" y="2414720"/>
            <a:ext cx="4067743" cy="1324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DD5FB9-27EF-8EC2-7B68-7B9BBBF4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976" y="3233439"/>
            <a:ext cx="2514951" cy="2381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152083-AC24-DB0D-2AE9-1926EA22C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35" y="3233439"/>
            <a:ext cx="2791215" cy="2829320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537C1F-3B32-6EFD-DA7D-620D5A255920}"/>
              </a:ext>
            </a:extLst>
          </p:cNvPr>
          <p:cNvCxnSpPr>
            <a:cxnSpLocks/>
          </p:cNvCxnSpPr>
          <p:nvPr/>
        </p:nvCxnSpPr>
        <p:spPr>
          <a:xfrm>
            <a:off x="3234366" y="4014598"/>
            <a:ext cx="1983087" cy="819264"/>
          </a:xfrm>
          <a:prstGeom prst="bentConnector3">
            <a:avLst>
              <a:gd name="adj1" fmla="val -239"/>
            </a:avLst>
          </a:prstGeom>
          <a:ln>
            <a:solidFill>
              <a:srgbClr val="AAC0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280A48-A79A-0567-1A58-8F3F145DB521}"/>
              </a:ext>
            </a:extLst>
          </p:cNvPr>
          <p:cNvSpPr/>
          <p:nvPr/>
        </p:nvSpPr>
        <p:spPr>
          <a:xfrm>
            <a:off x="5688976" y="5349922"/>
            <a:ext cx="2514951" cy="265099"/>
          </a:xfrm>
          <a:prstGeom prst="roundRect">
            <a:avLst/>
          </a:prstGeom>
          <a:noFill/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88AB23-2431-1CE2-9C1A-45DF4E0C9066}"/>
              </a:ext>
            </a:extLst>
          </p:cNvPr>
          <p:cNvSpPr/>
          <p:nvPr/>
        </p:nvSpPr>
        <p:spPr>
          <a:xfrm>
            <a:off x="8391135" y="5349922"/>
            <a:ext cx="2514951" cy="265099"/>
          </a:xfrm>
          <a:prstGeom prst="roundRect">
            <a:avLst/>
          </a:prstGeom>
          <a:noFill/>
          <a:ln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10">
            <a:extLst>
              <a:ext uri="{FF2B5EF4-FFF2-40B4-BE49-F238E27FC236}">
                <a16:creationId xmlns:a16="http://schemas.microsoft.com/office/drawing/2014/main" id="{56F365CF-760E-06AD-0AE5-04F831AF034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61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01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701845" y="775892"/>
            <a:ext cx="480797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Parameter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만 저장 및 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 및 불러오기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F3AE0-6637-41C8-867B-ADD5D355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2" y="2377896"/>
            <a:ext cx="4182059" cy="2934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F8BC81-1AA5-8548-9606-A434C7394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118768"/>
            <a:ext cx="2981741" cy="1076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9C5CDD-A64D-9D19-4C53-23502638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3429000"/>
            <a:ext cx="3829584" cy="2143424"/>
          </a:xfrm>
          <a:prstGeom prst="rect">
            <a:avLst/>
          </a:prstGeom>
        </p:spPr>
      </p:pic>
      <p:sp>
        <p:nvSpPr>
          <p:cNvPr id="14" name="슬라이드 번호 개체 틀 10">
            <a:extLst>
              <a:ext uri="{FF2B5EF4-FFF2-40B4-BE49-F238E27FC236}">
                <a16:creationId xmlns:a16="http://schemas.microsoft.com/office/drawing/2014/main" id="{47EBB398-C304-7831-0151-B7C45AC073CA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62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70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701845" y="775892"/>
            <a:ext cx="480797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D25-2083-1950-C1F7-72D20993F578}"/>
              </a:ext>
            </a:extLst>
          </p:cNvPr>
          <p:cNvSpPr txBox="1"/>
          <p:nvPr/>
        </p:nvSpPr>
        <p:spPr>
          <a:xfrm>
            <a:off x="942974" y="1545995"/>
            <a:ext cx="463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Model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 전체 저장 및 불러오기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1EE61-DDAD-B5F8-178E-353F5CE88715}"/>
              </a:ext>
            </a:extLst>
          </p:cNvPr>
          <p:cNvSpPr txBox="1">
            <a:spLocks/>
          </p:cNvSpPr>
          <p:nvPr/>
        </p:nvSpPr>
        <p:spPr>
          <a:xfrm>
            <a:off x="2214561" y="708201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 및 불러오기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CEAB7-90D8-70B2-B333-B4F140A8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6" y="2393419"/>
            <a:ext cx="3604216" cy="2960202"/>
          </a:xfrm>
          <a:prstGeom prst="rect">
            <a:avLst/>
          </a:prstGeom>
        </p:spPr>
      </p:pic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839B79BA-DFC5-D70C-2080-9E0D07A9F40D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63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3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09A74A83-99F9-8B32-E047-82EF42226B78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64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lang="ko-KR" altLang="en-US" sz="3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프레임워크</a:t>
            </a:r>
            <a:endParaRPr lang="en-US" sz="3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BD0CBF-0955-8A57-1A8B-FBFD20F780A4}"/>
              </a:ext>
            </a:extLst>
          </p:cNvPr>
          <p:cNvSpPr txBox="1"/>
          <p:nvPr/>
        </p:nvSpPr>
        <p:spPr>
          <a:xfrm>
            <a:off x="942975" y="1545995"/>
            <a:ext cx="681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Bold" panose="020B0600000101010101"/>
              </a:rPr>
              <a:t>딥러닝 프레임워크를 사용한 모델 학습 순서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BEC017-0854-42EC-907A-F65B453CA179}"/>
              </a:ext>
            </a:extLst>
          </p:cNvPr>
          <p:cNvSpPr/>
          <p:nvPr/>
        </p:nvSpPr>
        <p:spPr>
          <a:xfrm>
            <a:off x="840419" y="2532769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AC0E6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CC059DD5-DC9F-0A92-C321-C296C2D19E3F}"/>
              </a:ext>
            </a:extLst>
          </p:cNvPr>
          <p:cNvSpPr/>
          <p:nvPr/>
        </p:nvSpPr>
        <p:spPr>
          <a:xfrm>
            <a:off x="5372312" y="2582834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039BB-4F0E-16C6-9D92-DF3320286FCD}"/>
              </a:ext>
            </a:extLst>
          </p:cNvPr>
          <p:cNvSpPr txBox="1"/>
          <p:nvPr/>
        </p:nvSpPr>
        <p:spPr>
          <a:xfrm>
            <a:off x="8300287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01C58-D2DC-8AB5-2767-6CCA64635FE4}"/>
              </a:ext>
            </a:extLst>
          </p:cNvPr>
          <p:cNvSpPr txBox="1"/>
          <p:nvPr/>
        </p:nvSpPr>
        <p:spPr>
          <a:xfrm>
            <a:off x="1336726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Dataset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구성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A16752-C870-DE9E-F414-C30E20CEA32C}"/>
              </a:ext>
            </a:extLst>
          </p:cNvPr>
          <p:cNvSpPr txBox="1"/>
          <p:nvPr/>
        </p:nvSpPr>
        <p:spPr>
          <a:xfrm>
            <a:off x="4821083" y="2513577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DataLoader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F52ED1-A0FD-FF1B-8309-D578BDE56126}"/>
              </a:ext>
            </a:extLst>
          </p:cNvPr>
          <p:cNvGrpSpPr/>
          <p:nvPr/>
        </p:nvGrpSpPr>
        <p:grpSpPr>
          <a:xfrm>
            <a:off x="4240946" y="2573869"/>
            <a:ext cx="187718" cy="230819"/>
            <a:chOff x="4340905" y="3351230"/>
            <a:chExt cx="187718" cy="230819"/>
          </a:xfrm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DC85E525-42B7-69D5-CDC4-37F3084E189E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4B655BF8-7EB3-70BC-7388-10275A861DF0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D85B66-39DA-42FB-EBB5-287CE2558BBA}"/>
              </a:ext>
            </a:extLst>
          </p:cNvPr>
          <p:cNvGrpSpPr/>
          <p:nvPr/>
        </p:nvGrpSpPr>
        <p:grpSpPr>
          <a:xfrm>
            <a:off x="7720150" y="2573869"/>
            <a:ext cx="187718" cy="230819"/>
            <a:chOff x="4340905" y="3351230"/>
            <a:chExt cx="187718" cy="230819"/>
          </a:xfrm>
        </p:grpSpPr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01D37EAD-CF5C-B1C1-1539-1EB619FD4A78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D925BCED-2F9F-6B08-E5A2-A73FCE745BF7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72A8B7-63E5-0875-1E5F-948A8869D7A4}"/>
              </a:ext>
            </a:extLst>
          </p:cNvPr>
          <p:cNvSpPr/>
          <p:nvPr/>
        </p:nvSpPr>
        <p:spPr>
          <a:xfrm>
            <a:off x="840419" y="4512990"/>
            <a:ext cx="10511161" cy="337351"/>
          </a:xfrm>
          <a:prstGeom prst="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C0E6"/>
              </a:solidFill>
            </a:endParaRP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AFEEDA08-83BE-60CC-4F0F-EB6A38D2E936}"/>
              </a:ext>
            </a:extLst>
          </p:cNvPr>
          <p:cNvSpPr/>
          <p:nvPr/>
        </p:nvSpPr>
        <p:spPr>
          <a:xfrm>
            <a:off x="5384858" y="4564035"/>
            <a:ext cx="119848" cy="230819"/>
          </a:xfrm>
          <a:prstGeom prst="chevron">
            <a:avLst>
              <a:gd name="adj" fmla="val 68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310787-D0AD-9D5D-4A3E-F4DF20503BFE}"/>
              </a:ext>
            </a:extLst>
          </p:cNvPr>
          <p:cNvSpPr txBox="1"/>
          <p:nvPr/>
        </p:nvSpPr>
        <p:spPr>
          <a:xfrm>
            <a:off x="8312833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해석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13220B-46A9-3439-45D5-AF51D5602198}"/>
              </a:ext>
            </a:extLst>
          </p:cNvPr>
          <p:cNvSpPr txBox="1"/>
          <p:nvPr/>
        </p:nvSpPr>
        <p:spPr>
          <a:xfrm>
            <a:off x="1354425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A11C1-AC8F-6845-A346-904C3A3E778F}"/>
              </a:ext>
            </a:extLst>
          </p:cNvPr>
          <p:cNvSpPr txBox="1"/>
          <p:nvPr/>
        </p:nvSpPr>
        <p:spPr>
          <a:xfrm>
            <a:off x="4833629" y="4494778"/>
            <a:ext cx="2506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9F0B8E-4377-DA84-CD03-AA3BFB40A56A}"/>
              </a:ext>
            </a:extLst>
          </p:cNvPr>
          <p:cNvGrpSpPr/>
          <p:nvPr/>
        </p:nvGrpSpPr>
        <p:grpSpPr>
          <a:xfrm>
            <a:off x="4253492" y="4555070"/>
            <a:ext cx="187718" cy="230819"/>
            <a:chOff x="4340905" y="3351230"/>
            <a:chExt cx="187718" cy="230819"/>
          </a:xfrm>
        </p:grpSpPr>
        <p:sp>
          <p:nvSpPr>
            <p:cNvPr id="46" name="화살표: 갈매기형 수장 45">
              <a:extLst>
                <a:ext uri="{FF2B5EF4-FFF2-40B4-BE49-F238E27FC236}">
                  <a16:creationId xmlns:a16="http://schemas.microsoft.com/office/drawing/2014/main" id="{FCE8D1F0-20A8-8A65-5263-36D95EC916A3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id="{FE29F064-A60B-A1A6-6E13-CE3EA97A5628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D9407C-64B6-7535-9896-906CF9F5859E}"/>
              </a:ext>
            </a:extLst>
          </p:cNvPr>
          <p:cNvGrpSpPr/>
          <p:nvPr/>
        </p:nvGrpSpPr>
        <p:grpSpPr>
          <a:xfrm>
            <a:off x="7732696" y="4555070"/>
            <a:ext cx="187718" cy="230819"/>
            <a:chOff x="4340905" y="3351230"/>
            <a:chExt cx="187718" cy="230819"/>
          </a:xfrm>
        </p:grpSpPr>
        <p:sp>
          <p:nvSpPr>
            <p:cNvPr id="49" name="화살표: 갈매기형 수장 48">
              <a:extLst>
                <a:ext uri="{FF2B5EF4-FFF2-40B4-BE49-F238E27FC236}">
                  <a16:creationId xmlns:a16="http://schemas.microsoft.com/office/drawing/2014/main" id="{860A3FBF-305E-7050-FF10-88302C2D15BB}"/>
                </a:ext>
              </a:extLst>
            </p:cNvPr>
            <p:cNvSpPr/>
            <p:nvPr/>
          </p:nvSpPr>
          <p:spPr>
            <a:xfrm>
              <a:off x="440877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화살표: 갈매기형 수장 49">
              <a:extLst>
                <a:ext uri="{FF2B5EF4-FFF2-40B4-BE49-F238E27FC236}">
                  <a16:creationId xmlns:a16="http://schemas.microsoft.com/office/drawing/2014/main" id="{8F97D039-2111-EDC5-66CC-1DB67754B76A}"/>
                </a:ext>
              </a:extLst>
            </p:cNvPr>
            <p:cNvSpPr/>
            <p:nvPr/>
          </p:nvSpPr>
          <p:spPr>
            <a:xfrm>
              <a:off x="4340905" y="3351230"/>
              <a:ext cx="119848" cy="230819"/>
            </a:xfrm>
            <a:prstGeom prst="chevron">
              <a:avLst>
                <a:gd name="adj" fmla="val 68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슬라이드 번호 개체 틀 10">
            <a:extLst>
              <a:ext uri="{FF2B5EF4-FFF2-40B4-BE49-F238E27FC236}">
                <a16:creationId xmlns:a16="http://schemas.microsoft.com/office/drawing/2014/main" id="{D919507B-36E8-CA89-4DE0-19114F14E4AE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7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095749" y="775892"/>
            <a:ext cx="4101766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338282" y="697706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딥러닝</a:t>
            </a:r>
            <a:r>
              <a:rPr lang="ko-KR" altLang="en-US" sz="3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프레임워크</a:t>
            </a:r>
            <a:endParaRPr lang="en-US" sz="3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310033-8FFA-A090-0230-691A70E90A9C}"/>
              </a:ext>
            </a:extLst>
          </p:cNvPr>
          <p:cNvSpPr txBox="1"/>
          <p:nvPr/>
        </p:nvSpPr>
        <p:spPr>
          <a:xfrm>
            <a:off x="1272615" y="2540394"/>
            <a:ext cx="5202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빠르고 효율적인 개발 과정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Gradient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 자동 계산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쉬운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GPU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나눔스퀘어 Bold" panose="020B0600000101010101"/>
                <a:cs typeface="Open Sans Light" panose="020B0306030504020204" pitchFamily="34" charset="0"/>
              </a:rPr>
              <a:t>사용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나눔스퀘어 Bold" panose="020B0600000101010101"/>
              <a:cs typeface="Open Sans Light" panose="020B0306030504020204" pitchFamily="34" charset="0"/>
            </a:endParaRPr>
          </a:p>
        </p:txBody>
      </p:sp>
      <p:sp>
        <p:nvSpPr>
          <p:cNvPr id="29" name="슬라이드 번호 개체 틀 10">
            <a:extLst>
              <a:ext uri="{FF2B5EF4-FFF2-40B4-BE49-F238E27FC236}">
                <a16:creationId xmlns:a16="http://schemas.microsoft.com/office/drawing/2014/main" id="{89698D6B-CB39-879C-AA36-8C8AC3A40563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8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558330" y="2912507"/>
            <a:ext cx="5075339" cy="755967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3233294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Tensorflow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(</a:t>
            </a:r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Keras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)</a:t>
            </a:r>
          </a:p>
          <a:p>
            <a:pPr algn="ctr"/>
            <a:endParaRPr lang="en-US" sz="36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슬라이드 번호 개체 틀 10">
            <a:extLst>
              <a:ext uri="{FF2B5EF4-FFF2-40B4-BE49-F238E27FC236}">
                <a16:creationId xmlns:a16="http://schemas.microsoft.com/office/drawing/2014/main" id="{0E6E67F4-B6B2-1765-5ADB-8A9B1FB9853C}"/>
              </a:ext>
            </a:extLst>
          </p:cNvPr>
          <p:cNvSpPr txBox="1">
            <a:spLocks/>
          </p:cNvSpPr>
          <p:nvPr/>
        </p:nvSpPr>
        <p:spPr>
          <a:xfrm>
            <a:off x="903005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686EB6-0986-4AB0-B650-011C8A01D8AB}" type="slidenum"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9</a:t>
            </a:fld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/64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4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1129</Words>
  <Application>Microsoft Office PowerPoint</Application>
  <PresentationFormat>와이드스크린</PresentationFormat>
  <Paragraphs>335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나눔스퀘어</vt:lpstr>
      <vt:lpstr>나눔스퀘어 Bold</vt:lpstr>
      <vt:lpstr>나눔스퀘어 ExtraBold</vt:lpstr>
      <vt:lpstr>맑은 고딕</vt:lpstr>
      <vt:lpstr>Arial</vt:lpstr>
      <vt:lpstr>Courier New</vt:lpstr>
      <vt:lpstr>Open Sans Light</vt:lpstr>
      <vt:lpstr>Office 테마</vt:lpstr>
      <vt:lpstr>TensorFlow Pytorch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doramisister@naver.com</cp:lastModifiedBy>
  <cp:revision>13</cp:revision>
  <dcterms:created xsi:type="dcterms:W3CDTF">2017-09-05T12:06:27Z</dcterms:created>
  <dcterms:modified xsi:type="dcterms:W3CDTF">2022-08-07T21:56:06Z</dcterms:modified>
</cp:coreProperties>
</file>