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66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6F4EDCB-6B0B-5A7A-CF6C-70EC8EE9E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8FDDB7-CA88-CEA3-A85B-7FF184A3CB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6370-5B04-4392-91E9-D7EED740417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CFB57F-5C54-BBAB-287F-0DCDB4E01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2CA79-A985-FC5B-776E-BE0FEC659D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D6D6E-1EB8-40D4-B526-BE31CDBC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62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4195-83DC-4D2B-8439-AD7A0BAA99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499BA-CEC8-4E0C-9DC2-6A5A4CD32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FDAB-3AC9-4BA0-B6C3-0ED59DB6B954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0B5-E568-400F-A0DF-F53AF183127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B38F-749D-48BD-A47B-E9EB3D26A01D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6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04-D0D8-46F7-BEE9-6840881FADD8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4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514B-CF35-446C-A473-5B56E7FAE2EC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6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B5AF-BC92-4C17-A730-B012B9083D6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5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6D-B7BB-4DBC-BF36-843CBBAF81B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5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AD6-61D3-44C0-98B9-8916AB56F42C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39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962-8BAF-42B8-AE2F-368F41969C78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2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D8C-5078-4C02-948D-428621B879FD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2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9886-3088-47B0-8FAE-69578F19FDF1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040-7A72-4601-841F-64C23CFC05CB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08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9CFF-4A60-8AE3-58023EA5F982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85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0C4-4A4F-4D76-92F7-A7598D4C1AB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AA8-E00B-41A7-A38C-78B44A526D7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24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4B50-1BC9-4AE2-98A2-C72859A45E0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fld id="{813B5F3D-3E89-4B83-9EBC-A727E5EE0A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66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2C9E-B76D-4584-A0A2-6BBD243688A3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073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6992-5989-4F3B-A139-760DA71DC2C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37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6113-FE66-4034-AC5E-B83956F89184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1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2CBE-DC30-4346-9295-E4624C42CBE4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02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B23-BC9A-4E60-A4DD-B4C116AC063A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36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2A6-A194-443B-B143-7B8F30B5F9FF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2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A78-B32F-4940-A016-178D7285D6C9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39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71E839-276C-4939-9D7C-64E2D79DFDD6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8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8DCC-AE49-4263-95F9-4FA3DD7FDED3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74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FBB7-7E1C-4E9C-BB3D-4E2B425BA40B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44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1061-7E21-44EC-A259-E6FC66D8238F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61EE-2A38-448F-B5D9-3140926A43C1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D0E4-4918-461B-841F-9A74C90AA5C6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5550-99E3-4085-9AE2-FA271DDD96E9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D560-8C3E-4EE6-98AE-ACD48CFA54F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27-20B6-4602-975D-3B47F731BFE1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7993-B3EB-463E-B61A-C11DDE89C81E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4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690C3C-21A6-4CEA-85EB-888AD310CCF4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6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975BF8-B9DC-46B7-852C-6B95F0DBF089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3C23BB-D52A-4B73-9CC4-AADCC74672D1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1DF011-FB18-5E94-7E4F-1C5DACCF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9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41FB65-AC8A-7804-91D1-B807B4258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800" dirty="0"/>
              <a:t>조절분석의 기초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230002D-2665-E820-DC86-8EA79BAAB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sz="1600" dirty="0"/>
              <a:t>신경진</a:t>
            </a:r>
            <a:endParaRPr lang="en-US" altLang="ko-KR" sz="1600" dirty="0"/>
          </a:p>
          <a:p>
            <a:pPr algn="r"/>
            <a:endParaRPr lang="ko-KR" altLang="en-US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84E9F446-42D2-8BFC-1B7F-FD8AFDD6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</a:t>
            </a:fld>
            <a:r>
              <a:rPr lang="en-US" altLang="ko-KR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3000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3FB4B-5F78-A2AB-C608-5D37400C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285D9-828E-41D3-C579-796055C9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b1, b2 </a:t>
            </a:r>
            <a:r>
              <a:rPr lang="ko-KR" altLang="en-US" dirty="0"/>
              <a:t>는 편회귀계수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조절효과를 분석하는 모형에는 반드시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M</a:t>
            </a:r>
            <a:r>
              <a:rPr lang="ko-KR" altLang="en-US" dirty="0"/>
              <a:t>도 모형에 포함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15DD5-FF10-EE2D-0AB6-B588BCA1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10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E2A7AE-8B66-8231-A014-01C82CE9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95" y="3721480"/>
            <a:ext cx="4759666" cy="22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3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947F-2EA5-2218-E955-1F6FC625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조절효과의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94C2F-104D-60EC-E095-2036778E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조절효과의 검정 </a:t>
            </a:r>
            <a:r>
              <a:rPr lang="en-US" altLang="ko-KR" dirty="0"/>
              <a:t>: M</a:t>
            </a:r>
            <a:r>
              <a:rPr lang="ko-KR" altLang="en-US" dirty="0"/>
              <a:t>의 값에 따라 </a:t>
            </a:r>
            <a:r>
              <a:rPr lang="en-US" altLang="ko-KR" dirty="0"/>
              <a:t>X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의 영향이 달라지는지 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조건부효과 차이의  표본분산</a:t>
            </a:r>
            <a:r>
              <a:rPr lang="en-US" altLang="ko-KR" dirty="0"/>
              <a:t>		</a:t>
            </a:r>
            <a:r>
              <a:rPr lang="ko-KR" altLang="en-US" dirty="0"/>
              <a:t>조건부효과 차이의 </a:t>
            </a:r>
            <a:r>
              <a:rPr lang="en-US" altLang="ko-KR" dirty="0"/>
              <a:t>t</a:t>
            </a:r>
            <a:r>
              <a:rPr lang="ko-KR" altLang="en-US" dirty="0"/>
              <a:t>통계량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CB09E-63ED-AB9B-2E7E-7B560FAE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11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17F9CB-BFEE-4652-508B-D61E72F9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44" y="2870160"/>
            <a:ext cx="2360355" cy="5032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4596D3-0491-1F05-0F72-7CB0F3E8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04" y="2876213"/>
            <a:ext cx="5908835" cy="665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066A25-418E-32A5-60F4-E8F53DE8F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4241879"/>
            <a:ext cx="4154266" cy="6609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C15F6B-0B6F-7C0C-0776-453FD2960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358" y="3919869"/>
            <a:ext cx="5543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4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0569A-01D7-916B-A408-13FBCF0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조절효과의 검정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5B1B5BA-F6E4-C4CA-CD56-CE070DC2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0912" y="2897891"/>
            <a:ext cx="3943350" cy="25908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B79AA-8587-C458-213A-4C10CF0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12</a:t>
            </a:fld>
            <a:r>
              <a:rPr lang="en-US" altLang="ko-KR" dirty="0"/>
              <a:t> /22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7456D15-0DC6-E655-08D0-F607950932C5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기울기 변화가 보인다고 해서 항상 조절효과가 존재하는 것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통계적으로 차이가 유의미해야 조절효과 존재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38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E1D80-3922-6CC3-BD2E-9AEACADE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조절효과의 검정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D74BD-20D8-6E68-B5F8-E900B479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스트레스</a:t>
            </a:r>
            <a:r>
              <a:rPr lang="en-US" altLang="ko-KR" dirty="0"/>
              <a:t>: </a:t>
            </a:r>
            <a:r>
              <a:rPr lang="ko-KR" altLang="en-US" dirty="0"/>
              <a:t>독립변수</a:t>
            </a:r>
            <a:endParaRPr lang="en-US" altLang="ko-KR" dirty="0"/>
          </a:p>
          <a:p>
            <a:r>
              <a:rPr lang="ko-KR" altLang="en-US" dirty="0"/>
              <a:t>사회적 지원</a:t>
            </a:r>
            <a:r>
              <a:rPr lang="en-US" altLang="ko-KR" dirty="0"/>
              <a:t>: </a:t>
            </a:r>
            <a:r>
              <a:rPr lang="ko-KR" altLang="en-US" dirty="0"/>
              <a:t>조절변수</a:t>
            </a:r>
            <a:endParaRPr lang="en-US" altLang="ko-KR" dirty="0"/>
          </a:p>
          <a:p>
            <a:r>
              <a:rPr lang="ko-KR" altLang="en-US" dirty="0"/>
              <a:t>우울의 정도</a:t>
            </a:r>
            <a:r>
              <a:rPr lang="en-US" altLang="ko-KR" dirty="0"/>
              <a:t>: </a:t>
            </a:r>
            <a:r>
              <a:rPr lang="ko-KR" altLang="en-US" dirty="0"/>
              <a:t>종속변수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평균보다 </a:t>
            </a:r>
            <a:r>
              <a:rPr lang="en-US" altLang="ko-KR" dirty="0"/>
              <a:t>1</a:t>
            </a:r>
            <a:r>
              <a:rPr lang="ko-KR" altLang="en-US" dirty="0"/>
              <a:t>표준편차 작은 값</a:t>
            </a:r>
            <a:endParaRPr lang="en-US" altLang="ko-KR" dirty="0"/>
          </a:p>
          <a:p>
            <a:r>
              <a:rPr lang="ko-KR" altLang="en-US" dirty="0"/>
              <a:t>평균</a:t>
            </a:r>
            <a:endParaRPr lang="en-US" altLang="ko-KR" dirty="0"/>
          </a:p>
          <a:p>
            <a:r>
              <a:rPr lang="ko-KR" altLang="en-US" dirty="0"/>
              <a:t>평균보다 </a:t>
            </a:r>
            <a:r>
              <a:rPr lang="en-US" altLang="ko-KR" dirty="0"/>
              <a:t>1</a:t>
            </a:r>
            <a:r>
              <a:rPr lang="ko-KR" altLang="en-US" dirty="0"/>
              <a:t>표준편차 큰 값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B11C9-C894-D3D0-B33F-C502E9A2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13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AFC22-B257-9DAC-2298-CFCB3A78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035" y="2086893"/>
            <a:ext cx="5506876" cy="988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CB5C4-564C-4965-E7AF-18814353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73" y="3258464"/>
            <a:ext cx="4857749" cy="29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3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48744-2F97-08FB-3365-7F818344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중심화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73C22-99E2-538C-7AF9-430342EE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각 변수에 표본 평균값을 차감한 새로운 변수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XM</a:t>
            </a:r>
            <a:r>
              <a:rPr lang="ko-KR" altLang="en-US" dirty="0"/>
              <a:t>과 다중 공선성을 나타내</a:t>
            </a:r>
            <a:r>
              <a:rPr lang="en-US" altLang="ko-KR" dirty="0"/>
              <a:t>, </a:t>
            </a:r>
            <a:r>
              <a:rPr lang="ko-KR" altLang="en-US" dirty="0"/>
              <a:t>평균 중심화 필요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b1: M=0</a:t>
            </a:r>
            <a:r>
              <a:rPr lang="ko-KR" altLang="en-US" dirty="0"/>
              <a:t>일 때의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에 미치는 영향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b2: X=0</a:t>
            </a:r>
            <a:r>
              <a:rPr lang="ko-KR" altLang="en-US" dirty="0"/>
              <a:t>일 때의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Y</a:t>
            </a:r>
            <a:r>
              <a:rPr lang="ko-KR" altLang="en-US" dirty="0"/>
              <a:t>에 미치는 영향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결론적으로 크게 필요 </a:t>
            </a:r>
            <a:r>
              <a:rPr lang="en-US" altLang="ko-KR" dirty="0"/>
              <a:t>X,  b1 b2</a:t>
            </a:r>
            <a:r>
              <a:rPr lang="ko-KR" altLang="en-US" dirty="0"/>
              <a:t>의 계수 해석에만 의미 </a:t>
            </a:r>
            <a:r>
              <a:rPr lang="en-US" altLang="ko-KR" dirty="0"/>
              <a:t>O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F983D-771D-AD1A-0CCE-534FEBED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14</a:t>
            </a:fld>
            <a:r>
              <a:rPr lang="en-US" altLang="ko-KR" dirty="0"/>
              <a:t> /22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892636-DD0E-7C22-2916-8E32BCBC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44" y="2036874"/>
            <a:ext cx="3706098" cy="7526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432EC-5BAF-5477-3531-2051E8D7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62545"/>
            <a:ext cx="65151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8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3A4EC-713E-E9BA-2D4A-60FD2E11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단순조절분석의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62003-EFCF-0CF7-8CDD-4B956EC1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계수들의 부호의 조합에 따른 해석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단순조절분석 계수 </a:t>
            </a:r>
            <a:r>
              <a:rPr lang="en-US" altLang="ko-KR" dirty="0"/>
              <a:t>b1, b2,b3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부호의 조합 </a:t>
            </a:r>
            <a:r>
              <a:rPr lang="en-US" altLang="ko-KR" dirty="0"/>
              <a:t>8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주로 </a:t>
            </a:r>
            <a:r>
              <a:rPr lang="en-US" altLang="ko-KR" dirty="0"/>
              <a:t>b1, b3</a:t>
            </a:r>
            <a:r>
              <a:rPr lang="ko-KR" altLang="en-US" dirty="0"/>
              <a:t>의 부호의 조합을 단순조절효과의 해석으로 사용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4</a:t>
            </a:r>
            <a:r>
              <a:rPr lang="ko-KR" altLang="en-US" dirty="0"/>
              <a:t>가지 조합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FE679-B9A0-DA2A-9A6A-5C4824A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15</a:t>
            </a:fld>
            <a:r>
              <a:rPr lang="en-US" altLang="ko-KR" dirty="0"/>
              <a:t> /22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84511-E3FD-B77D-3F4D-A69BC464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72" y="2479399"/>
            <a:ext cx="5260308" cy="13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C47A1-B841-0E15-9BDB-32751BD7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단순조절분석의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7E5A-64C8-0AC6-8DB9-1D501A95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: b1 &gt;0, b3&gt;0,  X </a:t>
            </a:r>
            <a:r>
              <a:rPr lang="ko-KR" altLang="en-US" dirty="0"/>
              <a:t>증가 </a:t>
            </a:r>
            <a:r>
              <a:rPr lang="en-US" altLang="ko-KR" dirty="0"/>
              <a:t>-&gt; Y</a:t>
            </a:r>
            <a:r>
              <a:rPr lang="ko-KR" altLang="en-US" dirty="0"/>
              <a:t>증가</a:t>
            </a:r>
            <a:r>
              <a:rPr lang="en-US" altLang="ko-KR" dirty="0"/>
              <a:t>,  M</a:t>
            </a:r>
            <a:r>
              <a:rPr lang="ko-KR" altLang="en-US" dirty="0"/>
              <a:t>이 증가 </a:t>
            </a:r>
            <a:r>
              <a:rPr lang="en-US" altLang="ko-KR" dirty="0"/>
              <a:t>-&gt; X</a:t>
            </a:r>
            <a:r>
              <a:rPr lang="ko-KR" altLang="en-US" dirty="0"/>
              <a:t>의 증가가 </a:t>
            </a:r>
            <a:r>
              <a:rPr lang="en-US" altLang="ko-KR" dirty="0"/>
              <a:t>Y</a:t>
            </a:r>
            <a:r>
              <a:rPr lang="ko-KR" altLang="en-US" dirty="0"/>
              <a:t>를 증가시키는 효과를 상승</a:t>
            </a:r>
            <a:endParaRPr lang="en-US" altLang="ko-KR" dirty="0"/>
          </a:p>
          <a:p>
            <a:r>
              <a:rPr lang="en-US" altLang="ko-KR" dirty="0"/>
              <a:t>B : b1 &lt;0, b3&gt;0,  X </a:t>
            </a:r>
            <a:r>
              <a:rPr lang="ko-KR" altLang="en-US" dirty="0"/>
              <a:t>증가 </a:t>
            </a:r>
            <a:r>
              <a:rPr lang="en-US" altLang="ko-KR" dirty="0"/>
              <a:t>-&gt; Y</a:t>
            </a:r>
            <a:r>
              <a:rPr lang="ko-KR" altLang="en-US" dirty="0"/>
              <a:t>감소</a:t>
            </a:r>
            <a:r>
              <a:rPr lang="en-US" altLang="ko-KR" dirty="0"/>
              <a:t>,  M</a:t>
            </a:r>
            <a:r>
              <a:rPr lang="ko-KR" altLang="en-US" dirty="0"/>
              <a:t>이 증가 </a:t>
            </a:r>
            <a:r>
              <a:rPr lang="en-US" altLang="ko-KR" dirty="0"/>
              <a:t>-&gt; X</a:t>
            </a:r>
            <a:r>
              <a:rPr lang="ko-KR" altLang="en-US" dirty="0"/>
              <a:t>의 증가가 </a:t>
            </a:r>
            <a:r>
              <a:rPr lang="en-US" altLang="ko-KR" dirty="0"/>
              <a:t>Y</a:t>
            </a:r>
            <a:r>
              <a:rPr lang="ko-KR" altLang="en-US" dirty="0"/>
              <a:t>를 감소시키는 효과를 완화</a:t>
            </a:r>
            <a:endParaRPr lang="en-US" altLang="ko-KR" dirty="0"/>
          </a:p>
          <a:p>
            <a:r>
              <a:rPr lang="en-US" altLang="ko-KR" dirty="0"/>
              <a:t>C : b1 &gt;0, b3&lt;0,  X </a:t>
            </a:r>
            <a:r>
              <a:rPr lang="ko-KR" altLang="en-US" dirty="0"/>
              <a:t>증가 </a:t>
            </a:r>
            <a:r>
              <a:rPr lang="en-US" altLang="ko-KR" dirty="0"/>
              <a:t>-&gt; Y</a:t>
            </a:r>
            <a:r>
              <a:rPr lang="ko-KR" altLang="en-US" dirty="0"/>
              <a:t>증가</a:t>
            </a:r>
            <a:r>
              <a:rPr lang="en-US" altLang="ko-KR" dirty="0"/>
              <a:t>,  M</a:t>
            </a:r>
            <a:r>
              <a:rPr lang="ko-KR" altLang="en-US" dirty="0"/>
              <a:t>이 증가 </a:t>
            </a:r>
            <a:r>
              <a:rPr lang="en-US" altLang="ko-KR" dirty="0"/>
              <a:t>-&gt; X</a:t>
            </a:r>
            <a:r>
              <a:rPr lang="ko-KR" altLang="en-US" dirty="0"/>
              <a:t>의 증가가 </a:t>
            </a:r>
            <a:r>
              <a:rPr lang="en-US" altLang="ko-KR" dirty="0"/>
              <a:t>Y</a:t>
            </a:r>
            <a:r>
              <a:rPr lang="ko-KR" altLang="en-US" dirty="0"/>
              <a:t>를 증가시키는 효과를 둔화</a:t>
            </a:r>
            <a:endParaRPr lang="en-US" altLang="ko-KR" dirty="0"/>
          </a:p>
          <a:p>
            <a:r>
              <a:rPr lang="en-US" altLang="ko-KR" dirty="0"/>
              <a:t>D : b1 &lt;0, b3&lt;0,  X </a:t>
            </a:r>
            <a:r>
              <a:rPr lang="ko-KR" altLang="en-US" dirty="0"/>
              <a:t>증가 </a:t>
            </a:r>
            <a:r>
              <a:rPr lang="en-US" altLang="ko-KR" dirty="0"/>
              <a:t>-&gt; Y</a:t>
            </a:r>
            <a:r>
              <a:rPr lang="ko-KR" altLang="en-US" dirty="0"/>
              <a:t>감소</a:t>
            </a:r>
            <a:r>
              <a:rPr lang="en-US" altLang="ko-KR" dirty="0"/>
              <a:t>,  M</a:t>
            </a:r>
            <a:r>
              <a:rPr lang="ko-KR" altLang="en-US" dirty="0"/>
              <a:t>이 증가 </a:t>
            </a:r>
            <a:r>
              <a:rPr lang="en-US" altLang="ko-KR" dirty="0"/>
              <a:t>-&gt; X</a:t>
            </a:r>
            <a:r>
              <a:rPr lang="ko-KR" altLang="en-US" dirty="0"/>
              <a:t>의 증가가 </a:t>
            </a:r>
            <a:r>
              <a:rPr lang="en-US" altLang="ko-KR" dirty="0"/>
              <a:t>Y</a:t>
            </a:r>
            <a:r>
              <a:rPr lang="ko-KR" altLang="en-US" dirty="0"/>
              <a:t>를 감소시키는 효과를 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A8279-FF45-D8B2-219D-709A85FE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16</a:t>
            </a:fld>
            <a:r>
              <a:rPr lang="en-US" altLang="ko-KR" dirty="0"/>
              <a:t> /22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F7A60C-ECDD-D738-4D0B-B4C3F0D8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86" y="1948985"/>
            <a:ext cx="8663172" cy="18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6A5CA-235D-6715-A3DA-FAB1A66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상승효과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6C829-0ADA-852A-DC36-E748D7F1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b1&gt;0, b3&gt;0 </a:t>
            </a:r>
          </a:p>
          <a:p>
            <a:r>
              <a:rPr lang="en-US" altLang="ko-KR" dirty="0"/>
              <a:t>X: </a:t>
            </a:r>
            <a:r>
              <a:rPr lang="ko-KR" altLang="en-US" dirty="0"/>
              <a:t>과도한 음주</a:t>
            </a:r>
            <a:endParaRPr lang="en-US" altLang="ko-KR" dirty="0"/>
          </a:p>
          <a:p>
            <a:r>
              <a:rPr lang="en-US" altLang="ko-KR" dirty="0"/>
              <a:t>M: </a:t>
            </a:r>
            <a:r>
              <a:rPr lang="ko-KR" altLang="en-US" dirty="0"/>
              <a:t>흡연</a:t>
            </a:r>
            <a:endParaRPr lang="en-US" altLang="ko-KR" dirty="0"/>
          </a:p>
          <a:p>
            <a:r>
              <a:rPr lang="en-US" altLang="ko-KR" dirty="0"/>
              <a:t>Y: </a:t>
            </a:r>
            <a:r>
              <a:rPr lang="ko-KR" altLang="en-US" dirty="0"/>
              <a:t>건강에 해로움 정도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E9EF9-B918-2F14-33AE-41A4041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17</a:t>
            </a:fld>
            <a:r>
              <a:rPr lang="en-US" altLang="ko-KR" dirty="0"/>
              <a:t> /22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F53D4-0345-773E-20A5-FCAB7AA9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51" y="2174730"/>
            <a:ext cx="4406096" cy="38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EBC50-07CF-5EAF-C108-C70CE0E5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완화효과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F1C44-FCE3-251B-737F-AA3C84C7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b1&lt;0, b3&gt;0 </a:t>
            </a:r>
          </a:p>
          <a:p>
            <a:r>
              <a:rPr lang="en-US" altLang="ko-KR" dirty="0"/>
              <a:t>X: </a:t>
            </a:r>
            <a:r>
              <a:rPr lang="ko-KR" altLang="en-US" dirty="0"/>
              <a:t>나이</a:t>
            </a:r>
            <a:endParaRPr lang="en-US" altLang="ko-KR" dirty="0"/>
          </a:p>
          <a:p>
            <a:r>
              <a:rPr lang="en-US" altLang="ko-KR" dirty="0"/>
              <a:t>M: </a:t>
            </a:r>
            <a:r>
              <a:rPr lang="ko-KR" altLang="en-US" dirty="0"/>
              <a:t>운동</a:t>
            </a:r>
            <a:endParaRPr lang="en-US" altLang="ko-KR" dirty="0"/>
          </a:p>
          <a:p>
            <a:r>
              <a:rPr lang="en-US" altLang="ko-KR" dirty="0"/>
              <a:t>Y: </a:t>
            </a:r>
            <a:r>
              <a:rPr lang="ko-KR" altLang="en-US" dirty="0"/>
              <a:t>지구력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90C5F-6283-016E-1865-38AEECDE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18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57AA6-8A2C-EE60-F8ED-13587038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02" y="2003100"/>
            <a:ext cx="4390663" cy="1575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B7521F-F063-6C47-72A8-6FF16CE1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02" y="3736027"/>
            <a:ext cx="3941843" cy="22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5AFE-0FE1-FA5D-6AFB-1EE7B155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단순조절분석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E0E65-AB34-97D4-8B62-B4CA93C4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19</a:t>
            </a:fld>
            <a:r>
              <a:rPr lang="en-US" altLang="ko-KR" dirty="0"/>
              <a:t> /22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D6F2F4E-E2B4-E882-ECEB-F36B0F91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518" y="2635275"/>
            <a:ext cx="2949904" cy="393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age: </a:t>
            </a:r>
            <a:r>
              <a:rPr lang="ko-KR" altLang="en-US" sz="1800" dirty="0"/>
              <a:t>나이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sex: </a:t>
            </a:r>
            <a:r>
              <a:rPr lang="ko-KR" altLang="en-US" sz="1800" dirty="0"/>
              <a:t>성별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bmi</a:t>
            </a:r>
            <a:r>
              <a:rPr lang="en-US" altLang="ko-KR" sz="1800" dirty="0"/>
              <a:t>: BMI(Body mass index)</a:t>
            </a:r>
            <a:r>
              <a:rPr lang="ko-KR" altLang="en-US" sz="1800" dirty="0"/>
              <a:t>지수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bp: </a:t>
            </a:r>
            <a:r>
              <a:rPr lang="ko-KR" altLang="en-US" sz="1800" dirty="0"/>
              <a:t>평균혈압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s1~s6: 6</a:t>
            </a:r>
            <a:r>
              <a:rPr lang="ko-KR" altLang="en-US" sz="1800" dirty="0"/>
              <a:t>종류의 혈액검사수치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Target: 1</a:t>
            </a:r>
            <a:r>
              <a:rPr lang="ko-KR" altLang="en-US" sz="1800" dirty="0"/>
              <a:t>년 뒤 측정한 당뇨병 진행률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022F85-8DAE-BE12-CA9F-5082E400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17537"/>
            <a:ext cx="8726829" cy="39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2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3E8EA-A365-7AFC-1DBE-38EEC0A3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8F1B65C-29A4-3AD0-7830-EFC915BC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</a:t>
            </a:fld>
            <a:r>
              <a:rPr lang="en-US" altLang="ko-KR" dirty="0"/>
              <a:t>/ 22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CC737-3E64-A12F-89A9-97D15905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조절변수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조절효과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평균 중심화 문제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>
                <a:latin typeface="HY중고딕" panose="02030600000101010101" pitchFamily="18" charset="-127"/>
                <a:ea typeface="HY중고딕" panose="02030600000101010101" pitchFamily="18" charset="-127"/>
              </a:rPr>
              <a:t>상승</a:t>
            </a:r>
            <a:r>
              <a:rPr lang="en-US" altLang="ko-KR" sz="28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완화 효과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조절분석 실습</a:t>
            </a:r>
          </a:p>
        </p:txBody>
      </p:sp>
    </p:spTree>
    <p:extLst>
      <p:ext uri="{BB962C8B-B14F-4D97-AF65-F5344CB8AC3E}">
        <p14:creationId xmlns:p14="http://schemas.microsoft.com/office/powerpoint/2010/main" val="390556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1FA0-D28D-C8C5-8071-0831D6F1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단순조절분석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DB433-3762-6084-8207-5371B1E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X : </a:t>
            </a:r>
            <a:r>
              <a:rPr lang="ko-KR" altLang="en-US" dirty="0"/>
              <a:t>혈압</a:t>
            </a:r>
            <a:endParaRPr lang="en-US" altLang="ko-KR" dirty="0"/>
          </a:p>
          <a:p>
            <a:r>
              <a:rPr lang="en-US" altLang="ko-KR" dirty="0"/>
              <a:t>M: </a:t>
            </a:r>
            <a:r>
              <a:rPr lang="ko-KR" altLang="en-US" dirty="0"/>
              <a:t>나이</a:t>
            </a:r>
            <a:endParaRPr lang="en-US" altLang="ko-KR" dirty="0"/>
          </a:p>
          <a:p>
            <a:r>
              <a:rPr lang="en-US" altLang="ko-KR" dirty="0"/>
              <a:t>Y : 1</a:t>
            </a:r>
            <a:r>
              <a:rPr lang="ko-KR" altLang="en-US" dirty="0"/>
              <a:t>년 뒤 측정한 당뇨병 진행률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H0 : b3 = 0 (</a:t>
            </a:r>
            <a:r>
              <a:rPr lang="ko-KR" altLang="en-US" dirty="0"/>
              <a:t>조절효과 존재 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H1 : b3 &gt; 0 (M</a:t>
            </a:r>
            <a:r>
              <a:rPr lang="ko-KR" altLang="en-US" dirty="0"/>
              <a:t>이 증가하면 </a:t>
            </a:r>
            <a:r>
              <a:rPr lang="en-US" altLang="ko-KR" dirty="0"/>
              <a:t>X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의 조건부효과가 증가한다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유의수준 </a:t>
            </a:r>
            <a:r>
              <a:rPr lang="en-US" altLang="ko-KR" dirty="0"/>
              <a:t>: 0.05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F31DD-1C0D-372E-740A-8C120A45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20</a:t>
            </a:fld>
            <a:r>
              <a:rPr lang="en-US" altLang="ko-KR" dirty="0"/>
              <a:t> /22</a:t>
            </a:r>
          </a:p>
        </p:txBody>
      </p:sp>
    </p:spTree>
    <p:extLst>
      <p:ext uri="{BB962C8B-B14F-4D97-AF65-F5344CB8AC3E}">
        <p14:creationId xmlns:p14="http://schemas.microsoft.com/office/powerpoint/2010/main" val="20093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B256F-8408-7115-090C-13C01B20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단순조절분석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0AABEFF-2572-A10D-A4F1-55E1EFAC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3122"/>
            <a:ext cx="3486150" cy="3429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BBA04-243D-5B10-2DB0-B4EFA3F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21</a:t>
            </a:fld>
            <a:r>
              <a:rPr lang="en-US" altLang="ko-KR" dirty="0"/>
              <a:t> /22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7CF697-BBD5-578D-C49A-7E303123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31842"/>
            <a:ext cx="4200525" cy="866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B49EAA-2667-56D1-2EF7-A1F2DEF26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614437"/>
            <a:ext cx="4457700" cy="2352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EB2A3-E974-FC8C-1991-4BFA459873D1}"/>
              </a:ext>
            </a:extLst>
          </p:cNvPr>
          <p:cNvSpPr txBox="1"/>
          <p:nvPr/>
        </p:nvSpPr>
        <p:spPr>
          <a:xfrm>
            <a:off x="6585995" y="2675718"/>
            <a:ext cx="43173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df</a:t>
            </a:r>
            <a:r>
              <a:rPr lang="ko-KR" altLang="en-US" sz="2000" dirty="0"/>
              <a:t>에서 </a:t>
            </a:r>
            <a:r>
              <a:rPr lang="en-US" altLang="ko-KR" sz="2000" dirty="0"/>
              <a:t>bp</a:t>
            </a:r>
            <a:r>
              <a:rPr lang="ko-KR" altLang="en-US" sz="2000" dirty="0"/>
              <a:t>와 </a:t>
            </a:r>
            <a:r>
              <a:rPr lang="en-US" altLang="ko-KR" sz="2000" dirty="0"/>
              <a:t>age, target</a:t>
            </a:r>
            <a:r>
              <a:rPr lang="ko-KR" altLang="en-US" sz="2000" dirty="0"/>
              <a:t>값만 추출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bp</a:t>
            </a:r>
            <a:r>
              <a:rPr lang="ko-KR" altLang="en-US" sz="2000" dirty="0"/>
              <a:t>열과 </a:t>
            </a:r>
            <a:r>
              <a:rPr lang="en-US" altLang="ko-KR" sz="2000" dirty="0"/>
              <a:t>age</a:t>
            </a:r>
            <a:r>
              <a:rPr lang="ko-KR" altLang="en-US" sz="2000" dirty="0"/>
              <a:t>열을 곱하여 상호작용항의 열을 생성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13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DC12-1EEE-08D4-08DA-C5D414B8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단순조절분석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0A314C-88D8-7BBB-B957-73CEA5DF6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2562"/>
            <a:ext cx="4493292" cy="402272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BFF-FDA8-9E4A-9B72-4538BFBB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22</a:t>
            </a:fld>
            <a:r>
              <a:rPr lang="en-US" altLang="ko-KR" dirty="0"/>
              <a:t> /22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E28BF7-D3AD-52CA-02EE-2C59E600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00" y="2408805"/>
            <a:ext cx="4800780" cy="444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C2326-B535-EDBD-A93C-8AAEBCEB969C}"/>
              </a:ext>
            </a:extLst>
          </p:cNvPr>
          <p:cNvSpPr txBox="1"/>
          <p:nvPr/>
        </p:nvSpPr>
        <p:spPr>
          <a:xfrm>
            <a:off x="6354900" y="3429000"/>
            <a:ext cx="485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b3</a:t>
            </a:r>
            <a:r>
              <a:rPr lang="ko-KR" altLang="en-US" dirty="0"/>
              <a:t>의 </a:t>
            </a:r>
            <a:r>
              <a:rPr lang="en-US" altLang="ko-KR" dirty="0"/>
              <a:t>p</a:t>
            </a:r>
            <a:r>
              <a:rPr lang="ko-KR" altLang="en-US" dirty="0"/>
              <a:t>값이 </a:t>
            </a:r>
            <a:r>
              <a:rPr lang="en-US" altLang="ko-KR" dirty="0"/>
              <a:t>0.092</a:t>
            </a:r>
            <a:r>
              <a:rPr lang="ko-KR" altLang="en-US" dirty="0"/>
              <a:t>로 유의수준 </a:t>
            </a:r>
            <a:r>
              <a:rPr lang="en-US" altLang="ko-KR" dirty="0"/>
              <a:t>0.05</a:t>
            </a:r>
            <a:r>
              <a:rPr lang="ko-KR" altLang="en-US" dirty="0"/>
              <a:t>보다 크므로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조절효과가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8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E3DC-274C-412B-AA44-A2C9BA51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조절변수 및 조절분석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DBF735D-BF5D-B160-B364-8BBE981C5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2631589"/>
            <a:ext cx="4865359" cy="208995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C261A-C1DC-66A9-5D61-8EB66C00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3</a:t>
            </a:fld>
            <a:r>
              <a:rPr lang="en-US" altLang="ko-KR" dirty="0"/>
              <a:t> /22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9B84D7EA-1DBC-C841-D53A-32B9E5D938B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X: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독립변수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M: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조절변수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Y: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종속변수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조절작용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=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통계적 상호작용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조절변수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일반적으로 속성이 크게 변하지 않은 성격을 갖는 변수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19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30F2-0DF9-2BBF-500B-5B1A8CB1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조절분석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CE9D0-230C-AB5B-BAA9-3D92A618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096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어떤 조건에서</a:t>
            </a:r>
            <a:r>
              <a:rPr lang="en-US" altLang="ko-KR" dirty="0"/>
              <a:t>, </a:t>
            </a:r>
            <a:r>
              <a:rPr lang="ko-KR" altLang="en-US" dirty="0"/>
              <a:t>누구에게서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효과가 보다 약하거나</a:t>
            </a:r>
            <a:r>
              <a:rPr lang="en-US" altLang="ko-KR" dirty="0"/>
              <a:t>, </a:t>
            </a:r>
            <a:r>
              <a:rPr lang="ko-KR" altLang="en-US" dirty="0"/>
              <a:t>강하거나 또는 없는가를 연구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X: </a:t>
            </a:r>
            <a:r>
              <a:rPr lang="ko-KR" altLang="en-US" dirty="0"/>
              <a:t>스트레스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M: </a:t>
            </a:r>
            <a:r>
              <a:rPr lang="ko-KR" altLang="en-US" dirty="0"/>
              <a:t>사회적 지원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Y: </a:t>
            </a:r>
            <a:r>
              <a:rPr lang="ko-KR" altLang="en-US" dirty="0"/>
              <a:t>우울의 정도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A4CADA-6816-A7BD-AA50-0DA9C71F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4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6E4BD-3440-06B8-1B94-5DC23350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62" y="2392063"/>
            <a:ext cx="4486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832B-35BA-F518-4D54-36A0C8D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통계적 개념적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2837-F2E6-A1C5-F25E-E25EE3E6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개념적 모델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통계적 모델</a:t>
            </a:r>
            <a:endParaRPr lang="en-US" altLang="ko-KR" dirty="0"/>
          </a:p>
          <a:p>
            <a:r>
              <a:rPr lang="en-US" altLang="ko-KR" dirty="0"/>
              <a:t>b1 : 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에 미치는 조건부 효과</a:t>
            </a:r>
            <a:endParaRPr lang="en-US" altLang="ko-KR" dirty="0"/>
          </a:p>
          <a:p>
            <a:r>
              <a:rPr lang="en-US" altLang="ko-KR" dirty="0"/>
              <a:t>b2 : M</a:t>
            </a:r>
            <a:r>
              <a:rPr lang="ko-KR" altLang="en-US" dirty="0"/>
              <a:t>이 </a:t>
            </a:r>
            <a:r>
              <a:rPr lang="en-US" altLang="ko-KR" dirty="0"/>
              <a:t>Y</a:t>
            </a:r>
            <a:r>
              <a:rPr lang="ko-KR" altLang="en-US" dirty="0"/>
              <a:t>에 미치는 조건부 효과</a:t>
            </a:r>
            <a:endParaRPr lang="en-US" altLang="ko-KR" dirty="0"/>
          </a:p>
          <a:p>
            <a:r>
              <a:rPr lang="en-US" altLang="ko-KR" dirty="0"/>
              <a:t>b3 : X, M</a:t>
            </a:r>
            <a:r>
              <a:rPr lang="ko-KR" altLang="en-US" dirty="0"/>
              <a:t>이 상호작용하여 </a:t>
            </a:r>
            <a:r>
              <a:rPr lang="en-US" altLang="ko-KR" dirty="0"/>
              <a:t>Y</a:t>
            </a:r>
            <a:r>
              <a:rPr lang="ko-KR" altLang="en-US" dirty="0"/>
              <a:t>에 미치는 조절 효과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55901-3E93-69D0-E998-91B92639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5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7D5BB2-2BB4-75AA-8EF8-DC8B42BF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316" y="1953422"/>
            <a:ext cx="4172797" cy="15874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7B46CE-9C10-507C-A5AD-5BFC4EE3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87" y="3857414"/>
            <a:ext cx="4022326" cy="23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F8616-CDF0-0DFE-0F9C-89276905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조절분석의 </a:t>
            </a:r>
            <a:r>
              <a:rPr lang="ko-KR" altLang="en-US" sz="4000" dirty="0" err="1"/>
              <a:t>회귀식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6FE46-3B55-BC90-AA5E-E299AA25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b1 : 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에 미치는 조건부 효과</a:t>
            </a:r>
            <a:endParaRPr lang="en-US" altLang="ko-KR" dirty="0"/>
          </a:p>
          <a:p>
            <a:r>
              <a:rPr lang="en-US" altLang="ko-KR" dirty="0"/>
              <a:t>b2 : M</a:t>
            </a:r>
            <a:r>
              <a:rPr lang="ko-KR" altLang="en-US" dirty="0"/>
              <a:t>이 </a:t>
            </a:r>
            <a:r>
              <a:rPr lang="en-US" altLang="ko-KR" dirty="0"/>
              <a:t>Y</a:t>
            </a:r>
            <a:r>
              <a:rPr lang="ko-KR" altLang="en-US" dirty="0"/>
              <a:t>에 미치는 조건부 효과</a:t>
            </a:r>
            <a:endParaRPr lang="en-US" altLang="ko-KR" dirty="0"/>
          </a:p>
          <a:p>
            <a:r>
              <a:rPr lang="en-US" altLang="ko-KR" dirty="0"/>
              <a:t>b3 : X, M</a:t>
            </a:r>
            <a:r>
              <a:rPr lang="ko-KR" altLang="en-US" dirty="0"/>
              <a:t>이 상호작용하여 </a:t>
            </a:r>
            <a:r>
              <a:rPr lang="en-US" altLang="ko-KR" dirty="0"/>
              <a:t>Y</a:t>
            </a:r>
            <a:r>
              <a:rPr lang="ko-KR" altLang="en-US" dirty="0"/>
              <a:t>에 미치는 조절 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단순절편</a:t>
            </a:r>
            <a:r>
              <a:rPr lang="en-US" altLang="ko-KR" dirty="0"/>
              <a:t> : i1 + b2M</a:t>
            </a:r>
          </a:p>
          <a:p>
            <a:r>
              <a:rPr lang="ko-KR" altLang="en-US" dirty="0" err="1"/>
              <a:t>단순기울기</a:t>
            </a:r>
            <a:r>
              <a:rPr lang="ko-KR" altLang="en-US" dirty="0"/>
              <a:t> </a:t>
            </a:r>
            <a:r>
              <a:rPr lang="en-US" altLang="ko-KR" dirty="0"/>
              <a:t>: b1 + b3M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74669-0BF3-DE88-6F68-5C93B9A6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6</a:t>
            </a:fld>
            <a:r>
              <a:rPr lang="en-US" altLang="ko-KR" dirty="0"/>
              <a:t> /22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366757-54FC-622E-A949-24F05839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08" y="2586932"/>
            <a:ext cx="4839246" cy="6240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597E10-32BB-1056-C531-73247C37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395" y="3952138"/>
            <a:ext cx="3847892" cy="7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2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E26D-A4FE-CE10-DCDC-E8E9070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단순 기울기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28CA8-3896-7641-59CA-B3DF9569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2900"/>
            <a:ext cx="10058400" cy="40233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회귀식에서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에 미치는 영향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한 단위 증가할 때</a:t>
            </a:r>
            <a:r>
              <a:rPr lang="en-US" altLang="ko-KR" dirty="0"/>
              <a:t>, Y</a:t>
            </a:r>
            <a:r>
              <a:rPr lang="ko-KR" altLang="en-US" dirty="0"/>
              <a:t>의 변화에 대한 추정치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b3 : </a:t>
            </a:r>
            <a:r>
              <a:rPr lang="ko-KR" altLang="en-US" dirty="0"/>
              <a:t>차이들의 차이</a:t>
            </a:r>
            <a:endParaRPr lang="en-US" altLang="ko-KR" dirty="0"/>
          </a:p>
          <a:p>
            <a:r>
              <a:rPr lang="ko-KR" altLang="en-US" dirty="0"/>
              <a:t>단순 기울기의 차이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825F9-CF15-1FF2-55D5-8C8A8584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7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A5D380-2F42-5419-BABC-83F42AB8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58" y="2037144"/>
            <a:ext cx="3217176" cy="917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81FEB4-45D4-8E34-A7EF-D2FBB43D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43" y="3784921"/>
            <a:ext cx="6382986" cy="11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5D838-5409-10B7-F626-0BA5FB2E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조건부효과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BAA04-40AD-B96B-C0F8-C6545116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b1 :  M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일 때의 조건부 효과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b2 : 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때의 조건부 효과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42201-079F-9734-05DE-047F640F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8</a:t>
            </a:fld>
            <a:r>
              <a:rPr lang="en-US" altLang="ko-KR" dirty="0"/>
              <a:t> /22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F8387-37F7-7323-5940-DA6E1320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45" y="1909615"/>
            <a:ext cx="5476875" cy="838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16FD58-0381-3323-FDDF-E7751440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98" y="2919412"/>
            <a:ext cx="3743325" cy="1019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5075D7-4072-AE0A-BC81-1712325E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701" y="3948426"/>
            <a:ext cx="2515411" cy="1019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04B5F4-7A27-D3F8-DC4F-21BFC77CA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97" y="4673703"/>
            <a:ext cx="5753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96963-0952-BCC5-EC4E-923BC156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조절작용의 대칭성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0B6A-C865-96F6-7069-2880A45F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X:</a:t>
            </a:r>
            <a:r>
              <a:rPr lang="ko-KR" altLang="en-US" dirty="0"/>
              <a:t> 독립변수</a:t>
            </a:r>
            <a:endParaRPr lang="en-US" altLang="ko-KR" dirty="0"/>
          </a:p>
          <a:p>
            <a:r>
              <a:rPr lang="en-US" altLang="ko-KR" dirty="0"/>
              <a:t>M: </a:t>
            </a:r>
            <a:r>
              <a:rPr lang="ko-KR" altLang="en-US" dirty="0"/>
              <a:t>조절변수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X: </a:t>
            </a:r>
            <a:r>
              <a:rPr lang="ko-KR" altLang="en-US" dirty="0"/>
              <a:t>조절변수</a:t>
            </a:r>
            <a:endParaRPr lang="en-US" altLang="ko-KR" dirty="0"/>
          </a:p>
          <a:p>
            <a:r>
              <a:rPr lang="en-US" altLang="ko-KR" dirty="0"/>
              <a:t>M: </a:t>
            </a:r>
            <a:r>
              <a:rPr lang="ko-KR" altLang="en-US" dirty="0"/>
              <a:t>독립변수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b3</a:t>
            </a:r>
            <a:r>
              <a:rPr lang="ko-KR" altLang="en-US" dirty="0"/>
              <a:t>의 해석은 두 관점에서 동일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29025-4341-5884-728B-5DD46B05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9</a:t>
            </a:fld>
            <a:r>
              <a:rPr lang="en-US" altLang="ko-KR" dirty="0"/>
              <a:t> /22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C477A5-C03C-DDF7-7D80-1738FAA9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02" y="2438400"/>
            <a:ext cx="3781425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28A03E-7BCA-B19A-18A3-59A8E7E3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02" y="3588985"/>
            <a:ext cx="3743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02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1043</TotalTime>
  <Words>726</Words>
  <Application>Microsoft Office PowerPoint</Application>
  <PresentationFormat>와이드스크린</PresentationFormat>
  <Paragraphs>176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HY중고딕</vt:lpstr>
      <vt:lpstr>맑은 고딕</vt:lpstr>
      <vt:lpstr>Calibri</vt:lpstr>
      <vt:lpstr>Calibri Light</vt:lpstr>
      <vt:lpstr>Wingdings</vt:lpstr>
      <vt:lpstr>Wingdings 2</vt:lpstr>
      <vt:lpstr>HDOfficeLightV0</vt:lpstr>
      <vt:lpstr>1_HDOfficeLightV0</vt:lpstr>
      <vt:lpstr>추억</vt:lpstr>
      <vt:lpstr>조절분석의 기초</vt:lpstr>
      <vt:lpstr>목차</vt:lpstr>
      <vt:lpstr>조절변수 및 조절분석</vt:lpstr>
      <vt:lpstr>조절분석 목적</vt:lpstr>
      <vt:lpstr>통계적 개념적 모델</vt:lpstr>
      <vt:lpstr>조절분석의 회귀식</vt:lpstr>
      <vt:lpstr>단순 기울기</vt:lpstr>
      <vt:lpstr>조건부효과</vt:lpstr>
      <vt:lpstr>조절작용의 대칭성</vt:lpstr>
      <vt:lpstr>주의사항</vt:lpstr>
      <vt:lpstr>조절효과의 검정</vt:lpstr>
      <vt:lpstr>조절효과의 검정</vt:lpstr>
      <vt:lpstr>조절효과의 검정</vt:lpstr>
      <vt:lpstr>평균 중심화</vt:lpstr>
      <vt:lpstr>단순조절분석의 유형</vt:lpstr>
      <vt:lpstr>단순조절분석의 유형</vt:lpstr>
      <vt:lpstr>상승효과</vt:lpstr>
      <vt:lpstr>완화효과</vt:lpstr>
      <vt:lpstr>단순조절분석</vt:lpstr>
      <vt:lpstr>단순조절분석</vt:lpstr>
      <vt:lpstr>단순조절분석</vt:lpstr>
      <vt:lpstr>단순조절분석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탐색과 Pytorch</dc:title>
  <dc:creator>신경진</dc:creator>
  <cp:lastModifiedBy>신경진</cp:lastModifiedBy>
  <cp:revision>19</cp:revision>
  <dcterms:created xsi:type="dcterms:W3CDTF">2022-08-22T04:00:12Z</dcterms:created>
  <dcterms:modified xsi:type="dcterms:W3CDTF">2022-11-11T12:24:10Z</dcterms:modified>
</cp:coreProperties>
</file>