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85" r:id="rId5"/>
    <p:sldId id="262" r:id="rId6"/>
    <p:sldId id="288" r:id="rId7"/>
    <p:sldId id="291" r:id="rId8"/>
    <p:sldId id="292" r:id="rId9"/>
    <p:sldId id="293" r:id="rId10"/>
    <p:sldId id="294" r:id="rId11"/>
    <p:sldId id="305" r:id="rId12"/>
    <p:sldId id="306" r:id="rId13"/>
    <p:sldId id="295" r:id="rId14"/>
    <p:sldId id="296" r:id="rId15"/>
    <p:sldId id="297" r:id="rId16"/>
    <p:sldId id="299" r:id="rId17"/>
    <p:sldId id="300" r:id="rId18"/>
    <p:sldId id="307" r:id="rId19"/>
    <p:sldId id="310" r:id="rId20"/>
    <p:sldId id="308" r:id="rId21"/>
    <p:sldId id="309" r:id="rId22"/>
    <p:sldId id="303" r:id="rId23"/>
    <p:sldId id="304" r:id="rId24"/>
  </p:sldIdLst>
  <p:sldSz cx="18288000" cy="10287000"/>
  <p:notesSz cx="6858000" cy="9144000"/>
  <p:embeddedFontLst>
    <p:embeddedFont>
      <p:font typeface="Alice" panose="020B0600000101010101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F0D9FC-670A-4234-9623-EA1020B4F34C}">
  <a:tblStyle styleId="{B5F0D9FC-670A-4234-9623-EA1020B4F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8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68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2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58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15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65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5531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54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502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086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19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807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426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595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06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42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42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86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1" name="Google Shape;11;p3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" name="Google Shape;29;p3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30" name="Google Shape;30;p3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" name="Google Shape;48;p3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49" name="Google Shape;49;p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0" name="Google Shape;50;p3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3506800" y="3259225"/>
            <a:ext cx="10760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ice"/>
              <a:buNone/>
              <a:defRPr sz="11000"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5478900" y="60144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Open Sans"/>
              <a:buNone/>
              <a:defRPr sz="36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745775" y="1099500"/>
            <a:ext cx="13716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6072538" y="6408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3000"/>
              <a:buNone/>
              <a:defRPr sz="30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3000"/>
              <a:buNone/>
              <a:defRPr sz="30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98" name="Google Shape;98;p5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5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2" name="Google Shape;102;p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5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5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17" name="Google Shape;117;p5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5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20" name="Google Shape;120;p5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23" name="Google Shape;123;p5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29" name="Google Shape;129;p5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32" name="Google Shape;132;p5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329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3210225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9735850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139" name="Google Shape;139;p6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6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6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6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6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55" name="Google Shape;155;p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" name="Google Shape;157;p6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61" name="Google Shape;161;p6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00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24" name="Google Shape;224;p8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8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2" name="Google Shape;242;p8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43" name="Google Shape;243;p8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8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46" name="Google Shape;246;p8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8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49" name="Google Shape;249;p8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52" name="Google Shape;252;p8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8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55" name="Google Shape;255;p8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8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58" name="Google Shape;258;p8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1217550" y="856725"/>
            <a:ext cx="158529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6006950" y="33534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64" name="Google Shape;264;p9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9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9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83" name="Google Shape;283;p9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86" name="Google Shape;286;p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9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89" name="Google Shape;289;p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9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92" name="Google Shape;292;p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9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95" name="Google Shape;295;p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9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98" name="Google Shape;298;p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302" name="Google Shape;302;p10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303" name="Google Shape;303;p10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775000" y="1421125"/>
            <a:ext cx="8985000" cy="1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05" name="Google Shape;305;p10"/>
          <p:cNvSpPr txBox="1">
            <a:spLocks noGrp="1"/>
          </p:cNvSpPr>
          <p:nvPr>
            <p:ph type="body" idx="1"/>
          </p:nvPr>
        </p:nvSpPr>
        <p:spPr>
          <a:xfrm>
            <a:off x="1824713" y="3843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306" name="Google Shape;306;p10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307" name="Google Shape;307;p10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0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0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14" name="Google Shape;314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17" name="Google Shape;317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10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10"/>
          <p:cNvGrpSpPr/>
          <p:nvPr/>
        </p:nvGrpSpPr>
        <p:grpSpPr>
          <a:xfrm>
            <a:off x="-2589058" y="7920014"/>
            <a:ext cx="4713027" cy="7667804"/>
            <a:chOff x="21" y="34"/>
            <a:chExt cx="6284036" cy="10223739"/>
          </a:xfrm>
        </p:grpSpPr>
        <p:grpSp>
          <p:nvGrpSpPr>
            <p:cNvPr id="326" name="Google Shape;326;p10"/>
            <p:cNvGrpSpPr/>
            <p:nvPr/>
          </p:nvGrpSpPr>
          <p:grpSpPr>
            <a:xfrm rot="10800000">
              <a:off x="21" y="34"/>
              <a:ext cx="6284036" cy="10223739"/>
              <a:chOff x="0" y="0"/>
              <a:chExt cx="660400" cy="1074430"/>
            </a:xfrm>
          </p:grpSpPr>
          <p:sp>
            <p:nvSpPr>
              <p:cNvPr id="327" name="Google Shape;327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0"/>
            <p:cNvGrpSpPr/>
            <p:nvPr/>
          </p:nvGrpSpPr>
          <p:grpSpPr>
            <a:xfrm rot="10800000">
              <a:off x="420699" y="422481"/>
              <a:ext cx="5442687" cy="9265877"/>
              <a:chOff x="0" y="0"/>
              <a:chExt cx="660400" cy="1124295"/>
            </a:xfrm>
          </p:grpSpPr>
          <p:sp>
            <p:nvSpPr>
              <p:cNvPr id="330" name="Google Shape;330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10"/>
            <p:cNvGrpSpPr/>
            <p:nvPr/>
          </p:nvGrpSpPr>
          <p:grpSpPr>
            <a:xfrm rot="10800000">
              <a:off x="890316" y="945575"/>
              <a:ext cx="4503400" cy="8153513"/>
              <a:chOff x="0" y="0"/>
              <a:chExt cx="660400" cy="1195670"/>
            </a:xfrm>
          </p:grpSpPr>
          <p:sp>
            <p:nvSpPr>
              <p:cNvPr id="333" name="Google Shape;333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10"/>
            <p:cNvGrpSpPr/>
            <p:nvPr/>
          </p:nvGrpSpPr>
          <p:grpSpPr>
            <a:xfrm rot="10800000">
              <a:off x="1367201" y="1568078"/>
              <a:ext cx="3549650" cy="7050097"/>
              <a:chOff x="0" y="0"/>
              <a:chExt cx="660400" cy="1311646"/>
            </a:xfrm>
          </p:grpSpPr>
          <p:sp>
            <p:nvSpPr>
              <p:cNvPr id="336" name="Google Shape;336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10"/>
            <p:cNvGrpSpPr/>
            <p:nvPr/>
          </p:nvGrpSpPr>
          <p:grpSpPr>
            <a:xfrm rot="10800000">
              <a:off x="1767921" y="2017592"/>
              <a:ext cx="2748189" cy="6147715"/>
              <a:chOff x="0" y="0"/>
              <a:chExt cx="660400" cy="1477319"/>
            </a:xfrm>
          </p:grpSpPr>
          <p:sp>
            <p:nvSpPr>
              <p:cNvPr id="339" name="Google Shape;339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10"/>
            <p:cNvGrpSpPr/>
            <p:nvPr/>
          </p:nvGrpSpPr>
          <p:grpSpPr>
            <a:xfrm rot="10800000">
              <a:off x="2115777" y="2470624"/>
              <a:ext cx="2052523" cy="5284800"/>
              <a:chOff x="0" y="0"/>
              <a:chExt cx="660400" cy="1700386"/>
            </a:xfrm>
          </p:grpSpPr>
          <p:sp>
            <p:nvSpPr>
              <p:cNvPr id="342" name="Google Shape;342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4" name="Google Shape;344;p10"/>
          <p:cNvSpPr>
            <a:spLocks noGrp="1"/>
          </p:cNvSpPr>
          <p:nvPr>
            <p:ph type="pic" idx="2"/>
          </p:nvPr>
        </p:nvSpPr>
        <p:spPr>
          <a:xfrm>
            <a:off x="9362131" y="1801525"/>
            <a:ext cx="8158200" cy="611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7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1"/>
          <p:cNvSpPr txBox="1">
            <a:spLocks noGrp="1"/>
          </p:cNvSpPr>
          <p:nvPr>
            <p:ph type="body" idx="1"/>
          </p:nvPr>
        </p:nvSpPr>
        <p:spPr>
          <a:xfrm rot="5400000">
            <a:off x="5922800" y="3621700"/>
            <a:ext cx="4526100" cy="4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48" name="Google Shape;348;p11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49" name="Google Shape;349;p11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50" name="Google Shape;350;p1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53" name="Google Shape;353;p1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1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56" name="Google Shape;356;p1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1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59" name="Google Shape;359;p1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11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65" name="Google Shape;365;p1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7" name="Google Shape;367;p11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368" name="Google Shape;368;p11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11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371" name="Google Shape;371;p11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1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374" name="Google Shape;374;p11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1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377" name="Google Shape;377;p11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11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380" name="Google Shape;380;p11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383" name="Google Shape;383;p11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 txBox="1">
            <a:spLocks noGrp="1"/>
          </p:cNvSpPr>
          <p:nvPr>
            <p:ph type="title"/>
          </p:nvPr>
        </p:nvSpPr>
        <p:spPr>
          <a:xfrm rot="5400000">
            <a:off x="8817525" y="390736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2"/>
          <p:cNvSpPr txBox="1">
            <a:spLocks noGrp="1"/>
          </p:cNvSpPr>
          <p:nvPr>
            <p:ph type="body" idx="1"/>
          </p:nvPr>
        </p:nvSpPr>
        <p:spPr>
          <a:xfrm rot="5400000">
            <a:off x="3843350" y="1926151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8" name="Google Shape;388;p12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89" name="Google Shape;389;p12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90" name="Google Shape;390;p1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12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93" name="Google Shape;393;p1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12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96" name="Google Shape;396;p1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12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99" name="Google Shape;399;p1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" name="Google Shape;401;p12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402" name="Google Shape;402;p1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12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405" name="Google Shape;405;p1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7" name="Google Shape;407;p12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408" name="Google Shape;408;p12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12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411" name="Google Shape;411;p12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414" name="Google Shape;414;p12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12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417" name="Google Shape;417;p12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2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420" name="Google Shape;420;p12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2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423" name="Google Shape;423;p12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6025" y="9880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ice"/>
              <a:buNone/>
              <a:defRPr sz="440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64600" y="3480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–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»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32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3"/>
          <p:cNvGrpSpPr/>
          <p:nvPr/>
        </p:nvGrpSpPr>
        <p:grpSpPr>
          <a:xfrm>
            <a:off x="-2780907" y="-3332311"/>
            <a:ext cx="6568145" cy="10644284"/>
            <a:chOff x="1" y="1"/>
            <a:chExt cx="8757526" cy="14192379"/>
          </a:xfrm>
        </p:grpSpPr>
        <p:grpSp>
          <p:nvGrpSpPr>
            <p:cNvPr id="430" name="Google Shape;430;p13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431" name="Google Shape;431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3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434" name="Google Shape;434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3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3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3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443" name="Google Shape;443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3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3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449" name="Google Shape;449;p13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3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453" name="Google Shape;453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3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456" name="Google Shape;456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3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3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3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465" name="Google Shape;465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7" name="Google Shape;467;p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68" name="Google Shape;46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69" name="Google Shape;469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3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471" name="Google Shape;471;p13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2" name="Google Shape;47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3" name="Google Shape;473;p13"/>
          <p:cNvCxnSpPr/>
          <p:nvPr/>
        </p:nvCxnSpPr>
        <p:spPr>
          <a:xfrm>
            <a:off x="4388580" y="5850112"/>
            <a:ext cx="9387565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13"/>
          <p:cNvSpPr txBox="1"/>
          <p:nvPr/>
        </p:nvSpPr>
        <p:spPr>
          <a:xfrm>
            <a:off x="1311225" y="4680256"/>
            <a:ext cx="1547919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191919"/>
                </a:solidFill>
                <a:latin typeface="Alice"/>
                <a:ea typeface="Alice"/>
                <a:sym typeface="Alice"/>
              </a:rPr>
              <a:t>Moderated </a:t>
            </a:r>
            <a:r>
              <a:rPr lang="en-US" sz="6000" dirty="0" err="1">
                <a:solidFill>
                  <a:srgbClr val="191919"/>
                </a:solidFill>
                <a:latin typeface="Alice"/>
                <a:ea typeface="Alice"/>
                <a:sym typeface="Alice"/>
              </a:rPr>
              <a:t>moderated</a:t>
            </a:r>
            <a:r>
              <a:rPr lang="en-US" sz="6000" dirty="0">
                <a:solidFill>
                  <a:srgbClr val="191919"/>
                </a:solidFill>
                <a:latin typeface="Alice"/>
                <a:ea typeface="Alice"/>
                <a:sym typeface="Alice"/>
              </a:rPr>
              <a:t> </a:t>
            </a:r>
            <a:r>
              <a:rPr lang="en-US" sz="6000" dirty="0" err="1">
                <a:solidFill>
                  <a:srgbClr val="191919"/>
                </a:solidFill>
                <a:latin typeface="Alice"/>
                <a:ea typeface="Alice"/>
                <a:sym typeface="Alice"/>
              </a:rPr>
              <a:t>mediataion</a:t>
            </a:r>
            <a:r>
              <a:rPr lang="en-US" sz="6000" dirty="0">
                <a:solidFill>
                  <a:srgbClr val="191919"/>
                </a:solidFill>
                <a:latin typeface="Alice"/>
                <a:ea typeface="Alice"/>
                <a:sym typeface="Alice"/>
              </a:rPr>
              <a:t> model</a:t>
            </a:r>
            <a:endParaRPr lang="en-US" sz="6000" dirty="0"/>
          </a:p>
        </p:txBody>
      </p:sp>
      <p:sp>
        <p:nvSpPr>
          <p:cNvPr id="475" name="Google Shape;475;p13"/>
          <p:cNvSpPr txBox="1"/>
          <p:nvPr/>
        </p:nvSpPr>
        <p:spPr>
          <a:xfrm>
            <a:off x="10578872" y="6664889"/>
            <a:ext cx="81165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Open Sans"/>
                <a:ea typeface="Open Sans"/>
                <a:cs typeface="Open Sans"/>
                <a:sym typeface="Open Sans"/>
              </a:rPr>
              <a:t>조절된 </a:t>
            </a:r>
            <a:r>
              <a:rPr lang="ko-KR" altLang="en-US" sz="3600" dirty="0" err="1">
                <a:latin typeface="Open Sans"/>
                <a:ea typeface="Open Sans"/>
                <a:cs typeface="Open Sans"/>
                <a:sym typeface="Open Sans"/>
              </a:rPr>
              <a:t>조절된</a:t>
            </a:r>
            <a:r>
              <a:rPr lang="ko-KR" altLang="en-US" sz="3600" dirty="0">
                <a:latin typeface="Open Sans"/>
                <a:ea typeface="Open Sans"/>
                <a:cs typeface="Open Sans"/>
                <a:sym typeface="Open Sans"/>
              </a:rPr>
              <a:t> 매개모형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521688-EA46-C639-4D87-6B81B4383195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43214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11</a:t>
            </a:r>
            <a:endParaRPr sz="5000" dirty="0"/>
          </a:p>
        </p:txBody>
      </p:sp>
      <p:sp>
        <p:nvSpPr>
          <p:cNvPr id="3" name="Google Shape;789;p19">
            <a:extLst>
              <a:ext uri="{FF2B5EF4-FFF2-40B4-BE49-F238E27FC236}">
                <a16:creationId xmlns:a16="http://schemas.microsoft.com/office/drawing/2014/main" id="{86F1F216-DA3C-2539-4549-1C13098AB5BB}"/>
              </a:ext>
            </a:extLst>
          </p:cNvPr>
          <p:cNvSpPr txBox="1"/>
          <p:nvPr/>
        </p:nvSpPr>
        <p:spPr>
          <a:xfrm>
            <a:off x="9568622" y="3626630"/>
            <a:ext cx="6436660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000" dirty="0">
                <a:ea typeface="Open Sans"/>
                <a:cs typeface="Open Sans"/>
                <a:sym typeface="Open Sans"/>
              </a:rPr>
              <a:t>* X: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직무스트레스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, ETA1: 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직무만족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, ETA2: 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조직몰입</a:t>
            </a:r>
            <a:endParaRPr lang="en-US" altLang="ko-KR" sz="2000" dirty="0"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* M: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자기효능감</a:t>
            </a: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, W: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 조직지원</a:t>
            </a:r>
            <a:endParaRPr lang="en-US" altLang="ko-KR" sz="2000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endParaRPr lang="en-US" altLang="ko-KR" sz="2000" b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자기효능감 증가 </a:t>
            </a: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음의 간접효과를 완화시키는 조절된 매개효과 예측</a:t>
            </a:r>
            <a:endParaRPr lang="en-US" altLang="ko-KR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r>
              <a:rPr lang="en-US" altLang="ko-KR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ko-KR" altLang="en-US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조직지원 증가 </a:t>
            </a:r>
            <a:r>
              <a:rPr lang="en-US" altLang="ko-KR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ko-KR" altLang="en-US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이러한 조절된 매개효과가 더욱 커지는 조절된 </a:t>
            </a:r>
            <a:r>
              <a:rPr lang="ko-KR" altLang="en-US" sz="2000" b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조절된</a:t>
            </a:r>
            <a:r>
              <a:rPr lang="ko-KR" altLang="en-US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매개효과 예측</a:t>
            </a:r>
            <a:endParaRPr lang="en-US" altLang="ko-KR" sz="2000" b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569;p15">
            <a:extLst>
              <a:ext uri="{FF2B5EF4-FFF2-40B4-BE49-F238E27FC236}">
                <a16:creationId xmlns:a16="http://schemas.microsoft.com/office/drawing/2014/main" id="{9A442A48-20B7-066B-F238-2AF1CCF5C3A0}"/>
              </a:ext>
            </a:extLst>
          </p:cNvPr>
          <p:cNvSpPr/>
          <p:nvPr/>
        </p:nvSpPr>
        <p:spPr>
          <a:xfrm>
            <a:off x="2045799" y="3149577"/>
            <a:ext cx="7098202" cy="4206679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D852F-5CD6-AEEA-F987-35609317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66" y="3567961"/>
            <a:ext cx="6882775" cy="3582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C6F0-59FE-60E0-DCA6-894360954C2E}"/>
              </a:ext>
            </a:extLst>
          </p:cNvPr>
          <p:cNvSpPr txBox="1"/>
          <p:nvPr/>
        </p:nvSpPr>
        <p:spPr>
          <a:xfrm>
            <a:off x="2446592" y="6313714"/>
            <a:ext cx="992280" cy="39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830FA4-43DE-4CD2-94A7-C2B3F36622CF}"/>
              </a:ext>
            </a:extLst>
          </p:cNvPr>
          <p:cNvSpPr/>
          <p:nvPr/>
        </p:nvSpPr>
        <p:spPr>
          <a:xfrm>
            <a:off x="2433044" y="5933794"/>
            <a:ext cx="1181013" cy="1025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/>
              <a:t>스트</a:t>
            </a:r>
            <a:endParaRPr lang="en-US" altLang="ko-KR" sz="1700" dirty="0"/>
          </a:p>
          <a:p>
            <a:pPr algn="ctr"/>
            <a:r>
              <a:rPr lang="ko-KR" altLang="en-US" sz="1700" dirty="0"/>
              <a:t>레스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68DC0B-094C-F887-93D2-7818DC7E0907}"/>
              </a:ext>
            </a:extLst>
          </p:cNvPr>
          <p:cNvSpPr/>
          <p:nvPr/>
        </p:nvSpPr>
        <p:spPr>
          <a:xfrm>
            <a:off x="2923555" y="4751804"/>
            <a:ext cx="1181013" cy="1025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조직</a:t>
            </a:r>
            <a:endParaRPr lang="en-US" altLang="ko-KR" sz="1700" dirty="0"/>
          </a:p>
          <a:p>
            <a:pPr algn="ctr"/>
            <a:r>
              <a:rPr lang="ko-KR" altLang="en-US" sz="1700" dirty="0"/>
              <a:t>지원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4F2E2B-5F04-4A0B-DE0C-4B7A36965882}"/>
              </a:ext>
            </a:extLst>
          </p:cNvPr>
          <p:cNvSpPr/>
          <p:nvPr/>
        </p:nvSpPr>
        <p:spPr>
          <a:xfrm>
            <a:off x="3715506" y="3561128"/>
            <a:ext cx="1181013" cy="1025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자기</a:t>
            </a:r>
            <a:endParaRPr lang="en-US" altLang="ko-KR" sz="1700" dirty="0"/>
          </a:p>
          <a:p>
            <a:pPr algn="ctr"/>
            <a:r>
              <a:rPr lang="ko-KR" altLang="en-US" sz="1700" dirty="0"/>
              <a:t>효능감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CAAD83-868E-C359-7904-EBB4851F4548}"/>
              </a:ext>
            </a:extLst>
          </p:cNvPr>
          <p:cNvSpPr/>
          <p:nvPr/>
        </p:nvSpPr>
        <p:spPr>
          <a:xfrm>
            <a:off x="5408471" y="3892193"/>
            <a:ext cx="1181013" cy="1025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직무</a:t>
            </a:r>
            <a:endParaRPr lang="en-US" altLang="ko-KR" sz="1700" dirty="0"/>
          </a:p>
          <a:p>
            <a:pPr algn="ctr"/>
            <a:r>
              <a:rPr lang="ko-KR" altLang="en-US" sz="1700" dirty="0"/>
              <a:t>만족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336B058-11D4-EA17-4181-C7B1951EF911}"/>
              </a:ext>
            </a:extLst>
          </p:cNvPr>
          <p:cNvSpPr/>
          <p:nvPr/>
        </p:nvSpPr>
        <p:spPr>
          <a:xfrm>
            <a:off x="7797938" y="5948589"/>
            <a:ext cx="1181013" cy="1025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조직</a:t>
            </a:r>
            <a:endParaRPr lang="en-US" altLang="ko-KR" sz="1700" dirty="0"/>
          </a:p>
          <a:p>
            <a:pPr algn="ctr"/>
            <a:r>
              <a:rPr lang="ko-KR" altLang="en-US" sz="1700" dirty="0"/>
              <a:t>몰입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AB96D8-D444-A7BD-ED97-1DFA448189CB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7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11</a:t>
            </a:r>
            <a:endParaRPr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86F1F216-DA3C-2539-4549-1C13098AB5BB}"/>
                  </a:ext>
                </a:extLst>
              </p:cNvPr>
              <p:cNvSpPr txBox="1"/>
              <p:nvPr/>
            </p:nvSpPr>
            <p:spPr>
              <a:xfrm>
                <a:off x="9933242" y="4554513"/>
                <a:ext cx="6436660" cy="199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1=3.854−0.693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+0.005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+0.548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+0.059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𝑋𝑀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+0.115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𝑋𝑊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+0.003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+0.071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𝑋𝑀𝑊</m:t>
                    </m:r>
                  </m:oMath>
                </a14:m>
                <a:endParaRPr lang="en-US" altLang="ko-KR" sz="2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2=1.130+0.057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+0.675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</m:oMath>
                </a14:m>
                <a:endParaRPr lang="en-US" altLang="ko-KR" sz="2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a1 = -0.693 , b = 0.675</a:t>
                </a:r>
              </a:p>
              <a:p>
                <a:pPr lvl="0">
                  <a:lnSpc>
                    <a:spcPct val="130000"/>
                  </a:lnSpc>
                </a:pPr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-&gt;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음의 간접효과</a:t>
                </a:r>
                <a:endParaRPr lang="en-US" altLang="ko-KR" sz="2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86F1F216-DA3C-2539-4549-1C13098A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42" y="4554513"/>
                <a:ext cx="6436660" cy="1991314"/>
              </a:xfrm>
              <a:prstGeom prst="rect">
                <a:avLst/>
              </a:prstGeom>
              <a:blipFill>
                <a:blip r:embed="rId3"/>
                <a:stretch>
                  <a:fillRect l="-2273" t="-612" b="-51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E82C6F0-59FE-60E0-DCA6-894360954C2E}"/>
              </a:ext>
            </a:extLst>
          </p:cNvPr>
          <p:cNvSpPr txBox="1"/>
          <p:nvPr/>
        </p:nvSpPr>
        <p:spPr>
          <a:xfrm>
            <a:off x="2446592" y="6313714"/>
            <a:ext cx="992280" cy="39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989E3-3011-8CEB-878B-91F469EA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313" y="3175115"/>
            <a:ext cx="9279857" cy="8018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FAC942-4D02-5BD5-481B-2AB8C5DA9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492" y="4090787"/>
            <a:ext cx="7486650" cy="2276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2B379B-189F-FCF4-1ED9-71B4B2E20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446" y="6927264"/>
            <a:ext cx="7610475" cy="12287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9A4186-3167-ECAF-E0E1-C46EFC0F5250}"/>
              </a:ext>
            </a:extLst>
          </p:cNvPr>
          <p:cNvSpPr/>
          <p:nvPr/>
        </p:nvSpPr>
        <p:spPr>
          <a:xfrm>
            <a:off x="3052313" y="4090786"/>
            <a:ext cx="1062487" cy="2276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75A437-FAC7-16C0-6F52-C93F8F8B2D31}"/>
              </a:ext>
            </a:extLst>
          </p:cNvPr>
          <p:cNvSpPr/>
          <p:nvPr/>
        </p:nvSpPr>
        <p:spPr>
          <a:xfrm>
            <a:off x="3156959" y="7044332"/>
            <a:ext cx="1062487" cy="117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5AA299-7B97-84EC-C5CE-354F72272808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11/23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3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11</a:t>
            </a:r>
            <a:endParaRPr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86F1F216-DA3C-2539-4549-1C13098AB5BB}"/>
                  </a:ext>
                </a:extLst>
              </p:cNvPr>
              <p:cNvSpPr txBox="1"/>
              <p:nvPr/>
            </p:nvSpPr>
            <p:spPr>
              <a:xfrm>
                <a:off x="9293969" y="5488409"/>
                <a:ext cx="6050245" cy="2000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조건부 조절된 매개지수 </a:t>
                </a:r>
                <a:endParaRPr lang="en-US" altLang="ko-KR" sz="2000" i="1" dirty="0"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=0.059×0.0675+0.071×0.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  <a:sym typeface="Open Sans"/>
                      </a:rPr>
                      <m:t>675×</m:t>
                    </m:r>
                  </m:oMath>
                </a14:m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</a:p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값인 조직지원 증가하면 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M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이 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의 음의 간접효과를 완화시키는 효과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(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조절된 매개효과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)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 더욱 증가</a:t>
                </a:r>
                <a:endParaRPr lang="en-US" altLang="ko-KR" sz="2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86F1F216-DA3C-2539-4549-1C13098A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969" y="5488409"/>
                <a:ext cx="6050245" cy="2000548"/>
              </a:xfrm>
              <a:prstGeom prst="rect">
                <a:avLst/>
              </a:prstGeom>
              <a:blipFill>
                <a:blip r:embed="rId3"/>
                <a:stretch>
                  <a:fillRect l="-2419" t="-1520" r="-1815" b="-4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E82C6F0-59FE-60E0-DCA6-894360954C2E}"/>
              </a:ext>
            </a:extLst>
          </p:cNvPr>
          <p:cNvSpPr txBox="1"/>
          <p:nvPr/>
        </p:nvSpPr>
        <p:spPr>
          <a:xfrm>
            <a:off x="2446592" y="6313714"/>
            <a:ext cx="992280" cy="39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ADCB9-A50F-0D4D-2EBB-944AD2FA7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936" y="3449279"/>
            <a:ext cx="5911162" cy="11308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25691E-4AA6-571B-F2E3-C58646ECDAD3}"/>
              </a:ext>
            </a:extLst>
          </p:cNvPr>
          <p:cNvSpPr/>
          <p:nvPr/>
        </p:nvSpPr>
        <p:spPr>
          <a:xfrm>
            <a:off x="4860467" y="4094933"/>
            <a:ext cx="2586642" cy="485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DD5288-38B6-25B1-3649-CD0520696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126" y="5488409"/>
            <a:ext cx="7149245" cy="15611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2DCD54-7C02-3C99-6AC4-F902936D0015}"/>
              </a:ext>
            </a:extLst>
          </p:cNvPr>
          <p:cNvSpPr/>
          <p:nvPr/>
        </p:nvSpPr>
        <p:spPr>
          <a:xfrm>
            <a:off x="1910626" y="5849997"/>
            <a:ext cx="2578746" cy="110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1D350175-2DF4-4D61-2D13-DF3F0A7FA2C2}"/>
                  </a:ext>
                </a:extLst>
              </p:cNvPr>
              <p:cNvSpPr txBox="1"/>
              <p:nvPr/>
            </p:nvSpPr>
            <p:spPr>
              <a:xfrm>
                <a:off x="9323095" y="3545477"/>
                <a:ext cx="6050245" cy="1207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조절된 </a:t>
                </a:r>
                <a:r>
                  <a:rPr lang="ko-KR" altLang="en-US" sz="2000" b="0" u="none" strike="noStrike" cap="none" dirty="0" err="1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조절된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매개지수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</m:t>
                    </m:r>
                    <m:r>
                      <a:rPr lang="en-US" altLang="ko-KR" sz="2000" b="0" i="0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=0.048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의</m:t>
                    </m:r>
                  </m:oMath>
                </a14:m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95% 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부트스트랩 신뢰구간 </a:t>
                </a:r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 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포함 </a:t>
                </a:r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X </a:t>
                </a:r>
              </a:p>
              <a:p>
                <a:pPr lvl="0">
                  <a:lnSpc>
                    <a:spcPct val="130000"/>
                  </a:lnSpc>
                </a:pP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    </a:t>
                </a:r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-&gt; 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조절된 </a:t>
                </a:r>
                <a:r>
                  <a:rPr lang="ko-KR" altLang="en-US" sz="2000" b="0" u="none" strike="noStrike" cap="none" dirty="0" err="1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조절된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매개효과 존재</a:t>
                </a:r>
                <a:endParaRPr lang="en-US" altLang="ko-KR" sz="2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1D350175-2DF4-4D61-2D13-DF3F0A7F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095" y="3545477"/>
                <a:ext cx="6050245" cy="1207895"/>
              </a:xfrm>
              <a:prstGeom prst="rect">
                <a:avLst/>
              </a:prstGeom>
              <a:blipFill>
                <a:blip r:embed="rId6"/>
                <a:stretch>
                  <a:fillRect l="-2417" t="-2020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7913F3-A180-BBA0-BDA8-AA54F4218CF4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12/23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558F0D-1E92-EFA8-7235-64A97828A24A}"/>
              </a:ext>
            </a:extLst>
          </p:cNvPr>
          <p:cNvSpPr/>
          <p:nvPr/>
        </p:nvSpPr>
        <p:spPr>
          <a:xfrm>
            <a:off x="2641600" y="8164484"/>
            <a:ext cx="14136914" cy="12893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9" name="Google Shape;789;p19"/>
              <p:cNvSpPr txBox="1"/>
              <p:nvPr/>
            </p:nvSpPr>
            <p:spPr>
              <a:xfrm>
                <a:off x="2776125" y="6751345"/>
                <a:ext cx="13508840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000" dirty="0">
                    <a:ea typeface="Open Sans"/>
                    <a:cs typeface="Open Sans"/>
                    <a:sym typeface="Open Sans"/>
                  </a:rPr>
                  <a:t>매</a:t>
                </a:r>
                <a14:m>
                  <m:oMath xmlns:m="http://schemas.openxmlformats.org/officeDocument/2006/math">
                    <m:r>
                      <a:rPr lang="ko-KR" altLang="en-US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개</m:t>
                    </m:r>
                    <m:r>
                      <a:rPr lang="ko-KR" altLang="en-US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변</m:t>
                    </m:r>
                    <m:r>
                      <a:rPr lang="ko-KR" altLang="en-US" sz="300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수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 : 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1=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𝑖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𝑋𝑀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6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𝑋𝑀𝑊</m:t>
                    </m:r>
                  </m:oMath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789" name="Google Shape;789;p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25" y="6751345"/>
                <a:ext cx="13508840" cy="611514"/>
              </a:xfrm>
              <a:prstGeom prst="rect">
                <a:avLst/>
              </a:prstGeom>
              <a:blipFill>
                <a:blip r:embed="rId3"/>
                <a:stretch>
                  <a:fillRect l="-1715" t="-7000" b="-27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2" name="Google Shape;802;p19"/>
          <p:cNvGrpSpPr/>
          <p:nvPr/>
        </p:nvGrpSpPr>
        <p:grpSpPr>
          <a:xfrm rot="10786669">
            <a:off x="15647060" y="-7543794"/>
            <a:ext cx="6527018" cy="10619055"/>
            <a:chOff x="0" y="0"/>
            <a:chExt cx="8702690" cy="14158740"/>
          </a:xfrm>
        </p:grpSpPr>
        <p:grpSp>
          <p:nvGrpSpPr>
            <p:cNvPr id="803" name="Google Shape;803;p19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19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10" name="Google Shape;810;p1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19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16" name="Google Shape;816;p1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19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5" name="Google Shape;835;p19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836" name="Google Shape;836;p1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839" name="Google Shape;839;p1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19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842" name="Google Shape;842;p1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19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845" name="Google Shape;845;p1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19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848" name="Google Shape;848;p1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19"/>
          <p:cNvSpPr txBox="1"/>
          <p:nvPr/>
        </p:nvSpPr>
        <p:spPr>
          <a:xfrm>
            <a:off x="1028700" y="1019175"/>
            <a:ext cx="8724900" cy="173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0" dirty="0">
                <a:latin typeface="Alice"/>
                <a:ea typeface="Alice"/>
                <a:sym typeface="Alice"/>
              </a:rPr>
              <a:t>Process model 12</a:t>
            </a:r>
            <a:endParaRPr lang="en-US" altLang="ko-KR" sz="8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569;p15">
            <a:extLst>
              <a:ext uri="{FF2B5EF4-FFF2-40B4-BE49-F238E27FC236}">
                <a16:creationId xmlns:a16="http://schemas.microsoft.com/office/drawing/2014/main" id="{145F00CF-C0CC-6742-C254-A391B85F268E}"/>
              </a:ext>
            </a:extLst>
          </p:cNvPr>
          <p:cNvSpPr/>
          <p:nvPr/>
        </p:nvSpPr>
        <p:spPr>
          <a:xfrm>
            <a:off x="1028700" y="2805991"/>
            <a:ext cx="7342250" cy="3086826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3295E6-9361-F7A8-2067-41BC3A736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923" y="2822597"/>
            <a:ext cx="6134100" cy="3143250"/>
          </a:xfrm>
          <a:prstGeom prst="rect">
            <a:avLst/>
          </a:prstGeom>
        </p:spPr>
      </p:pic>
      <p:sp>
        <p:nvSpPr>
          <p:cNvPr id="6" name="Google Shape;569;p15">
            <a:extLst>
              <a:ext uri="{FF2B5EF4-FFF2-40B4-BE49-F238E27FC236}">
                <a16:creationId xmlns:a16="http://schemas.microsoft.com/office/drawing/2014/main" id="{1DB96FED-7F6A-1E37-5E21-7CADB9DAB370}"/>
              </a:ext>
            </a:extLst>
          </p:cNvPr>
          <p:cNvSpPr/>
          <p:nvPr/>
        </p:nvSpPr>
        <p:spPr>
          <a:xfrm>
            <a:off x="9530545" y="2489423"/>
            <a:ext cx="7006499" cy="3591555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89;p19">
                <a:extLst>
                  <a:ext uri="{FF2B5EF4-FFF2-40B4-BE49-F238E27FC236}">
                    <a16:creationId xmlns:a16="http://schemas.microsoft.com/office/drawing/2014/main" id="{5A71B260-E125-D77E-3D24-53177F7CD615}"/>
                  </a:ext>
                </a:extLst>
              </p:cNvPr>
              <p:cNvSpPr txBox="1"/>
              <p:nvPr/>
            </p:nvSpPr>
            <p:spPr>
              <a:xfrm>
                <a:off x="4394982" y="7467317"/>
                <a:ext cx="12142062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ko-KR" sz="3000" b="0" u="none" strike="noStrike" cap="none" dirty="0">
                    <a:solidFill>
                      <a:srgbClr val="000000"/>
                    </a:solidFill>
                    <a:ea typeface="Open Sans"/>
                    <a:cs typeface="Open Sans"/>
                    <a:sym typeface="Open Sans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𝑖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6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+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</m:oMath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9" name="Google Shape;789;p19">
                <a:extLst>
                  <a:ext uri="{FF2B5EF4-FFF2-40B4-BE49-F238E27FC236}">
                    <a16:creationId xmlns:a16="http://schemas.microsoft.com/office/drawing/2014/main" id="{5A71B260-E125-D77E-3D24-53177F7C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982" y="7467317"/>
                <a:ext cx="12142062" cy="600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89;p19">
                <a:extLst>
                  <a:ext uri="{FF2B5EF4-FFF2-40B4-BE49-F238E27FC236}">
                    <a16:creationId xmlns:a16="http://schemas.microsoft.com/office/drawing/2014/main" id="{F31F9799-803E-4BE4-D9F1-5697634B74C7}"/>
                  </a:ext>
                </a:extLst>
              </p:cNvPr>
              <p:cNvSpPr txBox="1"/>
              <p:nvPr/>
            </p:nvSpPr>
            <p:spPr>
              <a:xfrm>
                <a:off x="2752725" y="8328278"/>
                <a:ext cx="14718347" cy="121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종속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변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수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: 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2=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3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6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𝑋𝑀𝑊</m:t>
                      </m:r>
                    </m:oMath>
                  </m:oMathPara>
                </a14:m>
                <a:endParaRPr lang="en-US" altLang="ko-KR" sz="3000" i="1" dirty="0"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                                    + 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𝑏𝐸𝑇𝐴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0" name="Google Shape;789;p19">
                <a:extLst>
                  <a:ext uri="{FF2B5EF4-FFF2-40B4-BE49-F238E27FC236}">
                    <a16:creationId xmlns:a16="http://schemas.microsoft.com/office/drawing/2014/main" id="{F31F9799-803E-4BE4-D9F1-5697634B7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725" y="8328278"/>
                <a:ext cx="14718347" cy="1211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0D068DB-6B1A-FF4D-7B50-31ED4FD7D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660" y="3015832"/>
            <a:ext cx="6288449" cy="26920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E4E483-928B-70A0-A546-3D9AFDE619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5365" y="2561800"/>
            <a:ext cx="6200775" cy="33813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944198-7E90-23B2-804F-A0C7FE6DCE48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13/23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3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12</a:t>
            </a:r>
            <a:endParaRPr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0CE971CC-B652-92AD-F92B-BFE308F40DE5}"/>
                  </a:ext>
                </a:extLst>
              </p:cNvPr>
              <p:cNvSpPr txBox="1"/>
              <p:nvPr/>
            </p:nvSpPr>
            <p:spPr>
              <a:xfrm>
                <a:off x="2060311" y="3384991"/>
                <a:ext cx="13508840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1=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3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6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)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0CE971CC-B652-92AD-F92B-BFE308F4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11" y="3384991"/>
                <a:ext cx="13508840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89;p19">
                <a:extLst>
                  <a:ext uri="{FF2B5EF4-FFF2-40B4-BE49-F238E27FC236}">
                    <a16:creationId xmlns:a16="http://schemas.microsoft.com/office/drawing/2014/main" id="{CF813246-AE8C-4ACF-EB3B-DEA1ABFE9842}"/>
                  </a:ext>
                </a:extLst>
              </p:cNvPr>
              <p:cNvSpPr txBox="1"/>
              <p:nvPr/>
            </p:nvSpPr>
            <p:spPr>
              <a:xfrm>
                <a:off x="3237706" y="3989298"/>
                <a:ext cx="1214206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2=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3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6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𝑐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)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</m:oMath>
                  </m:oMathPara>
                </a14:m>
                <a:endParaRPr lang="en-US" altLang="ko-KR" sz="3000" i="1" dirty="0"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lvl="0">
                  <a:lnSpc>
                    <a:spcPct val="130000"/>
                  </a:lnSpc>
                </a:pPr>
                <a:r>
                  <a:rPr lang="en-US" altLang="ko-KR" sz="3000" b="0" u="none" strike="noStrike" cap="none" dirty="0">
                    <a:solidFill>
                      <a:srgbClr val="000000"/>
                    </a:solidFill>
                    <a:ea typeface="Open Sans"/>
                    <a:cs typeface="Open Sans"/>
                    <a:sym typeface="Open Sans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𝑏𝐸𝑇𝐴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</m:t>
                    </m:r>
                  </m:oMath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4" name="Google Shape;789;p19">
                <a:extLst>
                  <a:ext uri="{FF2B5EF4-FFF2-40B4-BE49-F238E27FC236}">
                    <a16:creationId xmlns:a16="http://schemas.microsoft.com/office/drawing/2014/main" id="{CF813246-AE8C-4ACF-EB3B-DEA1ABFE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06" y="3989298"/>
                <a:ext cx="12142062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6134F91-EEBD-DE3E-79CE-2D1805EB7A9D}"/>
              </a:ext>
            </a:extLst>
          </p:cNvPr>
          <p:cNvSpPr/>
          <p:nvPr/>
        </p:nvSpPr>
        <p:spPr>
          <a:xfrm>
            <a:off x="8196409" y="4719315"/>
            <a:ext cx="781290" cy="757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F9BFCCAC-B2AE-BA13-F278-A98E36BC37B5}"/>
                  </a:ext>
                </a:extLst>
              </p:cNvPr>
              <p:cNvSpPr txBox="1"/>
              <p:nvPr/>
            </p:nvSpPr>
            <p:spPr>
              <a:xfrm>
                <a:off x="3052314" y="5656418"/>
                <a:ext cx="12142062" cy="121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∗ 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→ 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 →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건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간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접효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</m:oMath>
                  </m:oMathPara>
                </a14:m>
                <a:endParaRPr lang="en-US" altLang="ko-KR" sz="3000" b="0" i="1" u="none" strike="noStrike" cap="none" dirty="0">
                  <a:solidFill>
                    <a:srgbClr val="000000"/>
                  </a:solidFill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lvl="0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ko-KR" altLang="en-US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𝜔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lang="ko-KR" altLang="en-US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𝜃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𝑋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→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𝐸𝑇𝐴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1" u="none" strike="noStrike" cap="non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  <a:sym typeface="Open Sans"/>
                      </a:rPr>
                      <m:t>× </m:t>
                    </m:r>
                  </m:oMath>
                </a14:m>
                <a:r>
                  <a:rPr lang="en-US" altLang="ko-KR" sz="3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+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𝑏𝑊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</m:oMath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F9BFCCAC-B2AE-BA13-F278-A98E36BC3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14" y="5656418"/>
                <a:ext cx="12142062" cy="1211678"/>
              </a:xfrm>
              <a:prstGeom prst="rect">
                <a:avLst/>
              </a:prstGeom>
              <a:blipFill>
                <a:blip r:embed="rId5"/>
                <a:stretch>
                  <a:fillRect b="-135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82279348-B540-BCAA-7117-E77A09D9DBFC}"/>
              </a:ext>
            </a:extLst>
          </p:cNvPr>
          <p:cNvSpPr/>
          <p:nvPr/>
        </p:nvSpPr>
        <p:spPr>
          <a:xfrm>
            <a:off x="2887248" y="7736043"/>
            <a:ext cx="10161290" cy="8101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89;p19">
                <a:extLst>
                  <a:ext uri="{FF2B5EF4-FFF2-40B4-BE49-F238E27FC236}">
                    <a16:creationId xmlns:a16="http://schemas.microsoft.com/office/drawing/2014/main" id="{B6031282-4939-1EEB-7033-7B54F580E2D9}"/>
                  </a:ext>
                </a:extLst>
              </p:cNvPr>
              <p:cNvSpPr txBox="1"/>
              <p:nvPr/>
            </p:nvSpPr>
            <p:spPr>
              <a:xfrm>
                <a:off x="3072969" y="7736043"/>
                <a:ext cx="12142062" cy="622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∗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조건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직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접효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𝑋</m:t>
                          </m:r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→</m:t>
                          </m:r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𝐸𝑇𝐴</m:t>
                          </m:r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=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𝑐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2" name="Google Shape;789;p19">
                <a:extLst>
                  <a:ext uri="{FF2B5EF4-FFF2-40B4-BE49-F238E27FC236}">
                    <a16:creationId xmlns:a16="http://schemas.microsoft.com/office/drawing/2014/main" id="{B6031282-4939-1EEB-7033-7B54F580E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69" y="7736043"/>
                <a:ext cx="12142062" cy="622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89;p19">
                <a:extLst>
                  <a:ext uri="{FF2B5EF4-FFF2-40B4-BE49-F238E27FC236}">
                    <a16:creationId xmlns:a16="http://schemas.microsoft.com/office/drawing/2014/main" id="{5ED85337-0331-218B-67B6-2AAA8E9032CD}"/>
                  </a:ext>
                </a:extLst>
              </p:cNvPr>
              <p:cNvSpPr txBox="1"/>
              <p:nvPr/>
            </p:nvSpPr>
            <p:spPr>
              <a:xfrm>
                <a:off x="-332342" y="7012057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∗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매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개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지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수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: </m:t>
                          </m:r>
                        </m:e>
                        <m:sub/>
                      </m:sSub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𝑏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5" name="Google Shape;789;p19">
                <a:extLst>
                  <a:ext uri="{FF2B5EF4-FFF2-40B4-BE49-F238E27FC236}">
                    <a16:creationId xmlns:a16="http://schemas.microsoft.com/office/drawing/2014/main" id="{5ED85337-0331-218B-67B6-2AAA8E903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342" y="7012057"/>
                <a:ext cx="12142062" cy="611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89F8D4-BD2D-99C3-1913-191977968D37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14/23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7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9" name="Google Shape;789;p19"/>
              <p:cNvSpPr txBox="1"/>
              <p:nvPr/>
            </p:nvSpPr>
            <p:spPr>
              <a:xfrm>
                <a:off x="2315791" y="7462331"/>
                <a:ext cx="14381294" cy="509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ko-KR" altLang="en-US" sz="2500" noProof="0" dirty="0">
                    <a:ea typeface="Open Sans"/>
                    <a:cs typeface="Open Sans"/>
                    <a:sym typeface="Open Sans"/>
                  </a:rPr>
                  <a:t>종</a:t>
                </a:r>
                <a14:m>
                  <m:oMath xmlns:m="http://schemas.openxmlformats.org/officeDocument/2006/math">
                    <m:r>
                      <a:rPr kumimoji="0" lang="ko-KR" altLang="en-US" sz="2500" b="0" i="1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속</m:t>
                    </m:r>
                    <m:r>
                      <a:rPr kumimoji="0" lang="ko-KR" altLang="en-US" sz="2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변</m:t>
                    </m:r>
                    <m:r>
                      <a:rPr kumimoji="0" lang="ko-KR" altLang="en-US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수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 : 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2=</m:t>
                    </m:r>
                    <m:sSub>
                      <m:sSub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𝑖</m:t>
                        </m:r>
                      </m:e>
                      <m:sub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p>
                      <m:sSup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𝑐</m:t>
                        </m:r>
                      </m:e>
                      <m:sup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′</m:t>
                        </m:r>
                      </m:sup>
                    </m:sSup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1+</m:t>
                    </m:r>
                    <m:sSub>
                      <m:sSub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</m:t>
                        </m:r>
                      </m:sub>
                    </m:sSub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6</m:t>
                        </m:r>
                      </m:sub>
                    </m:sSub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</m:oMath>
                </a14:m>
                <a:endParaRPr kumimoji="0" lang="en-US" altLang="ko-KR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789" name="Google Shape;789;p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91" y="7462331"/>
                <a:ext cx="14381294" cy="509563"/>
              </a:xfrm>
              <a:prstGeom prst="rect">
                <a:avLst/>
              </a:prstGeom>
              <a:blipFill>
                <a:blip r:embed="rId3"/>
                <a:stretch>
                  <a:fillRect l="-1357" t="-4762" b="-2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2" name="Google Shape;802;p19"/>
          <p:cNvGrpSpPr/>
          <p:nvPr/>
        </p:nvGrpSpPr>
        <p:grpSpPr>
          <a:xfrm rot="10786669">
            <a:off x="15647060" y="-7543794"/>
            <a:ext cx="6527018" cy="10619055"/>
            <a:chOff x="0" y="0"/>
            <a:chExt cx="8702690" cy="14158740"/>
          </a:xfrm>
        </p:grpSpPr>
        <p:grpSp>
          <p:nvGrpSpPr>
            <p:cNvPr id="803" name="Google Shape;803;p19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19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10" name="Google Shape;810;p1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19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16" name="Google Shape;816;p1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19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5" name="Google Shape;835;p19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836" name="Google Shape;836;p1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839" name="Google Shape;839;p1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19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842" name="Google Shape;842;p1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19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845" name="Google Shape;845;p1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19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848" name="Google Shape;848;p1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19"/>
          <p:cNvSpPr txBox="1"/>
          <p:nvPr/>
        </p:nvSpPr>
        <p:spPr>
          <a:xfrm>
            <a:off x="1028700" y="1019175"/>
            <a:ext cx="8724900" cy="173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ce"/>
                <a:ea typeface="Alice"/>
                <a:cs typeface="Arial"/>
                <a:sym typeface="Alice"/>
              </a:rPr>
              <a:t>Process model 18</a:t>
            </a:r>
            <a:endParaRPr kumimoji="0" lang="en-US" altLang="ko-KR" sz="8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69;p15">
            <a:extLst>
              <a:ext uri="{FF2B5EF4-FFF2-40B4-BE49-F238E27FC236}">
                <a16:creationId xmlns:a16="http://schemas.microsoft.com/office/drawing/2014/main" id="{145F00CF-C0CC-6742-C254-A391B85F268E}"/>
              </a:ext>
            </a:extLst>
          </p:cNvPr>
          <p:cNvSpPr/>
          <p:nvPr/>
        </p:nvSpPr>
        <p:spPr>
          <a:xfrm>
            <a:off x="1028700" y="2805991"/>
            <a:ext cx="7342250" cy="3086826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69;p15">
            <a:extLst>
              <a:ext uri="{FF2B5EF4-FFF2-40B4-BE49-F238E27FC236}">
                <a16:creationId xmlns:a16="http://schemas.microsoft.com/office/drawing/2014/main" id="{1DB96FED-7F6A-1E37-5E21-7CADB9DAB370}"/>
              </a:ext>
            </a:extLst>
          </p:cNvPr>
          <p:cNvSpPr/>
          <p:nvPr/>
        </p:nvSpPr>
        <p:spPr>
          <a:xfrm>
            <a:off x="9226585" y="2487140"/>
            <a:ext cx="7728755" cy="3799940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89;p19">
                <a:extLst>
                  <a:ext uri="{FF2B5EF4-FFF2-40B4-BE49-F238E27FC236}">
                    <a16:creationId xmlns:a16="http://schemas.microsoft.com/office/drawing/2014/main" id="{5A71B260-E125-D77E-3D24-53177F7CD615}"/>
                  </a:ext>
                </a:extLst>
              </p:cNvPr>
              <p:cNvSpPr txBox="1"/>
              <p:nvPr/>
            </p:nvSpPr>
            <p:spPr>
              <a:xfrm>
                <a:off x="3682569" y="8234884"/>
                <a:ext cx="12142062" cy="500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kumimoji="0" lang="en-US" altLang="ko-KR" sz="2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Open Sans"/>
                    <a:cs typeface="Open Sans"/>
                    <a:sym typeface="Open Sans"/>
                  </a:rPr>
                  <a:t>             </a:t>
                </a:r>
                <a14:m>
                  <m:oMath xmlns:m="http://schemas.openxmlformats.org/officeDocument/2006/math"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𝑖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𝑐</m:t>
                        </m:r>
                      </m:e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′</m:t>
                        </m:r>
                      </m:sup>
                    </m:sSup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6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+(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 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</m:t>
                    </m:r>
                  </m:oMath>
                </a14:m>
                <a:endParaRPr kumimoji="0" lang="en-US" altLang="ko-KR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9" name="Google Shape;789;p19">
                <a:extLst>
                  <a:ext uri="{FF2B5EF4-FFF2-40B4-BE49-F238E27FC236}">
                    <a16:creationId xmlns:a16="http://schemas.microsoft.com/office/drawing/2014/main" id="{5A71B260-E125-D77E-3D24-53177F7C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569" y="8234884"/>
                <a:ext cx="12142062" cy="500137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89;p19">
                <a:extLst>
                  <a:ext uri="{FF2B5EF4-FFF2-40B4-BE49-F238E27FC236}">
                    <a16:creationId xmlns:a16="http://schemas.microsoft.com/office/drawing/2014/main" id="{F31F9799-803E-4BE4-D9F1-5697634B74C7}"/>
                  </a:ext>
                </a:extLst>
              </p:cNvPr>
              <p:cNvSpPr txBox="1"/>
              <p:nvPr/>
            </p:nvSpPr>
            <p:spPr>
              <a:xfrm>
                <a:off x="2315791" y="6637255"/>
                <a:ext cx="12142062" cy="509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500" i="1" noProof="0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매</m:t>
                      </m:r>
                      <m:r>
                        <a:rPr lang="ko-KR" altLang="en-US" sz="25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개</m:t>
                      </m:r>
                      <m:r>
                        <a:rPr kumimoji="0" lang="ko-KR" altLang="en-US" sz="25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변</m:t>
                      </m:r>
                      <m:r>
                        <a:rPr kumimoji="0" lang="ko-KR" altLang="en-US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수</m:t>
                      </m:r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: </m:t>
                      </m:r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1=</m:t>
                      </m:r>
                      <m:sSub>
                        <m:sSubPr>
                          <m:ctrlP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ko-KR" sz="2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aX</m:t>
                      </m:r>
                    </m:oMath>
                  </m:oMathPara>
                </a14:m>
                <a:endParaRPr kumimoji="0" lang="en-US" altLang="ko-KR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0" name="Google Shape;789;p19">
                <a:extLst>
                  <a:ext uri="{FF2B5EF4-FFF2-40B4-BE49-F238E27FC236}">
                    <a16:creationId xmlns:a16="http://schemas.microsoft.com/office/drawing/2014/main" id="{F31F9799-803E-4BE4-D9F1-5697634B7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91" y="6637255"/>
                <a:ext cx="12142062" cy="509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58472E3-7D74-A435-C031-EFB3BA2EB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660" y="3156166"/>
            <a:ext cx="6684437" cy="2236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42ADAD-FD0F-43B5-F01B-F876B9983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603" y="2751877"/>
            <a:ext cx="7495192" cy="29385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410F60-F1BD-238D-74BA-9870EB2D545B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15/23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46629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ce"/>
                <a:ea typeface="Alice"/>
                <a:cs typeface="Arial"/>
                <a:sym typeface="Alice"/>
              </a:rPr>
              <a:t>Process model 18</a:t>
            </a:r>
            <a:endParaRPr kumimoji="0" sz="5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0CE971CC-B652-92AD-F92B-BFE308F40DE5}"/>
                  </a:ext>
                </a:extLst>
              </p:cNvPr>
              <p:cNvSpPr txBox="1"/>
              <p:nvPr/>
            </p:nvSpPr>
            <p:spPr>
              <a:xfrm>
                <a:off x="-2982075" y="3180603"/>
                <a:ext cx="13508840" cy="640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aX</m:t>
                      </m:r>
                    </m:oMath>
                  </m:oMathPara>
                </a14:m>
                <a:endParaRPr kumimoji="0" lang="en-US" altLang="ko-KR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0CE971CC-B652-92AD-F92B-BFE308F4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2075" y="3180603"/>
                <a:ext cx="13508840" cy="640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89;p19">
                <a:extLst>
                  <a:ext uri="{FF2B5EF4-FFF2-40B4-BE49-F238E27FC236}">
                    <a16:creationId xmlns:a16="http://schemas.microsoft.com/office/drawing/2014/main" id="{CF813246-AE8C-4ACF-EB3B-DEA1ABFE9842}"/>
                  </a:ext>
                </a:extLst>
              </p:cNvPr>
              <p:cNvSpPr txBox="1"/>
              <p:nvPr/>
            </p:nvSpPr>
            <p:spPr>
              <a:xfrm>
                <a:off x="2401405" y="3831860"/>
                <a:ext cx="13743986" cy="640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3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6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)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</m:t>
                      </m:r>
                    </m:oMath>
                  </m:oMathPara>
                </a14:m>
                <a:endParaRPr kumimoji="0" lang="en-US" altLang="ko-KR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4" name="Google Shape;789;p19">
                <a:extLst>
                  <a:ext uri="{FF2B5EF4-FFF2-40B4-BE49-F238E27FC236}">
                    <a16:creationId xmlns:a16="http://schemas.microsoft.com/office/drawing/2014/main" id="{CF813246-AE8C-4ACF-EB3B-DEA1ABFE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05" y="3831860"/>
                <a:ext cx="13743986" cy="640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89;p19">
                <a:extLst>
                  <a:ext uri="{FF2B5EF4-FFF2-40B4-BE49-F238E27FC236}">
                    <a16:creationId xmlns:a16="http://schemas.microsoft.com/office/drawing/2014/main" id="{A3977624-385A-113F-0101-B6B409D0A42B}"/>
                  </a:ext>
                </a:extLst>
              </p:cNvPr>
              <p:cNvSpPr txBox="1"/>
              <p:nvPr/>
            </p:nvSpPr>
            <p:spPr>
              <a:xfrm>
                <a:off x="3094581" y="5594070"/>
                <a:ext cx="12142062" cy="121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가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에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대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한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건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효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</m:oMath>
                  </m:oMathPara>
                </a14:m>
                <a:endParaRPr kumimoji="0" lang="en-US" altLang="ko-KR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𝐸𝑇𝐴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1→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𝐸𝑇𝐴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ko-KR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ko-KR" sz="3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</m:oMath>
                  </m:oMathPara>
                </a14:m>
                <a:endParaRPr kumimoji="0" lang="en-US" altLang="ko-KR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6" name="Google Shape;789;p19">
                <a:extLst>
                  <a:ext uri="{FF2B5EF4-FFF2-40B4-BE49-F238E27FC236}">
                    <a16:creationId xmlns:a16="http://schemas.microsoft.com/office/drawing/2014/main" id="{A3977624-385A-113F-0101-B6B409D0A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81" y="5594070"/>
                <a:ext cx="12142062" cy="1211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6134F91-EEBD-DE3E-79CE-2D1805EB7A9D}"/>
              </a:ext>
            </a:extLst>
          </p:cNvPr>
          <p:cNvSpPr/>
          <p:nvPr/>
        </p:nvSpPr>
        <p:spPr>
          <a:xfrm>
            <a:off x="8196409" y="4719315"/>
            <a:ext cx="781290" cy="757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F9BFCCAC-B2AE-BA13-F278-A98E36BC37B5}"/>
                  </a:ext>
                </a:extLst>
              </p:cNvPr>
              <p:cNvSpPr txBox="1"/>
              <p:nvPr/>
            </p:nvSpPr>
            <p:spPr>
              <a:xfrm>
                <a:off x="3052314" y="6846543"/>
                <a:ext cx="12142062" cy="121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→ 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 →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2 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건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간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접효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</m:oMath>
                  </m:oMathPara>
                </a14:m>
                <a:endParaRPr kumimoji="0" lang="en-US" altLang="ko-KR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ko-KR" altLang="en-US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𝜔</m:t>
                    </m:r>
                    <m:r>
                      <a:rPr kumimoji="0" lang="en-US" altLang="ko-KR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</m:t>
                    </m:r>
                    <m:sSub>
                      <m:sSubPr>
                        <m:ctrlP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/>
                            <a:sym typeface="Open Sans"/>
                          </a:rPr>
                          <m:t>×</m:t>
                        </m:r>
                        <m:r>
                          <a:rPr kumimoji="0" lang="ko-KR" altLang="en-US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𝜃</m:t>
                        </m:r>
                      </m:e>
                      <m:sub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𝐸𝑇𝐴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1→</m:t>
                        </m:r>
                        <m: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𝐸𝑇𝐴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  <m:sSub>
                          <m:sSubPr>
                            <m:ctrlPr>
                              <a:rPr kumimoji="0" lang="en-US" altLang="ko-KR" sz="3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bPr>
                          <m:e>
                            <m:r>
                              <a:rPr kumimoji="0" lang="en-US" altLang="ko-KR" sz="3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ko-KR" sz="3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+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𝑎𝑏</m:t>
                        </m:r>
                      </m:e>
                      <m:sub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kumimoji="0" lang="en-US" altLang="ko-KR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kumimoji="0" lang="en-US" altLang="ko-KR" sz="3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(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𝑎𝑏</m:t>
                        </m:r>
                      </m:e>
                      <m:sub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kumimoji="0" lang="en-US" altLang="ko-KR" sz="3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𝑎𝑏</m:t>
                        </m:r>
                      </m:e>
                      <m:sub>
                        <m: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kumimoji="0" lang="en-US" altLang="ko-KR" sz="3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kumimoji="0" lang="en-US" altLang="ko-KR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  <m:r>
                      <a:rPr kumimoji="0" lang="en-US" altLang="ko-KR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</m:oMath>
                </a14:m>
                <a:endParaRPr kumimoji="0" lang="en-US" altLang="ko-KR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F9BFCCAC-B2AE-BA13-F278-A98E36BC3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14" y="6846543"/>
                <a:ext cx="12142062" cy="1211678"/>
              </a:xfrm>
              <a:prstGeom prst="rect">
                <a:avLst/>
              </a:prstGeom>
              <a:blipFill>
                <a:blip r:embed="rId6"/>
                <a:stretch>
                  <a:fillRect b="-140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853BCFC-4673-EEE8-14D5-D66BDC72BC1B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16/23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7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ce"/>
                <a:ea typeface="Alice"/>
                <a:cs typeface="Arial"/>
                <a:sym typeface="Alice"/>
              </a:rPr>
              <a:t>Process model 18</a:t>
            </a:r>
            <a:endParaRPr kumimoji="0" sz="5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89;p19">
                <a:extLst>
                  <a:ext uri="{FF2B5EF4-FFF2-40B4-BE49-F238E27FC236}">
                    <a16:creationId xmlns:a16="http://schemas.microsoft.com/office/drawing/2014/main" id="{7D4D4C89-5050-1BE1-EAFD-2DFC937AD62F}"/>
                  </a:ext>
                </a:extLst>
              </p:cNvPr>
              <p:cNvSpPr txBox="1"/>
              <p:nvPr/>
            </p:nvSpPr>
            <p:spPr>
              <a:xfrm>
                <a:off x="482279" y="4931746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∗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𝑀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에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의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한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건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부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매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개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지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수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: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𝑎</m:t>
                      </m:r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</m:oMath>
                  </m:oMathPara>
                </a14:m>
                <a:endParaRPr kumimoji="0" lang="en-US" altLang="ko-KR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2" name="Google Shape;789;p19">
                <a:extLst>
                  <a:ext uri="{FF2B5EF4-FFF2-40B4-BE49-F238E27FC236}">
                    <a16:creationId xmlns:a16="http://schemas.microsoft.com/office/drawing/2014/main" id="{7D4D4C89-5050-1BE1-EAFD-2DFC937AD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9" y="4931746"/>
                <a:ext cx="12142062" cy="611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89;p19">
                <a:extLst>
                  <a:ext uri="{FF2B5EF4-FFF2-40B4-BE49-F238E27FC236}">
                    <a16:creationId xmlns:a16="http://schemas.microsoft.com/office/drawing/2014/main" id="{C1FDF6C5-57BC-ACF1-EB3C-5BA735AAA19F}"/>
                  </a:ext>
                </a:extLst>
              </p:cNvPr>
              <p:cNvSpPr txBox="1"/>
              <p:nvPr/>
            </p:nvSpPr>
            <p:spPr>
              <a:xfrm>
                <a:off x="-994269" y="6017208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∗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매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개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지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수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: </m:t>
                          </m:r>
                        </m:e>
                        <m:sub/>
                      </m:sSub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𝑎</m:t>
                      </m:r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altLang="ko-KR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5" name="Google Shape;789;p19">
                <a:extLst>
                  <a:ext uri="{FF2B5EF4-FFF2-40B4-BE49-F238E27FC236}">
                    <a16:creationId xmlns:a16="http://schemas.microsoft.com/office/drawing/2014/main" id="{C1FDF6C5-57BC-ACF1-EB3C-5BA735AAA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4269" y="6017208"/>
                <a:ext cx="12142062" cy="611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69BCB2FC-6560-3643-1179-E782AC1DB631}"/>
                  </a:ext>
                </a:extLst>
              </p:cNvPr>
              <p:cNvSpPr txBox="1"/>
              <p:nvPr/>
            </p:nvSpPr>
            <p:spPr>
              <a:xfrm>
                <a:off x="2408493" y="3317576"/>
                <a:ext cx="12142062" cy="121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∗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→ 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 →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2 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건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간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접효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</m:oMath>
                  </m:oMathPara>
                </a14:m>
                <a:endParaRPr kumimoji="0" lang="en-US" altLang="ko-KR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ko-KR" altLang="en-US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𝜔</m:t>
                    </m:r>
                    <m:r>
                      <a:rPr kumimoji="0" lang="en-US" altLang="ko-KR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</m:t>
                    </m:r>
                    <m:sSub>
                      <m:sSubPr>
                        <m:ctrlP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/>
                            <a:sym typeface="Open Sans"/>
                          </a:rPr>
                          <m:t>×</m:t>
                        </m:r>
                        <m:r>
                          <a:rPr kumimoji="0" lang="ko-KR" altLang="en-US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𝜃</m:t>
                        </m:r>
                      </m:e>
                      <m:sub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𝐸𝑇𝐴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1→</m:t>
                        </m:r>
                        <m: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𝐸𝑇𝐴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  <m:sSub>
                          <m:sSubPr>
                            <m:ctrlPr>
                              <a:rPr kumimoji="0" lang="en-US" altLang="ko-KR" sz="3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bPr>
                          <m:e>
                            <m:r>
                              <a:rPr kumimoji="0" lang="en-US" altLang="ko-KR" sz="3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ko-KR" sz="3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+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𝑎𝑏</m:t>
                        </m:r>
                      </m:e>
                      <m:sub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kumimoji="0" lang="en-US" altLang="ko-KR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kumimoji="0" lang="en-US" altLang="ko-KR" sz="3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(</m:t>
                        </m:r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𝑎𝑏</m:t>
                        </m:r>
                      </m:e>
                      <m:sub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kumimoji="0" lang="en-US" altLang="ko-KR" sz="3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3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𝑎𝑏</m:t>
                        </m:r>
                      </m:e>
                      <m:sub>
                        <m:r>
                          <a:rPr kumimoji="0" lang="en-US" altLang="ko-KR" sz="3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kumimoji="0" lang="en-US" altLang="ko-KR" sz="3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kumimoji="0" lang="en-US" altLang="ko-KR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  <m:r>
                      <a:rPr kumimoji="0" lang="en-US" altLang="ko-KR" sz="3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</m:oMath>
                </a14:m>
                <a:endParaRPr kumimoji="0" lang="en-US" altLang="ko-KR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69BCB2FC-6560-3643-1179-E782AC1DB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93" y="3317576"/>
                <a:ext cx="12142062" cy="1211678"/>
              </a:xfrm>
              <a:prstGeom prst="rect">
                <a:avLst/>
              </a:prstGeom>
              <a:blipFill>
                <a:blip r:embed="rId5"/>
                <a:stretch>
                  <a:fillRect b="-140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E3B7981-6974-2753-BB1B-04A707EF7A50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17/23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4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43214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18</a:t>
            </a:r>
            <a:endParaRPr sz="5000" dirty="0"/>
          </a:p>
        </p:txBody>
      </p:sp>
      <p:sp>
        <p:nvSpPr>
          <p:cNvPr id="3" name="Google Shape;789;p19">
            <a:extLst>
              <a:ext uri="{FF2B5EF4-FFF2-40B4-BE49-F238E27FC236}">
                <a16:creationId xmlns:a16="http://schemas.microsoft.com/office/drawing/2014/main" id="{86F1F216-DA3C-2539-4549-1C13098AB5BB}"/>
              </a:ext>
            </a:extLst>
          </p:cNvPr>
          <p:cNvSpPr txBox="1"/>
          <p:nvPr/>
        </p:nvSpPr>
        <p:spPr>
          <a:xfrm>
            <a:off x="7873519" y="4167499"/>
            <a:ext cx="9385781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Open Sans"/>
                <a:cs typeface="Open Sans"/>
                <a:sym typeface="Open Sans"/>
              </a:rPr>
              <a:t>X: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자기효능감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(self-efficacy) : 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의사 상담을 부모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(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딸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)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과 이야기하기 쉬운지</a:t>
            </a:r>
            <a:endParaRPr lang="en-US" altLang="ko-KR" sz="2000" dirty="0"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Open Sans"/>
                <a:cs typeface="Open Sans"/>
                <a:sym typeface="Open Sans"/>
              </a:rPr>
              <a:t> ETA1: 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응답효율성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(response efficacy) : 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부모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(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딸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)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과 이야기 하는 것이 의사 상담결정에 효과적인 방법인지</a:t>
            </a:r>
            <a:endParaRPr lang="en-US" altLang="ko-KR" sz="2000" dirty="0"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Open Sans"/>
                <a:cs typeface="Open Sans"/>
                <a:sym typeface="Open Sans"/>
              </a:rPr>
              <a:t> ETA2: 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의도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(intention): 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백신에 대해 상담 받을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(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유도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)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 정도</a:t>
            </a:r>
            <a:endParaRPr lang="en-US" altLang="ko-KR" sz="2000" dirty="0"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M: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심각성 인식</a:t>
            </a: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(severity):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병에 걸릴 시</a:t>
            </a: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생명에 위협받을 생각 정도</a:t>
            </a:r>
            <a:endParaRPr lang="en-US" altLang="ko-KR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W: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 감수성 인식</a:t>
            </a: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(susceptibility):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병에 쉽게 걸릴 가능성 정도</a:t>
            </a:r>
            <a:endParaRPr lang="en-US" altLang="ko-KR" sz="2000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endParaRPr lang="en-US" altLang="ko-KR" sz="2000" b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2C6F0-59FE-60E0-DCA6-894360954C2E}"/>
              </a:ext>
            </a:extLst>
          </p:cNvPr>
          <p:cNvSpPr txBox="1"/>
          <p:nvPr/>
        </p:nvSpPr>
        <p:spPr>
          <a:xfrm>
            <a:off x="2446592" y="6313714"/>
            <a:ext cx="992280" cy="39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337380F-67D8-9423-C2B3-59457CDF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032" y="3617318"/>
            <a:ext cx="5786415" cy="366317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DA4904-6FAD-65A1-EC01-E1528E7D603A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18/23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7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43214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18</a:t>
            </a:r>
            <a:endParaRPr sz="5000" dirty="0"/>
          </a:p>
        </p:txBody>
      </p:sp>
      <p:sp>
        <p:nvSpPr>
          <p:cNvPr id="3" name="Google Shape;789;p19">
            <a:extLst>
              <a:ext uri="{FF2B5EF4-FFF2-40B4-BE49-F238E27FC236}">
                <a16:creationId xmlns:a16="http://schemas.microsoft.com/office/drawing/2014/main" id="{86F1F216-DA3C-2539-4549-1C13098AB5BB}"/>
              </a:ext>
            </a:extLst>
          </p:cNvPr>
          <p:cNvSpPr txBox="1"/>
          <p:nvPr/>
        </p:nvSpPr>
        <p:spPr>
          <a:xfrm>
            <a:off x="9568622" y="3626630"/>
            <a:ext cx="6436660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000" dirty="0">
                <a:ea typeface="Open Sans"/>
                <a:cs typeface="Open Sans"/>
                <a:sym typeface="Open Sans"/>
              </a:rPr>
              <a:t>* X: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자기효능감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, ETA1: 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응답효율성</a:t>
            </a:r>
            <a:r>
              <a:rPr lang="en-US" altLang="ko-KR" sz="2000" dirty="0">
                <a:ea typeface="Open Sans"/>
                <a:cs typeface="Open Sans"/>
                <a:sym typeface="Open Sans"/>
              </a:rPr>
              <a:t>, ETA2: </a:t>
            </a:r>
            <a:r>
              <a:rPr lang="ko-KR" altLang="en-US" sz="2000" dirty="0">
                <a:ea typeface="Open Sans"/>
                <a:cs typeface="Open Sans"/>
                <a:sym typeface="Open Sans"/>
              </a:rPr>
              <a:t>의도</a:t>
            </a:r>
            <a:endParaRPr lang="en-US" altLang="ko-KR" sz="2000" dirty="0"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* M: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심각성 인식</a:t>
            </a: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, W: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 감수성 인식</a:t>
            </a:r>
            <a:endParaRPr lang="en-US" altLang="ko-KR" sz="2000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endParaRPr lang="en-US" altLang="ko-KR" sz="2000" b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심각성 인식 증가 </a:t>
            </a:r>
            <a:r>
              <a:rPr lang="en-US" altLang="ko-KR" sz="2000" dirty="0"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ko-KR" altLang="en-US" sz="2000" dirty="0">
                <a:latin typeface="Open Sans"/>
                <a:ea typeface="Open Sans"/>
                <a:cs typeface="Open Sans"/>
                <a:sym typeface="Open Sans"/>
              </a:rPr>
              <a:t>양의 간접효과를 증가시키는 조절된 매개효과 예측</a:t>
            </a:r>
            <a:endParaRPr lang="en-US" altLang="ko-KR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r>
              <a:rPr lang="en-US" altLang="ko-KR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ko-KR" altLang="en-US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감수성 인식 증가 </a:t>
            </a:r>
            <a:r>
              <a:rPr lang="en-US" altLang="ko-KR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ko-KR" altLang="en-US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이러한 조절된 매개효과가 더욱 커지는 조절된 </a:t>
            </a:r>
            <a:r>
              <a:rPr lang="ko-KR" altLang="en-US" sz="2000" b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조절된</a:t>
            </a:r>
            <a:r>
              <a:rPr lang="ko-KR" altLang="en-US" sz="20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매개효과 예측</a:t>
            </a:r>
            <a:endParaRPr lang="en-US" altLang="ko-KR" sz="2000" b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569;p15">
            <a:extLst>
              <a:ext uri="{FF2B5EF4-FFF2-40B4-BE49-F238E27FC236}">
                <a16:creationId xmlns:a16="http://schemas.microsoft.com/office/drawing/2014/main" id="{9A442A48-20B7-066B-F238-2AF1CCF5C3A0}"/>
              </a:ext>
            </a:extLst>
          </p:cNvPr>
          <p:cNvSpPr/>
          <p:nvPr/>
        </p:nvSpPr>
        <p:spPr>
          <a:xfrm>
            <a:off x="2045799" y="3149577"/>
            <a:ext cx="7098202" cy="4206679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2C6F0-59FE-60E0-DCA6-894360954C2E}"/>
              </a:ext>
            </a:extLst>
          </p:cNvPr>
          <p:cNvSpPr txBox="1"/>
          <p:nvPr/>
        </p:nvSpPr>
        <p:spPr>
          <a:xfrm>
            <a:off x="2446592" y="6313714"/>
            <a:ext cx="992280" cy="39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F04C5-16A4-3121-ED23-398088CAE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01" y="3598682"/>
            <a:ext cx="6684437" cy="327988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E61A8C2-DA3E-87AE-D70B-70F2E7570038}"/>
              </a:ext>
            </a:extLst>
          </p:cNvPr>
          <p:cNvSpPr/>
          <p:nvPr/>
        </p:nvSpPr>
        <p:spPr>
          <a:xfrm>
            <a:off x="2269901" y="5791200"/>
            <a:ext cx="1302806" cy="96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자기 효능감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A00BD50-9468-A121-5678-FA3D0FE9030E}"/>
              </a:ext>
            </a:extLst>
          </p:cNvPr>
          <p:cNvSpPr/>
          <p:nvPr/>
        </p:nvSpPr>
        <p:spPr>
          <a:xfrm>
            <a:off x="4861237" y="3688004"/>
            <a:ext cx="1279747" cy="1080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응답</a:t>
            </a:r>
            <a:endParaRPr lang="en-US" altLang="ko-KR" sz="1700" dirty="0"/>
          </a:p>
          <a:p>
            <a:pPr algn="ctr"/>
            <a:r>
              <a:rPr lang="ko-KR" altLang="en-US" sz="1700" dirty="0"/>
              <a:t>효율성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B36ACF-CA4B-6198-1BE6-F4FE20A21E15}"/>
              </a:ext>
            </a:extLst>
          </p:cNvPr>
          <p:cNvSpPr/>
          <p:nvPr/>
        </p:nvSpPr>
        <p:spPr>
          <a:xfrm>
            <a:off x="6898866" y="3653769"/>
            <a:ext cx="1302806" cy="96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심각성</a:t>
            </a:r>
            <a:endParaRPr lang="en-US" altLang="ko-KR" sz="1700" dirty="0"/>
          </a:p>
          <a:p>
            <a:pPr algn="ctr"/>
            <a:r>
              <a:rPr lang="ko-KR" altLang="en-US" sz="1700" dirty="0"/>
              <a:t>인식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10D07F-8F83-0E00-4D85-28E41A0DA515}"/>
              </a:ext>
            </a:extLst>
          </p:cNvPr>
          <p:cNvSpPr/>
          <p:nvPr/>
        </p:nvSpPr>
        <p:spPr>
          <a:xfrm>
            <a:off x="7365402" y="4768833"/>
            <a:ext cx="1302806" cy="96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감수성</a:t>
            </a:r>
            <a:endParaRPr lang="en-US" altLang="ko-KR" sz="1700" dirty="0"/>
          </a:p>
          <a:p>
            <a:pPr algn="ctr"/>
            <a:r>
              <a:rPr lang="ko-KR" altLang="en-US" sz="1700" dirty="0"/>
              <a:t>인식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0B32E9-271B-C1EF-5EBA-3871713531EC}"/>
              </a:ext>
            </a:extLst>
          </p:cNvPr>
          <p:cNvSpPr/>
          <p:nvPr/>
        </p:nvSpPr>
        <p:spPr>
          <a:xfrm>
            <a:off x="7820485" y="5780155"/>
            <a:ext cx="1302806" cy="96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의도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B65C00-7F36-393D-1253-154B0BECE402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19/23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0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"/>
          <p:cNvSpPr txBox="1"/>
          <p:nvPr/>
        </p:nvSpPr>
        <p:spPr>
          <a:xfrm>
            <a:off x="1014102" y="2267720"/>
            <a:ext cx="113674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0" i="0" dirty="0">
                <a:solidFill>
                  <a:srgbClr val="333333"/>
                </a:solidFill>
                <a:effectLst/>
                <a:latin typeface="-apple-system"/>
              </a:rPr>
              <a:t>Table of contents</a:t>
            </a:r>
            <a:endParaRPr lang="en-US" sz="6000" dirty="0"/>
          </a:p>
        </p:txBody>
      </p:sp>
      <p:grpSp>
        <p:nvGrpSpPr>
          <p:cNvPr id="481" name="Google Shape;481;p14"/>
          <p:cNvGrpSpPr/>
          <p:nvPr/>
        </p:nvGrpSpPr>
        <p:grpSpPr>
          <a:xfrm>
            <a:off x="-5274" y="4020957"/>
            <a:ext cx="18287996" cy="6197239"/>
            <a:chOff x="0" y="0"/>
            <a:chExt cx="4816592" cy="1632195"/>
          </a:xfrm>
        </p:grpSpPr>
        <p:sp>
          <p:nvSpPr>
            <p:cNvPr id="482" name="Google Shape;482;p14"/>
            <p:cNvSpPr/>
            <p:nvPr/>
          </p:nvSpPr>
          <p:spPr>
            <a:xfrm>
              <a:off x="0" y="0"/>
              <a:ext cx="4816592" cy="1632195"/>
            </a:xfrm>
            <a:custGeom>
              <a:avLst/>
              <a:gdLst/>
              <a:ahLst/>
              <a:cxnLst/>
              <a:rect l="l" t="t" r="r" b="b"/>
              <a:pathLst>
                <a:path w="4816592" h="163219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2195"/>
                  </a:lnTo>
                  <a:lnTo>
                    <a:pt x="0" y="1632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83" name="Google Shape;483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p14"/>
          <p:cNvSpPr txBox="1"/>
          <p:nvPr/>
        </p:nvSpPr>
        <p:spPr>
          <a:xfrm>
            <a:off x="2044997" y="4596880"/>
            <a:ext cx="3941466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 Model 11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90" name="Google Shape;490;p14"/>
          <p:cNvGrpSpPr/>
          <p:nvPr/>
        </p:nvGrpSpPr>
        <p:grpSpPr>
          <a:xfrm>
            <a:off x="15090154" y="-7197119"/>
            <a:ext cx="6395693" cy="10364811"/>
            <a:chOff x="1" y="0"/>
            <a:chExt cx="8527591" cy="13819748"/>
          </a:xfrm>
        </p:grpSpPr>
        <p:grpSp>
          <p:nvGrpSpPr>
            <p:cNvPr id="491" name="Google Shape;491;p14"/>
            <p:cNvGrpSpPr/>
            <p:nvPr/>
          </p:nvGrpSpPr>
          <p:grpSpPr>
            <a:xfrm rot="-13330">
              <a:off x="26699" y="16378"/>
              <a:ext cx="8474195" cy="13786993"/>
              <a:chOff x="0" y="0"/>
              <a:chExt cx="660400" cy="1074430"/>
            </a:xfrm>
          </p:grpSpPr>
          <p:sp>
            <p:nvSpPr>
              <p:cNvPr id="492" name="Google Shape;492;p1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" name="Google Shape;494;p14"/>
            <p:cNvGrpSpPr/>
            <p:nvPr/>
          </p:nvGrpSpPr>
          <p:grpSpPr>
            <a:xfrm rot="-13330">
              <a:off x="593983" y="662219"/>
              <a:ext cx="7339627" cy="12495311"/>
              <a:chOff x="0" y="0"/>
              <a:chExt cx="660400" cy="1124295"/>
            </a:xfrm>
          </p:grpSpPr>
          <p:sp>
            <p:nvSpPr>
              <p:cNvPr id="495" name="Google Shape;495;p1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4"/>
            <p:cNvGrpSpPr/>
            <p:nvPr/>
          </p:nvGrpSpPr>
          <p:grpSpPr>
            <a:xfrm rot="-13330">
              <a:off x="1227344" y="1412307"/>
              <a:ext cx="6072904" cy="10995136"/>
              <a:chOff x="0" y="0"/>
              <a:chExt cx="660400" cy="1195670"/>
            </a:xfrm>
          </p:grpSpPr>
          <p:sp>
            <p:nvSpPr>
              <p:cNvPr id="498" name="Google Shape;498;p1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4"/>
            <p:cNvGrpSpPr/>
            <p:nvPr/>
          </p:nvGrpSpPr>
          <p:grpSpPr>
            <a:xfrm rot="-13330">
              <a:off x="1870407" y="2156270"/>
              <a:ext cx="4786779" cy="9507210"/>
              <a:chOff x="0" y="0"/>
              <a:chExt cx="660400" cy="1311646"/>
            </a:xfrm>
          </p:grpSpPr>
          <p:sp>
            <p:nvSpPr>
              <p:cNvPr id="501" name="Google Shape;501;p1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4"/>
            <p:cNvGrpSpPr/>
            <p:nvPr/>
          </p:nvGrpSpPr>
          <p:grpSpPr>
            <a:xfrm rot="-13330">
              <a:off x="2410816" y="2764747"/>
              <a:ext cx="3705961" cy="8290256"/>
              <a:chOff x="0" y="0"/>
              <a:chExt cx="660400" cy="1477319"/>
            </a:xfrm>
          </p:grpSpPr>
          <p:sp>
            <p:nvSpPr>
              <p:cNvPr id="504" name="Google Shape;504;p1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4"/>
            <p:cNvGrpSpPr/>
            <p:nvPr/>
          </p:nvGrpSpPr>
          <p:grpSpPr>
            <a:xfrm rot="-13330">
              <a:off x="2879846" y="3346503"/>
              <a:ext cx="2767901" cy="7126744"/>
              <a:chOff x="0" y="0"/>
              <a:chExt cx="660400" cy="1700386"/>
            </a:xfrm>
          </p:grpSpPr>
          <p:sp>
            <p:nvSpPr>
              <p:cNvPr id="507" name="Google Shape;507;p1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" name="Google Shape;509;p14"/>
          <p:cNvSpPr/>
          <p:nvPr/>
        </p:nvSpPr>
        <p:spPr>
          <a:xfrm>
            <a:off x="-5075" y="3997600"/>
            <a:ext cx="18287797" cy="229405"/>
          </a:xfrm>
          <a:custGeom>
            <a:avLst/>
            <a:gdLst/>
            <a:ahLst/>
            <a:cxnLst/>
            <a:rect l="l" t="t" r="r" b="b"/>
            <a:pathLst>
              <a:path w="5151492" h="45203" extrusionOk="0">
                <a:moveTo>
                  <a:pt x="0" y="0"/>
                </a:moveTo>
                <a:lnTo>
                  <a:pt x="5151492" y="0"/>
                </a:lnTo>
                <a:lnTo>
                  <a:pt x="5151492" y="45203"/>
                </a:lnTo>
                <a:lnTo>
                  <a:pt x="0" y="45203"/>
                </a:lnTo>
                <a:close/>
              </a:path>
            </a:pathLst>
          </a:custGeom>
          <a:solidFill>
            <a:srgbClr val="B89D40"/>
          </a:solidFill>
          <a:ln>
            <a:noFill/>
          </a:ln>
        </p:spPr>
      </p:sp>
      <p:grpSp>
        <p:nvGrpSpPr>
          <p:cNvPr id="510" name="Google Shape;510;p14"/>
          <p:cNvGrpSpPr/>
          <p:nvPr/>
        </p:nvGrpSpPr>
        <p:grpSpPr>
          <a:xfrm>
            <a:off x="1297238" y="4693100"/>
            <a:ext cx="460125" cy="450400"/>
            <a:chOff x="0" y="0"/>
            <a:chExt cx="812800" cy="812800"/>
          </a:xfrm>
        </p:grpSpPr>
        <p:sp>
          <p:nvSpPr>
            <p:cNvPr id="511" name="Google Shape;51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512" name="Google Shape;512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10;p14">
            <a:extLst>
              <a:ext uri="{FF2B5EF4-FFF2-40B4-BE49-F238E27FC236}">
                <a16:creationId xmlns:a16="http://schemas.microsoft.com/office/drawing/2014/main" id="{6855F8E7-EECC-3BB6-CCC1-D2D54906EB53}"/>
              </a:ext>
            </a:extLst>
          </p:cNvPr>
          <p:cNvGrpSpPr/>
          <p:nvPr/>
        </p:nvGrpSpPr>
        <p:grpSpPr>
          <a:xfrm>
            <a:off x="1293425" y="5960927"/>
            <a:ext cx="460125" cy="450400"/>
            <a:chOff x="0" y="0"/>
            <a:chExt cx="812800" cy="812800"/>
          </a:xfrm>
        </p:grpSpPr>
        <p:sp>
          <p:nvSpPr>
            <p:cNvPr id="3" name="Google Shape;511;p14">
              <a:extLst>
                <a:ext uri="{FF2B5EF4-FFF2-40B4-BE49-F238E27FC236}">
                  <a16:creationId xmlns:a16="http://schemas.microsoft.com/office/drawing/2014/main" id="{45EBC27D-6DF9-C38F-EA61-1B6CA5853A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4" name="Google Shape;512;p14">
              <a:extLst>
                <a:ext uri="{FF2B5EF4-FFF2-40B4-BE49-F238E27FC236}">
                  <a16:creationId xmlns:a16="http://schemas.microsoft.com/office/drawing/2014/main" id="{BBF590DF-54DB-8086-9F08-9DD22D13A89E}"/>
                </a:ext>
              </a:extLst>
            </p:cNvPr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510;p14">
            <a:extLst>
              <a:ext uri="{FF2B5EF4-FFF2-40B4-BE49-F238E27FC236}">
                <a16:creationId xmlns:a16="http://schemas.microsoft.com/office/drawing/2014/main" id="{F60DEDF5-7387-9663-2648-A8A89F971793}"/>
              </a:ext>
            </a:extLst>
          </p:cNvPr>
          <p:cNvGrpSpPr/>
          <p:nvPr/>
        </p:nvGrpSpPr>
        <p:grpSpPr>
          <a:xfrm>
            <a:off x="1293426" y="7212019"/>
            <a:ext cx="460125" cy="450400"/>
            <a:chOff x="0" y="0"/>
            <a:chExt cx="812800" cy="812800"/>
          </a:xfrm>
        </p:grpSpPr>
        <p:sp>
          <p:nvSpPr>
            <p:cNvPr id="6" name="Google Shape;511;p14">
              <a:extLst>
                <a:ext uri="{FF2B5EF4-FFF2-40B4-BE49-F238E27FC236}">
                  <a16:creationId xmlns:a16="http://schemas.microsoft.com/office/drawing/2014/main" id="{1E4D79AB-601E-57E3-FAB4-BBE5E8FC623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7" name="Google Shape;512;p14">
              <a:extLst>
                <a:ext uri="{FF2B5EF4-FFF2-40B4-BE49-F238E27FC236}">
                  <a16:creationId xmlns:a16="http://schemas.microsoft.com/office/drawing/2014/main" id="{EDE296A9-F715-DF5E-E8DA-6AB938062B35}"/>
                </a:ext>
              </a:extLst>
            </p:cNvPr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510;p14">
            <a:extLst>
              <a:ext uri="{FF2B5EF4-FFF2-40B4-BE49-F238E27FC236}">
                <a16:creationId xmlns:a16="http://schemas.microsoft.com/office/drawing/2014/main" id="{CD7699A7-FD2C-AA65-30F4-1857C7C99F6E}"/>
              </a:ext>
            </a:extLst>
          </p:cNvPr>
          <p:cNvGrpSpPr/>
          <p:nvPr/>
        </p:nvGrpSpPr>
        <p:grpSpPr>
          <a:xfrm>
            <a:off x="1293424" y="8571834"/>
            <a:ext cx="460125" cy="450400"/>
            <a:chOff x="0" y="0"/>
            <a:chExt cx="812800" cy="812800"/>
          </a:xfrm>
        </p:grpSpPr>
        <p:sp>
          <p:nvSpPr>
            <p:cNvPr id="9" name="Google Shape;511;p14">
              <a:extLst>
                <a:ext uri="{FF2B5EF4-FFF2-40B4-BE49-F238E27FC236}">
                  <a16:creationId xmlns:a16="http://schemas.microsoft.com/office/drawing/2014/main" id="{022D7BC4-44DD-FAF4-DCBD-D5D26C78CCD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10" name="Google Shape;512;p14">
              <a:extLst>
                <a:ext uri="{FF2B5EF4-FFF2-40B4-BE49-F238E27FC236}">
                  <a16:creationId xmlns:a16="http://schemas.microsoft.com/office/drawing/2014/main" id="{1863C7FA-56CE-4045-91EC-05B00F74FDDF}"/>
                </a:ext>
              </a:extLst>
            </p:cNvPr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485;p14">
            <a:extLst>
              <a:ext uri="{FF2B5EF4-FFF2-40B4-BE49-F238E27FC236}">
                <a16:creationId xmlns:a16="http://schemas.microsoft.com/office/drawing/2014/main" id="{5CC03870-C070-FCF6-9B57-BE24705CCB1D}"/>
              </a:ext>
            </a:extLst>
          </p:cNvPr>
          <p:cNvSpPr txBox="1"/>
          <p:nvPr/>
        </p:nvSpPr>
        <p:spPr>
          <a:xfrm>
            <a:off x="2044997" y="5825490"/>
            <a:ext cx="3941466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 Model 12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485;p14">
            <a:extLst>
              <a:ext uri="{FF2B5EF4-FFF2-40B4-BE49-F238E27FC236}">
                <a16:creationId xmlns:a16="http://schemas.microsoft.com/office/drawing/2014/main" id="{B50D019D-0A59-A9EE-5C7D-36266E062646}"/>
              </a:ext>
            </a:extLst>
          </p:cNvPr>
          <p:cNvSpPr txBox="1"/>
          <p:nvPr/>
        </p:nvSpPr>
        <p:spPr>
          <a:xfrm>
            <a:off x="2044997" y="7107056"/>
            <a:ext cx="3941466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 Model 18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485;p14">
            <a:extLst>
              <a:ext uri="{FF2B5EF4-FFF2-40B4-BE49-F238E27FC236}">
                <a16:creationId xmlns:a16="http://schemas.microsoft.com/office/drawing/2014/main" id="{750250EB-279A-D24C-19B3-7A6B53BC6D45}"/>
              </a:ext>
            </a:extLst>
          </p:cNvPr>
          <p:cNvSpPr txBox="1"/>
          <p:nvPr/>
        </p:nvSpPr>
        <p:spPr>
          <a:xfrm>
            <a:off x="2044997" y="8571834"/>
            <a:ext cx="3941466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 Model 19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485;p14">
            <a:extLst>
              <a:ext uri="{FF2B5EF4-FFF2-40B4-BE49-F238E27FC236}">
                <a16:creationId xmlns:a16="http://schemas.microsoft.com/office/drawing/2014/main" id="{14DF6F26-087E-18B6-8C5E-1E3D8A2E0F7F}"/>
              </a:ext>
            </a:extLst>
          </p:cNvPr>
          <p:cNvSpPr txBox="1"/>
          <p:nvPr/>
        </p:nvSpPr>
        <p:spPr>
          <a:xfrm>
            <a:off x="2562912" y="5178254"/>
            <a:ext cx="4123638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 With R</a:t>
            </a:r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485;p14">
            <a:extLst>
              <a:ext uri="{FF2B5EF4-FFF2-40B4-BE49-F238E27FC236}">
                <a16:creationId xmlns:a16="http://schemas.microsoft.com/office/drawing/2014/main" id="{ACD21FE5-E02B-F25B-BA01-94FF91B6F50F}"/>
              </a:ext>
            </a:extLst>
          </p:cNvPr>
          <p:cNvSpPr txBox="1"/>
          <p:nvPr/>
        </p:nvSpPr>
        <p:spPr>
          <a:xfrm>
            <a:off x="2562912" y="7804251"/>
            <a:ext cx="4123638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 With R</a:t>
            </a:r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5EF0EC-2EB2-31EB-FEC7-7A2332139227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18</a:t>
            </a:r>
            <a:endParaRPr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86F1F216-DA3C-2539-4549-1C13098AB5BB}"/>
                  </a:ext>
                </a:extLst>
              </p:cNvPr>
              <p:cNvSpPr txBox="1"/>
              <p:nvPr/>
            </p:nvSpPr>
            <p:spPr>
              <a:xfrm>
                <a:off x="9933242" y="4554513"/>
                <a:ext cx="6436660" cy="2382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1=−0.9936+0.1604</m:t>
                    </m:r>
                  </m:oMath>
                </a14:m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</a:p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2=5.6786+0.0056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+0.1873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+0.0593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−0.0903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0.0659+0.0313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+0.1924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𝑊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+0.0908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𝑀𝑊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</m:t>
                    </m:r>
                  </m:oMath>
                </a14:m>
                <a:endParaRPr lang="en-US" altLang="ko-KR" sz="2000" b="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a = 0.1604, b1 = 0.0059</a:t>
                </a:r>
              </a:p>
              <a:p>
                <a:pPr lvl="0">
                  <a:lnSpc>
                    <a:spcPct val="130000"/>
                  </a:lnSpc>
                </a:pPr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-&gt;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양의 간접효과</a:t>
                </a:r>
                <a:endParaRPr lang="en-US" altLang="ko-KR" sz="2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86F1F216-DA3C-2539-4549-1C13098A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42" y="4554513"/>
                <a:ext cx="6436660" cy="2382191"/>
              </a:xfrm>
              <a:prstGeom prst="rect">
                <a:avLst/>
              </a:prstGeom>
              <a:blipFill>
                <a:blip r:embed="rId3"/>
                <a:stretch>
                  <a:fillRect l="-2273" t="-767"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E82C6F0-59FE-60E0-DCA6-894360954C2E}"/>
              </a:ext>
            </a:extLst>
          </p:cNvPr>
          <p:cNvSpPr txBox="1"/>
          <p:nvPr/>
        </p:nvSpPr>
        <p:spPr>
          <a:xfrm>
            <a:off x="2446592" y="6313714"/>
            <a:ext cx="992280" cy="39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99C1FB-3E8C-39B8-DFEE-122848B93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642" y="3015705"/>
            <a:ext cx="9357835" cy="807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1D1D95-41A6-41B7-453F-38F97C38F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642" y="5809387"/>
            <a:ext cx="7400925" cy="2409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12348-9CEA-8E1D-38BF-9A911B3A2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153" y="4320255"/>
            <a:ext cx="7524750" cy="10001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3D3AC3-5679-0070-59A8-7DDFD417740F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20/23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18</a:t>
            </a:r>
            <a:endParaRPr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86F1F216-DA3C-2539-4549-1C13098AB5BB}"/>
                  </a:ext>
                </a:extLst>
              </p:cNvPr>
              <p:cNvSpPr txBox="1"/>
              <p:nvPr/>
            </p:nvSpPr>
            <p:spPr>
              <a:xfrm>
                <a:off x="9293969" y="5488409"/>
                <a:ext cx="6050245" cy="2391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조건부 조절된 매개지수 </a:t>
                </a:r>
                <a:endParaRPr lang="en-US" altLang="ko-KR" sz="2000" i="1" dirty="0"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𝑎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𝑎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=0.1604×0.0313+0.16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  <a:sym typeface="Open Sans"/>
                      </a:rPr>
                      <m:t>04×0.0908×</m:t>
                    </m:r>
                  </m:oMath>
                </a14:m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</a:p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값인 감수성인식 증가하면 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M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이 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의 양의 간접효과를 증가시키는 효과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(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조절된 매개효과</a:t>
                </a: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)</a:t>
                </a:r>
                <a:r>
                  <a:rPr lang="ko-KR" altLang="en-US" sz="2000" dirty="0">
                    <a:latin typeface="Open Sans"/>
                    <a:ea typeface="Open Sans"/>
                    <a:cs typeface="Open Sans"/>
                    <a:sym typeface="Open Sans"/>
                  </a:rPr>
                  <a:t> 더욱 증가</a:t>
                </a:r>
                <a:endParaRPr lang="en-US" altLang="ko-KR" sz="2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86F1F216-DA3C-2539-4549-1C13098A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969" y="5488409"/>
                <a:ext cx="6050245" cy="2391424"/>
              </a:xfrm>
              <a:prstGeom prst="rect">
                <a:avLst/>
              </a:prstGeom>
              <a:blipFill>
                <a:blip r:embed="rId3"/>
                <a:stretch>
                  <a:fillRect l="-2419" t="-1272" b="-35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E82C6F0-59FE-60E0-DCA6-894360954C2E}"/>
              </a:ext>
            </a:extLst>
          </p:cNvPr>
          <p:cNvSpPr txBox="1"/>
          <p:nvPr/>
        </p:nvSpPr>
        <p:spPr>
          <a:xfrm>
            <a:off x="2446592" y="6313714"/>
            <a:ext cx="992280" cy="39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1D350175-2DF4-4D61-2D13-DF3F0A7FA2C2}"/>
                  </a:ext>
                </a:extLst>
              </p:cNvPr>
              <p:cNvSpPr txBox="1"/>
              <p:nvPr/>
            </p:nvSpPr>
            <p:spPr>
              <a:xfrm>
                <a:off x="9323095" y="3545477"/>
                <a:ext cx="6050245" cy="1207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조절된 </a:t>
                </a:r>
                <a:r>
                  <a:rPr lang="ko-KR" altLang="en-US" sz="2000" b="0" u="none" strike="noStrike" cap="none" dirty="0" err="1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조절된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매개지수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a</m:t>
                    </m:r>
                    <m:sSub>
                      <m:sSubPr>
                        <m:ctrlPr>
                          <a:rPr lang="en-US" altLang="ko-KR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2000" b="0" i="0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=0.</m:t>
                    </m:r>
                    <m:r>
                      <a:rPr lang="en-US" altLang="ko-KR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0146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의</m:t>
                    </m:r>
                  </m:oMath>
                </a14:m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95% 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부트스트랩 신뢰구간 </a:t>
                </a:r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 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포함 </a:t>
                </a:r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X </a:t>
                </a:r>
              </a:p>
              <a:p>
                <a:pPr lvl="0">
                  <a:lnSpc>
                    <a:spcPct val="130000"/>
                  </a:lnSpc>
                </a:pPr>
                <a:r>
                  <a:rPr lang="en-US" altLang="ko-KR" sz="2000" dirty="0">
                    <a:latin typeface="Open Sans"/>
                    <a:ea typeface="Open Sans"/>
                    <a:cs typeface="Open Sans"/>
                    <a:sym typeface="Open Sans"/>
                  </a:rPr>
                  <a:t>    </a:t>
                </a:r>
                <a:r>
                  <a:rPr lang="en-US" altLang="ko-KR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-&gt; 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조절된 </a:t>
                </a:r>
                <a:r>
                  <a:rPr lang="ko-KR" altLang="en-US" sz="2000" b="0" u="none" strike="noStrike" cap="none" dirty="0" err="1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조절된</a:t>
                </a:r>
                <a:r>
                  <a:rPr lang="ko-KR" altLang="en-US" sz="2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매개효과 존재</a:t>
                </a:r>
                <a:endParaRPr lang="en-US" altLang="ko-KR" sz="2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1D350175-2DF4-4D61-2D13-DF3F0A7F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095" y="3545477"/>
                <a:ext cx="6050245" cy="1207895"/>
              </a:xfrm>
              <a:prstGeom prst="rect">
                <a:avLst/>
              </a:prstGeom>
              <a:blipFill>
                <a:blip r:embed="rId4"/>
                <a:stretch>
                  <a:fillRect l="-2417" t="-2020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BA3CBC7-EE08-EF0A-5526-0C401CB87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372" y="3719795"/>
            <a:ext cx="5957111" cy="11415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E39412-6D10-7E8D-96F0-79EC80D28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9297" y="5486832"/>
            <a:ext cx="7278402" cy="15442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5F468D-3E55-7679-ACC2-9797DD790B9A}"/>
              </a:ext>
            </a:extLst>
          </p:cNvPr>
          <p:cNvSpPr/>
          <p:nvPr/>
        </p:nvSpPr>
        <p:spPr>
          <a:xfrm>
            <a:off x="4803494" y="4090870"/>
            <a:ext cx="2951544" cy="646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EAB810-5699-B2EB-09F5-7BFFDD62CF33}"/>
              </a:ext>
            </a:extLst>
          </p:cNvPr>
          <p:cNvSpPr/>
          <p:nvPr/>
        </p:nvSpPr>
        <p:spPr>
          <a:xfrm>
            <a:off x="1630146" y="6104434"/>
            <a:ext cx="2946673" cy="926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F6C9F7-65C1-FDE6-6BA2-955035EF7B7F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21/23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6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A14BE-533E-507A-3EF0-F81B28A0AE09}"/>
              </a:ext>
            </a:extLst>
          </p:cNvPr>
          <p:cNvSpPr/>
          <p:nvPr/>
        </p:nvSpPr>
        <p:spPr>
          <a:xfrm>
            <a:off x="6096000" y="7971894"/>
            <a:ext cx="6879771" cy="5001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706461-D63B-505E-C09F-15DFE9F9A01F}"/>
              </a:ext>
            </a:extLst>
          </p:cNvPr>
          <p:cNvSpPr/>
          <p:nvPr/>
        </p:nvSpPr>
        <p:spPr>
          <a:xfrm>
            <a:off x="5617029" y="7462331"/>
            <a:ext cx="8331200" cy="5095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2" name="Google Shape;802;p19"/>
          <p:cNvGrpSpPr/>
          <p:nvPr/>
        </p:nvGrpSpPr>
        <p:grpSpPr>
          <a:xfrm rot="10786669">
            <a:off x="15647060" y="-7543794"/>
            <a:ext cx="6527018" cy="10619055"/>
            <a:chOff x="0" y="0"/>
            <a:chExt cx="8702690" cy="14158740"/>
          </a:xfrm>
        </p:grpSpPr>
        <p:grpSp>
          <p:nvGrpSpPr>
            <p:cNvPr id="803" name="Google Shape;803;p19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19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10" name="Google Shape;810;p1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19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16" name="Google Shape;816;p1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19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5" name="Google Shape;835;p19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836" name="Google Shape;836;p1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839" name="Google Shape;839;p1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19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842" name="Google Shape;842;p1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19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845" name="Google Shape;845;p1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19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848" name="Google Shape;848;p1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19"/>
          <p:cNvSpPr txBox="1"/>
          <p:nvPr/>
        </p:nvSpPr>
        <p:spPr>
          <a:xfrm>
            <a:off x="1028700" y="1019175"/>
            <a:ext cx="8724900" cy="173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0" dirty="0">
                <a:latin typeface="Alice"/>
                <a:ea typeface="Alice"/>
                <a:sym typeface="Alice"/>
              </a:rPr>
              <a:t>Process model 19</a:t>
            </a:r>
            <a:endParaRPr lang="en-US" altLang="ko-KR" sz="8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569;p15">
            <a:extLst>
              <a:ext uri="{FF2B5EF4-FFF2-40B4-BE49-F238E27FC236}">
                <a16:creationId xmlns:a16="http://schemas.microsoft.com/office/drawing/2014/main" id="{145F00CF-C0CC-6742-C254-A391B85F268E}"/>
              </a:ext>
            </a:extLst>
          </p:cNvPr>
          <p:cNvSpPr/>
          <p:nvPr/>
        </p:nvSpPr>
        <p:spPr>
          <a:xfrm>
            <a:off x="1028700" y="2805991"/>
            <a:ext cx="7342250" cy="3086826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3295E6-9361-F7A8-2067-41BC3A736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923" y="2822597"/>
            <a:ext cx="6134100" cy="3143250"/>
          </a:xfrm>
          <a:prstGeom prst="rect">
            <a:avLst/>
          </a:prstGeom>
        </p:spPr>
      </p:pic>
      <p:sp>
        <p:nvSpPr>
          <p:cNvPr id="6" name="Google Shape;569;p15">
            <a:extLst>
              <a:ext uri="{FF2B5EF4-FFF2-40B4-BE49-F238E27FC236}">
                <a16:creationId xmlns:a16="http://schemas.microsoft.com/office/drawing/2014/main" id="{1DB96FED-7F6A-1E37-5E21-7CADB9DAB370}"/>
              </a:ext>
            </a:extLst>
          </p:cNvPr>
          <p:cNvSpPr/>
          <p:nvPr/>
        </p:nvSpPr>
        <p:spPr>
          <a:xfrm>
            <a:off x="8810038" y="2358165"/>
            <a:ext cx="7968476" cy="4057149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E4E483-928B-70A0-A546-3D9AFDE6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365" y="2561800"/>
            <a:ext cx="6200775" cy="3381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3CED0E-1F56-ED6C-B6B0-C626165F3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424" y="3073007"/>
            <a:ext cx="6191405" cy="25997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6DB967-AD51-F9FB-E276-CD02FC19A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5440" y="2622544"/>
            <a:ext cx="7543800" cy="3590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789;p19">
                <a:extLst>
                  <a:ext uri="{FF2B5EF4-FFF2-40B4-BE49-F238E27FC236}">
                    <a16:creationId xmlns:a16="http://schemas.microsoft.com/office/drawing/2014/main" id="{A15BA786-4AE9-889E-9F3B-7AEF12FE88E6}"/>
                  </a:ext>
                </a:extLst>
              </p:cNvPr>
              <p:cNvSpPr txBox="1"/>
              <p:nvPr/>
            </p:nvSpPr>
            <p:spPr>
              <a:xfrm>
                <a:off x="2315791" y="6637255"/>
                <a:ext cx="12142062" cy="509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500" i="1" noProof="0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매</m:t>
                      </m:r>
                      <m:r>
                        <a:rPr lang="ko-KR" altLang="en-US" sz="25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개</m:t>
                      </m:r>
                      <m:r>
                        <a:rPr kumimoji="0" lang="ko-KR" altLang="en-US" sz="25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변</m:t>
                      </m:r>
                      <m:r>
                        <a:rPr kumimoji="0" lang="ko-KR" altLang="en-US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수</m:t>
                      </m:r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: </m:t>
                      </m:r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1=</m:t>
                      </m:r>
                      <m:sSub>
                        <m:sSubPr>
                          <m:ctrlP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ko-KR" sz="2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aX</m:t>
                      </m:r>
                    </m:oMath>
                  </m:oMathPara>
                </a14:m>
                <a:endParaRPr kumimoji="0" lang="en-US" altLang="ko-KR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4" name="Google Shape;789;p19">
                <a:extLst>
                  <a:ext uri="{FF2B5EF4-FFF2-40B4-BE49-F238E27FC236}">
                    <a16:creationId xmlns:a16="http://schemas.microsoft.com/office/drawing/2014/main" id="{A15BA786-4AE9-889E-9F3B-7AEF12FE8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91" y="6637255"/>
                <a:ext cx="12142062" cy="509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89;p19">
                <a:extLst>
                  <a:ext uri="{FF2B5EF4-FFF2-40B4-BE49-F238E27FC236}">
                    <a16:creationId xmlns:a16="http://schemas.microsoft.com/office/drawing/2014/main" id="{5048D9E2-0075-9769-E55A-95F4AC3E1242}"/>
                  </a:ext>
                </a:extLst>
              </p:cNvPr>
              <p:cNvSpPr txBox="1"/>
              <p:nvPr/>
            </p:nvSpPr>
            <p:spPr>
              <a:xfrm>
                <a:off x="2315791" y="7462331"/>
                <a:ext cx="14381294" cy="10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ko-KR" altLang="en-US" sz="2500" noProof="0" dirty="0">
                    <a:ea typeface="Open Sans"/>
                    <a:cs typeface="Open Sans"/>
                    <a:sym typeface="Open Sans"/>
                  </a:rPr>
                  <a:t>종</a:t>
                </a:r>
                <a14:m>
                  <m:oMath xmlns:m="http://schemas.openxmlformats.org/officeDocument/2006/math">
                    <m:r>
                      <a:rPr kumimoji="0" lang="ko-KR" altLang="en-US" sz="2500" b="0" i="1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속</m:t>
                    </m:r>
                    <m:r>
                      <a:rPr kumimoji="0" lang="ko-KR" altLang="en-US" sz="2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변</m:t>
                    </m:r>
                    <m:r>
                      <a:rPr kumimoji="0" lang="ko-KR" altLang="en-US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수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 : 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kumimoji="0" lang="en-US" altLang="ko-KR" sz="2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2=</m:t>
                    </m:r>
                    <m:sSub>
                      <m:sSubPr>
                        <m:ctrlP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𝑖</m:t>
                        </m:r>
                      </m:e>
                      <m:sub>
                        <m:r>
                          <a:rPr kumimoji="0" lang="en-US" altLang="ko-KR" sz="2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𝑐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′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𝑐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′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𝑐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′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𝑐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′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𝑐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′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𝑐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′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6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𝑐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′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25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</m:oMath>
                </a14:m>
                <a:endParaRPr lang="en-US" altLang="ko-KR" sz="25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1+</m:t>
                      </m:r>
                      <m:sSub>
                        <m:sSubPr>
                          <m:ctrlP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</m:t>
                      </m:r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3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</m:t>
                      </m:r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kumimoji="0" lang="en-US" altLang="ko-KR" sz="25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2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</m:t>
                      </m:r>
                      <m:r>
                        <a:rPr lang="en-US" altLang="ko-KR" sz="25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</m:oMath>
                  </m:oMathPara>
                </a14:m>
                <a:endParaRPr kumimoji="0" lang="en-US" altLang="ko-KR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6" name="Google Shape;789;p19">
                <a:extLst>
                  <a:ext uri="{FF2B5EF4-FFF2-40B4-BE49-F238E27FC236}">
                    <a16:creationId xmlns:a16="http://schemas.microsoft.com/office/drawing/2014/main" id="{5048D9E2-0075-9769-E55A-95F4AC3E1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91" y="7462331"/>
                <a:ext cx="14381294" cy="1009700"/>
              </a:xfrm>
              <a:prstGeom prst="rect">
                <a:avLst/>
              </a:prstGeom>
              <a:blipFill>
                <a:blip r:embed="rId8"/>
                <a:stretch>
                  <a:fillRect l="-1357" t="-2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981BA6-4A30-B1A9-330E-79C54E280F33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22/23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E808F3-114B-352C-37DF-E76455774CB7}"/>
              </a:ext>
            </a:extLst>
          </p:cNvPr>
          <p:cNvSpPr/>
          <p:nvPr/>
        </p:nvSpPr>
        <p:spPr>
          <a:xfrm>
            <a:off x="7157758" y="6224280"/>
            <a:ext cx="4955273" cy="5414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0971C-BEC3-F5CC-0972-37A86E026981}"/>
              </a:ext>
            </a:extLst>
          </p:cNvPr>
          <p:cNvSpPr/>
          <p:nvPr/>
        </p:nvSpPr>
        <p:spPr>
          <a:xfrm>
            <a:off x="7157758" y="6196130"/>
            <a:ext cx="4846617" cy="5696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19</a:t>
            </a:r>
            <a:endParaRPr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0CE971CC-B652-92AD-F92B-BFE308F40DE5}"/>
                  </a:ext>
                </a:extLst>
              </p:cNvPr>
              <p:cNvSpPr txBox="1"/>
              <p:nvPr/>
            </p:nvSpPr>
            <p:spPr>
              <a:xfrm>
                <a:off x="-2605771" y="2896262"/>
                <a:ext cx="13508840" cy="640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∗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aX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0CE971CC-B652-92AD-F92B-BFE308F4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05771" y="2896262"/>
                <a:ext cx="13508840" cy="640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89;p19">
                <a:extLst>
                  <a:ext uri="{FF2B5EF4-FFF2-40B4-BE49-F238E27FC236}">
                    <a16:creationId xmlns:a16="http://schemas.microsoft.com/office/drawing/2014/main" id="{CF813246-AE8C-4ACF-EB3B-DEA1ABFE9842}"/>
                  </a:ext>
                </a:extLst>
              </p:cNvPr>
              <p:cNvSpPr txBox="1"/>
              <p:nvPr/>
            </p:nvSpPr>
            <p:spPr>
              <a:xfrm>
                <a:off x="1781934" y="3494882"/>
                <a:ext cx="14356761" cy="1280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∗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3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6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𝑀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𝑊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𝑀𝑊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</m:oMath>
                  </m:oMathPara>
                </a14:m>
                <a:endParaRPr lang="en-US" altLang="ko-KR" sz="32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lvl="0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                            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</m:oMath>
                </a14:m>
                <a:r>
                  <a:rPr lang="en-US" altLang="ko-KR" sz="3200" dirty="0">
                    <a:latin typeface="Open Sans"/>
                    <a:ea typeface="Open Sans"/>
                    <a:cs typeface="Open Sans"/>
                    <a:sym typeface="Open Sans"/>
                  </a:rPr>
                  <a:t>)</a:t>
                </a:r>
                <a:r>
                  <a:rPr lang="en-US" altLang="ko-KR" sz="3200" dirty="0">
                    <a:ea typeface="Open Sans"/>
                    <a:cs typeface="Open Sans"/>
                    <a:sym typeface="Open San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</m:t>
                    </m:r>
                  </m:oMath>
                </a14:m>
                <a:endParaRPr lang="en-US" altLang="ko-KR" sz="320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4" name="Google Shape;789;p19">
                <a:extLst>
                  <a:ext uri="{FF2B5EF4-FFF2-40B4-BE49-F238E27FC236}">
                    <a16:creationId xmlns:a16="http://schemas.microsoft.com/office/drawing/2014/main" id="{CF813246-AE8C-4ACF-EB3B-DEA1ABFE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34" y="3494882"/>
                <a:ext cx="14356761" cy="1280351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6134F91-EEBD-DE3E-79CE-2D1805EB7A9D}"/>
              </a:ext>
            </a:extLst>
          </p:cNvPr>
          <p:cNvSpPr/>
          <p:nvPr/>
        </p:nvSpPr>
        <p:spPr>
          <a:xfrm>
            <a:off x="8318872" y="4792779"/>
            <a:ext cx="781290" cy="757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279348-B540-BCAA-7117-E77A09D9DBFC}"/>
              </a:ext>
            </a:extLst>
          </p:cNvPr>
          <p:cNvSpPr/>
          <p:nvPr/>
        </p:nvSpPr>
        <p:spPr>
          <a:xfrm>
            <a:off x="2887248" y="7736043"/>
            <a:ext cx="10161290" cy="8101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89;p19">
                <a:extLst>
                  <a:ext uri="{FF2B5EF4-FFF2-40B4-BE49-F238E27FC236}">
                    <a16:creationId xmlns:a16="http://schemas.microsoft.com/office/drawing/2014/main" id="{B6031282-4939-1EEB-7033-7B54F580E2D9}"/>
                  </a:ext>
                </a:extLst>
              </p:cNvPr>
              <p:cNvSpPr txBox="1"/>
              <p:nvPr/>
            </p:nvSpPr>
            <p:spPr>
              <a:xfrm>
                <a:off x="3072969" y="7736043"/>
                <a:ext cx="12142062" cy="622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∗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조건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직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접효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𝑋</m:t>
                          </m:r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→</m:t>
                          </m:r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𝐸𝑇𝐴</m:t>
                          </m:r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=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𝑐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2" name="Google Shape;789;p19">
                <a:extLst>
                  <a:ext uri="{FF2B5EF4-FFF2-40B4-BE49-F238E27FC236}">
                    <a16:creationId xmlns:a16="http://schemas.microsoft.com/office/drawing/2014/main" id="{B6031282-4939-1EEB-7033-7B54F580E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69" y="7736043"/>
                <a:ext cx="12142062" cy="622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89;p19">
                <a:extLst>
                  <a:ext uri="{FF2B5EF4-FFF2-40B4-BE49-F238E27FC236}">
                    <a16:creationId xmlns:a16="http://schemas.microsoft.com/office/drawing/2014/main" id="{0D674604-96DD-2D4B-E0D2-76CA843AA83D}"/>
                  </a:ext>
                </a:extLst>
              </p:cNvPr>
              <p:cNvSpPr txBox="1"/>
              <p:nvPr/>
            </p:nvSpPr>
            <p:spPr>
              <a:xfrm>
                <a:off x="3094581" y="5594070"/>
                <a:ext cx="12142062" cy="121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∗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가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에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대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한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건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간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접</m:t>
                      </m:r>
                      <m:r>
                        <a:rPr kumimoji="0" lang="ko-KR" altLang="en-US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효</m:t>
                      </m:r>
                      <m:r>
                        <a:rPr kumimoji="0" lang="ko-KR" altLang="en-US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</m:oMath>
                  </m:oMathPara>
                </a14:m>
                <a:endParaRPr kumimoji="0" lang="en-US" altLang="ko-KR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∗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𝜔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=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𝑎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×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𝐸𝑇𝐴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1→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𝐸𝑇𝐴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ko-KR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𝑎𝑏</m:t>
                              </m:r>
                            </m:e>
                            <m:sub>
                              <m:r>
                                <a:rPr kumimoji="0" lang="en-US" altLang="ko-KR" sz="3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(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3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)</m:t>
                      </m:r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</m:oMath>
                  </m:oMathPara>
                </a14:m>
                <a:endParaRPr kumimoji="0" lang="en-US" altLang="ko-KR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6" name="Google Shape;789;p19">
                <a:extLst>
                  <a:ext uri="{FF2B5EF4-FFF2-40B4-BE49-F238E27FC236}">
                    <a16:creationId xmlns:a16="http://schemas.microsoft.com/office/drawing/2014/main" id="{0D674604-96DD-2D4B-E0D2-76CA843AA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81" y="5594070"/>
                <a:ext cx="12142062" cy="1211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89;p19">
                <a:extLst>
                  <a:ext uri="{FF2B5EF4-FFF2-40B4-BE49-F238E27FC236}">
                    <a16:creationId xmlns:a16="http://schemas.microsoft.com/office/drawing/2014/main" id="{FF758DFE-3AA5-DEF6-CF52-109774B4A579}"/>
                  </a:ext>
                </a:extLst>
              </p:cNvPr>
              <p:cNvSpPr txBox="1"/>
              <p:nvPr/>
            </p:nvSpPr>
            <p:spPr>
              <a:xfrm>
                <a:off x="-137687" y="6890074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∗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매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개</m:t>
                          </m:r>
                          <m:r>
                            <a:rPr kumimoji="0" lang="ko-KR" altLang="en-US" sz="3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지</m:t>
                          </m:r>
                          <m:r>
                            <a:rPr kumimoji="0" lang="ko-KR" altLang="en-US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수</m:t>
                          </m:r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: </m:t>
                          </m:r>
                        </m:e>
                        <m:sub/>
                      </m:sSub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𝑎</m:t>
                      </m:r>
                      <m:sSub>
                        <m:sSubPr>
                          <m:ctrlP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kumimoji="0" lang="en-US" altLang="ko-KR" sz="3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</m:oMath>
                  </m:oMathPara>
                </a14:m>
                <a:endParaRPr kumimoji="0" lang="en-US" altLang="ko-KR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9" name="Google Shape;789;p19">
                <a:extLst>
                  <a:ext uri="{FF2B5EF4-FFF2-40B4-BE49-F238E27FC236}">
                    <a16:creationId xmlns:a16="http://schemas.microsoft.com/office/drawing/2014/main" id="{FF758DFE-3AA5-DEF6-CF52-109774B4A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687" y="6890074"/>
                <a:ext cx="12142062" cy="611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A28483-BAC0-EFFC-C42B-480FBE34FA40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23/23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2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8" name="Google Shape;568;p15"/>
          <p:cNvGrpSpPr/>
          <p:nvPr/>
        </p:nvGrpSpPr>
        <p:grpSpPr>
          <a:xfrm>
            <a:off x="1944036" y="1940492"/>
            <a:ext cx="5918447" cy="3495924"/>
            <a:chOff x="-567368" y="-579331"/>
            <a:chExt cx="1024156" cy="3283981"/>
          </a:xfrm>
        </p:grpSpPr>
        <p:sp>
          <p:nvSpPr>
            <p:cNvPr id="569" name="Google Shape;569;p15"/>
            <p:cNvSpPr/>
            <p:nvPr/>
          </p:nvSpPr>
          <p:spPr>
            <a:xfrm>
              <a:off x="-567368" y="493845"/>
              <a:ext cx="799076" cy="2210805"/>
            </a:xfrm>
            <a:custGeom>
              <a:avLst/>
              <a:gdLst/>
              <a:ahLst/>
              <a:cxnLst/>
              <a:rect l="l" t="t" r="r" b="b"/>
              <a:pathLst>
                <a:path w="1412613" h="1416937" extrusionOk="0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70" name="Google Shape;570;p15"/>
            <p:cNvSpPr txBox="1"/>
            <p:nvPr/>
          </p:nvSpPr>
          <p:spPr>
            <a:xfrm>
              <a:off x="-540566" y="-579331"/>
              <a:ext cx="997354" cy="905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r>
                <a:rPr lang="ko-KR" altLang="en-US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r>
                <a:rPr lang="ko-KR" altLang="en-US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9,</a:t>
              </a:r>
              <a:r>
                <a:rPr lang="ko-KR" altLang="en-US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10,</a:t>
              </a:r>
              <a:r>
                <a:rPr lang="ko-KR" altLang="en-US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16,</a:t>
              </a:r>
              <a:r>
                <a:rPr lang="ko-KR" altLang="en-US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sz="4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altLang="ko-KR" sz="4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15"/>
          <p:cNvSpPr txBox="1"/>
          <p:nvPr/>
        </p:nvSpPr>
        <p:spPr>
          <a:xfrm>
            <a:off x="7192412" y="4649944"/>
            <a:ext cx="89989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* X -&gt; M -&gt; Y</a:t>
            </a:r>
            <a:r>
              <a:rPr lang="ko-KR" altLang="en-US" sz="3000" dirty="0"/>
              <a:t>의 간접효과가 한 조절변수에 의해 조절되는 효과는 다른 조절변수와 독립적 </a:t>
            </a:r>
            <a:endParaRPr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5B4B26-C4B2-851B-3698-322D09F61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16" y="3180084"/>
            <a:ext cx="4469790" cy="2150014"/>
          </a:xfrm>
          <a:prstGeom prst="rect">
            <a:avLst/>
          </a:prstGeom>
        </p:spPr>
      </p:pic>
      <p:sp>
        <p:nvSpPr>
          <p:cNvPr id="4" name="Google Shape;569;p15">
            <a:extLst>
              <a:ext uri="{FF2B5EF4-FFF2-40B4-BE49-F238E27FC236}">
                <a16:creationId xmlns:a16="http://schemas.microsoft.com/office/drawing/2014/main" id="{D422FECB-F538-A56B-EDEB-B442657CA48E}"/>
              </a:ext>
            </a:extLst>
          </p:cNvPr>
          <p:cNvSpPr/>
          <p:nvPr/>
        </p:nvSpPr>
        <p:spPr>
          <a:xfrm>
            <a:off x="1981958" y="6050264"/>
            <a:ext cx="4617743" cy="2353487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C9E93F-314B-0918-FF78-980107346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73" y="6240111"/>
            <a:ext cx="4192767" cy="19432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83231E-1B59-FF43-AD92-4666DA76C3AF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5"/>
          <p:cNvSpPr txBox="1"/>
          <p:nvPr/>
        </p:nvSpPr>
        <p:spPr>
          <a:xfrm>
            <a:off x="1833798" y="6720892"/>
            <a:ext cx="14362951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700" dirty="0"/>
              <a:t>* </a:t>
            </a:r>
            <a:r>
              <a:rPr lang="ko-KR" altLang="en-US" sz="2700" dirty="0"/>
              <a:t>조절된 </a:t>
            </a:r>
            <a:r>
              <a:rPr lang="ko-KR" altLang="en-US" sz="2700" dirty="0" err="1"/>
              <a:t>조절된</a:t>
            </a:r>
            <a:r>
              <a:rPr lang="ko-KR" altLang="en-US" sz="2700" dirty="0"/>
              <a:t> 매개모형</a:t>
            </a:r>
            <a:r>
              <a:rPr lang="en-US" altLang="ko-KR" sz="2700" dirty="0"/>
              <a:t> : 3</a:t>
            </a:r>
            <a:r>
              <a:rPr lang="ko-KR" altLang="en-US" sz="2700" dirty="0"/>
              <a:t>원 상호효과</a:t>
            </a:r>
            <a:r>
              <a:rPr lang="en-US" altLang="ko-KR" sz="2700" dirty="0"/>
              <a:t>(</a:t>
            </a:r>
            <a:r>
              <a:rPr lang="ko-KR" altLang="en-US" sz="2700" dirty="0"/>
              <a:t>조절된 조절 모형</a:t>
            </a:r>
            <a:r>
              <a:rPr lang="en-US" altLang="ko-KR" sz="2700" dirty="0"/>
              <a:t>)</a:t>
            </a:r>
            <a:r>
              <a:rPr lang="ko-KR" altLang="en-US" sz="2700" dirty="0"/>
              <a:t>와 단순 매개모형을 결합한 모형</a:t>
            </a:r>
            <a:endParaRPr lang="en-US" altLang="ko-KR" sz="2700" dirty="0"/>
          </a:p>
          <a:p>
            <a:pPr marR="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/>
              <a:t>     - M</a:t>
            </a:r>
            <a:r>
              <a:rPr lang="ko-KR" altLang="en-US" sz="2700" dirty="0"/>
              <a:t>에 의하여 조절되는 간접효과가 </a:t>
            </a:r>
            <a:r>
              <a:rPr lang="en-US" altLang="ko-KR" sz="2700" dirty="0"/>
              <a:t>W</a:t>
            </a:r>
            <a:r>
              <a:rPr lang="ko-KR" altLang="en-US" sz="2700" dirty="0"/>
              <a:t>에 의존</a:t>
            </a:r>
            <a:endParaRPr lang="en-US" sz="2700" dirty="0"/>
          </a:p>
        </p:txBody>
      </p:sp>
      <p:sp>
        <p:nvSpPr>
          <p:cNvPr id="2" name="Google Shape;569;p15">
            <a:extLst>
              <a:ext uri="{FF2B5EF4-FFF2-40B4-BE49-F238E27FC236}">
                <a16:creationId xmlns:a16="http://schemas.microsoft.com/office/drawing/2014/main" id="{57E6A844-0270-A7B2-47E6-88BC9E5A797C}"/>
              </a:ext>
            </a:extLst>
          </p:cNvPr>
          <p:cNvSpPr/>
          <p:nvPr/>
        </p:nvSpPr>
        <p:spPr>
          <a:xfrm>
            <a:off x="1826178" y="2903620"/>
            <a:ext cx="7342250" cy="3086826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64865A-CE3D-C566-4848-2733816B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61" y="3116808"/>
            <a:ext cx="6882775" cy="2612692"/>
          </a:xfrm>
          <a:prstGeom prst="rect">
            <a:avLst/>
          </a:prstGeom>
        </p:spPr>
      </p:pic>
      <p:sp>
        <p:nvSpPr>
          <p:cNvPr id="10" name="Google Shape;573;p15">
            <a:extLst>
              <a:ext uri="{FF2B5EF4-FFF2-40B4-BE49-F238E27FC236}">
                <a16:creationId xmlns:a16="http://schemas.microsoft.com/office/drawing/2014/main" id="{E576E968-727F-A020-3D80-920797AC3C54}"/>
              </a:ext>
            </a:extLst>
          </p:cNvPr>
          <p:cNvSpPr txBox="1"/>
          <p:nvPr/>
        </p:nvSpPr>
        <p:spPr>
          <a:xfrm>
            <a:off x="9578193" y="3864931"/>
            <a:ext cx="7611128" cy="16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/>
              <a:t>* </a:t>
            </a:r>
            <a:r>
              <a:rPr lang="ko-KR" altLang="en-US" sz="2700" dirty="0"/>
              <a:t>기존에 사용하던 매개변수 </a:t>
            </a:r>
            <a:r>
              <a:rPr lang="en-US" altLang="ko-KR" sz="2700" dirty="0"/>
              <a:t>M </a:t>
            </a:r>
            <a:r>
              <a:rPr lang="ko-KR" altLang="en-US" sz="2700" dirty="0"/>
              <a:t>대신 </a:t>
            </a:r>
            <a:r>
              <a:rPr lang="en-US" altLang="ko-KR" sz="2700" dirty="0"/>
              <a:t>ETA1</a:t>
            </a: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/>
              <a:t>* </a:t>
            </a:r>
            <a:r>
              <a:rPr lang="ko-KR" altLang="en-US" sz="2700" dirty="0"/>
              <a:t>종속변수 </a:t>
            </a:r>
            <a:r>
              <a:rPr lang="en-US" altLang="ko-KR" sz="2700" dirty="0"/>
              <a:t>Y</a:t>
            </a:r>
            <a:r>
              <a:rPr lang="ko-KR" altLang="en-US" sz="2700" dirty="0"/>
              <a:t> </a:t>
            </a:r>
            <a:r>
              <a:rPr lang="en-US" altLang="ko-KR" sz="2700" dirty="0"/>
              <a:t>-&gt;</a:t>
            </a:r>
            <a:r>
              <a:rPr lang="ko-KR" altLang="en-US" sz="2700" dirty="0"/>
              <a:t> </a:t>
            </a:r>
            <a:r>
              <a:rPr lang="en-US" altLang="ko-KR" sz="2700" dirty="0"/>
              <a:t>ETA2</a:t>
            </a:r>
            <a:r>
              <a:rPr lang="ko-KR" altLang="en-US" sz="2700" dirty="0"/>
              <a:t>로 사용</a:t>
            </a:r>
            <a:endParaRPr lang="en-US" sz="2700" dirty="0"/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700" dirty="0"/>
          </a:p>
        </p:txBody>
      </p:sp>
      <p:sp>
        <p:nvSpPr>
          <p:cNvPr id="11" name="Google Shape;570;p15">
            <a:extLst>
              <a:ext uri="{FF2B5EF4-FFF2-40B4-BE49-F238E27FC236}">
                <a16:creationId xmlns:a16="http://schemas.microsoft.com/office/drawing/2014/main" id="{D469A5E4-F80C-8B0E-D7BE-B0766E3ECBB0}"/>
              </a:ext>
            </a:extLst>
          </p:cNvPr>
          <p:cNvSpPr txBox="1"/>
          <p:nvPr/>
        </p:nvSpPr>
        <p:spPr>
          <a:xfrm>
            <a:off x="1979455" y="1823705"/>
            <a:ext cx="6322715" cy="96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11, 12, 18, 19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9781-B50B-127F-C70D-8E57F40FE2D2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2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5A7171-AB5F-604F-5292-FE06979D1797}"/>
              </a:ext>
            </a:extLst>
          </p:cNvPr>
          <p:cNvSpPr/>
          <p:nvPr/>
        </p:nvSpPr>
        <p:spPr>
          <a:xfrm>
            <a:off x="13178118" y="6751345"/>
            <a:ext cx="3106847" cy="7159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9" name="Google Shape;789;p19"/>
              <p:cNvSpPr txBox="1"/>
              <p:nvPr/>
            </p:nvSpPr>
            <p:spPr>
              <a:xfrm>
                <a:off x="2776125" y="6751345"/>
                <a:ext cx="13508840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000" dirty="0">
                    <a:ea typeface="Open Sans"/>
                    <a:cs typeface="Open Sans"/>
                    <a:sym typeface="Open Sans"/>
                  </a:rPr>
                  <a:t>매</a:t>
                </a:r>
                <a14:m>
                  <m:oMath xmlns:m="http://schemas.openxmlformats.org/officeDocument/2006/math">
                    <m:r>
                      <a:rPr lang="ko-KR" altLang="en-US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개</m:t>
                    </m:r>
                    <m:r>
                      <a:rPr lang="ko-KR" altLang="en-US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변</m:t>
                    </m:r>
                    <m:r>
                      <a:rPr lang="ko-KR" altLang="en-US" sz="300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수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 : 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𝐸𝑇𝐴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1=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𝑖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𝑋𝑀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6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𝑋𝑀𝑊</m:t>
                    </m:r>
                  </m:oMath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789" name="Google Shape;789;p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25" y="6751345"/>
                <a:ext cx="13508840" cy="611514"/>
              </a:xfrm>
              <a:prstGeom prst="rect">
                <a:avLst/>
              </a:prstGeom>
              <a:blipFill>
                <a:blip r:embed="rId3"/>
                <a:stretch>
                  <a:fillRect l="-1715" t="-7000" b="-27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2" name="Google Shape;802;p19"/>
          <p:cNvGrpSpPr/>
          <p:nvPr/>
        </p:nvGrpSpPr>
        <p:grpSpPr>
          <a:xfrm rot="10786669">
            <a:off x="15647060" y="-7543794"/>
            <a:ext cx="6527018" cy="10619055"/>
            <a:chOff x="0" y="0"/>
            <a:chExt cx="8702690" cy="14158740"/>
          </a:xfrm>
        </p:grpSpPr>
        <p:grpSp>
          <p:nvGrpSpPr>
            <p:cNvPr id="803" name="Google Shape;803;p19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19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10" name="Google Shape;810;p1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19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16" name="Google Shape;816;p1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19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5" name="Google Shape;835;p19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836" name="Google Shape;836;p1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839" name="Google Shape;839;p1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19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842" name="Google Shape;842;p1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19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845" name="Google Shape;845;p1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19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848" name="Google Shape;848;p1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19"/>
          <p:cNvSpPr txBox="1"/>
          <p:nvPr/>
        </p:nvSpPr>
        <p:spPr>
          <a:xfrm>
            <a:off x="1028700" y="1019175"/>
            <a:ext cx="8724900" cy="173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0" dirty="0">
                <a:latin typeface="Alice"/>
                <a:ea typeface="Alice"/>
                <a:sym typeface="Alice"/>
              </a:rPr>
              <a:t>Process model 11</a:t>
            </a:r>
            <a:endParaRPr lang="en-US" altLang="ko-KR" sz="8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569;p15">
            <a:extLst>
              <a:ext uri="{FF2B5EF4-FFF2-40B4-BE49-F238E27FC236}">
                <a16:creationId xmlns:a16="http://schemas.microsoft.com/office/drawing/2014/main" id="{145F00CF-C0CC-6742-C254-A391B85F268E}"/>
              </a:ext>
            </a:extLst>
          </p:cNvPr>
          <p:cNvSpPr/>
          <p:nvPr/>
        </p:nvSpPr>
        <p:spPr>
          <a:xfrm>
            <a:off x="1028700" y="2805991"/>
            <a:ext cx="7342250" cy="3086826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11DB55-1686-8847-A307-86440BF0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37" y="3087876"/>
            <a:ext cx="6882775" cy="26126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3295E6-9361-F7A8-2067-41BC3A736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923" y="2822597"/>
            <a:ext cx="6134100" cy="3143250"/>
          </a:xfrm>
          <a:prstGeom prst="rect">
            <a:avLst/>
          </a:prstGeom>
        </p:spPr>
      </p:pic>
      <p:sp>
        <p:nvSpPr>
          <p:cNvPr id="6" name="Google Shape;569;p15">
            <a:extLst>
              <a:ext uri="{FF2B5EF4-FFF2-40B4-BE49-F238E27FC236}">
                <a16:creationId xmlns:a16="http://schemas.microsoft.com/office/drawing/2014/main" id="{1DB96FED-7F6A-1E37-5E21-7CADB9DAB370}"/>
              </a:ext>
            </a:extLst>
          </p:cNvPr>
          <p:cNvSpPr/>
          <p:nvPr/>
        </p:nvSpPr>
        <p:spPr>
          <a:xfrm>
            <a:off x="9530545" y="2489423"/>
            <a:ext cx="7006499" cy="3591555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89;p19">
                <a:extLst>
                  <a:ext uri="{FF2B5EF4-FFF2-40B4-BE49-F238E27FC236}">
                    <a16:creationId xmlns:a16="http://schemas.microsoft.com/office/drawing/2014/main" id="{5A71B260-E125-D77E-3D24-53177F7CD615}"/>
                  </a:ext>
                </a:extLst>
              </p:cNvPr>
              <p:cNvSpPr txBox="1"/>
              <p:nvPr/>
            </p:nvSpPr>
            <p:spPr>
              <a:xfrm>
                <a:off x="4394982" y="7467317"/>
                <a:ext cx="12142062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ko-KR" sz="3000" b="0" u="none" strike="noStrike" cap="none" dirty="0">
                    <a:solidFill>
                      <a:srgbClr val="000000"/>
                    </a:solidFill>
                    <a:ea typeface="Open Sans"/>
                    <a:cs typeface="Open Sans"/>
                    <a:sym typeface="Open Sans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𝑖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6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+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𝑀𝑊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𝑋</m:t>
                    </m:r>
                  </m:oMath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9" name="Google Shape;789;p19">
                <a:extLst>
                  <a:ext uri="{FF2B5EF4-FFF2-40B4-BE49-F238E27FC236}">
                    <a16:creationId xmlns:a16="http://schemas.microsoft.com/office/drawing/2014/main" id="{5A71B260-E125-D77E-3D24-53177F7C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982" y="7467317"/>
                <a:ext cx="12142062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89;p19">
                <a:extLst>
                  <a:ext uri="{FF2B5EF4-FFF2-40B4-BE49-F238E27FC236}">
                    <a16:creationId xmlns:a16="http://schemas.microsoft.com/office/drawing/2014/main" id="{F31F9799-803E-4BE4-D9F1-5697634B74C7}"/>
                  </a:ext>
                </a:extLst>
              </p:cNvPr>
              <p:cNvSpPr txBox="1"/>
              <p:nvPr/>
            </p:nvSpPr>
            <p:spPr>
              <a:xfrm>
                <a:off x="2752726" y="8328278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종속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변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수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: 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2=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p>
                        <m:sSup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p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sup>
                      </m:sSup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𝑏𝐸𝑇𝐴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0" name="Google Shape;789;p19">
                <a:extLst>
                  <a:ext uri="{FF2B5EF4-FFF2-40B4-BE49-F238E27FC236}">
                    <a16:creationId xmlns:a16="http://schemas.microsoft.com/office/drawing/2014/main" id="{F31F9799-803E-4BE4-D9F1-5697634B7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726" y="8328278"/>
                <a:ext cx="12142062" cy="611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33FB68-F8F3-983F-8781-A5A0F97FB830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5/23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9" name="Google Shape;789;p19"/>
              <p:cNvSpPr txBox="1"/>
              <p:nvPr/>
            </p:nvSpPr>
            <p:spPr>
              <a:xfrm>
                <a:off x="2588410" y="7516999"/>
                <a:ext cx="13508840" cy="647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𝑌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=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𝑦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3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𝑋𝑀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𝑋𝑊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6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𝑋𝑀𝑊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789" name="Google Shape;789;p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10" y="7516999"/>
                <a:ext cx="13508840" cy="647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2" name="Google Shape;802;p19"/>
          <p:cNvGrpSpPr/>
          <p:nvPr/>
        </p:nvGrpSpPr>
        <p:grpSpPr>
          <a:xfrm rot="10786669">
            <a:off x="15647060" y="-7528118"/>
            <a:ext cx="6527018" cy="10619055"/>
            <a:chOff x="0" y="0"/>
            <a:chExt cx="8702690" cy="14158740"/>
          </a:xfrm>
        </p:grpSpPr>
        <p:grpSp>
          <p:nvGrpSpPr>
            <p:cNvPr id="803" name="Google Shape;803;p19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19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10" name="Google Shape;810;p1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19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16" name="Google Shape;816;p1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19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5" name="Google Shape;835;p19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836" name="Google Shape;836;p1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839" name="Google Shape;839;p1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19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842" name="Google Shape;842;p1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19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845" name="Google Shape;845;p1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19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848" name="Google Shape;848;p1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19"/>
          <p:cNvSpPr txBox="1"/>
          <p:nvPr/>
        </p:nvSpPr>
        <p:spPr>
          <a:xfrm>
            <a:off x="1028700" y="1526220"/>
            <a:ext cx="87249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dirty="0">
                <a:latin typeface="Alice"/>
                <a:ea typeface="Alice"/>
                <a:sym typeface="Alice"/>
              </a:rPr>
              <a:t>조절된 조절모형</a:t>
            </a:r>
            <a:endParaRPr sz="4000" dirty="0"/>
          </a:p>
        </p:txBody>
      </p:sp>
      <p:sp>
        <p:nvSpPr>
          <p:cNvPr id="3" name="Google Shape;569;p15">
            <a:extLst>
              <a:ext uri="{FF2B5EF4-FFF2-40B4-BE49-F238E27FC236}">
                <a16:creationId xmlns:a16="http://schemas.microsoft.com/office/drawing/2014/main" id="{145F00CF-C0CC-6742-C254-A391B85F268E}"/>
              </a:ext>
            </a:extLst>
          </p:cNvPr>
          <p:cNvSpPr/>
          <p:nvPr/>
        </p:nvSpPr>
        <p:spPr>
          <a:xfrm>
            <a:off x="1028700" y="2805991"/>
            <a:ext cx="7342250" cy="3086826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5BBAAF-ECD1-71F9-BBF8-56CC61A1D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660" y="3103552"/>
            <a:ext cx="6410415" cy="2510297"/>
          </a:xfrm>
          <a:prstGeom prst="rect">
            <a:avLst/>
          </a:prstGeom>
        </p:spPr>
      </p:pic>
      <p:sp>
        <p:nvSpPr>
          <p:cNvPr id="8" name="Google Shape;569;p15">
            <a:extLst>
              <a:ext uri="{FF2B5EF4-FFF2-40B4-BE49-F238E27FC236}">
                <a16:creationId xmlns:a16="http://schemas.microsoft.com/office/drawing/2014/main" id="{D71A8E2D-AE53-41B3-E534-031F624C7DC5}"/>
              </a:ext>
            </a:extLst>
          </p:cNvPr>
          <p:cNvSpPr/>
          <p:nvPr/>
        </p:nvSpPr>
        <p:spPr>
          <a:xfrm>
            <a:off x="9530545" y="2489423"/>
            <a:ext cx="7006499" cy="3877464"/>
          </a:xfrm>
          <a:custGeom>
            <a:avLst/>
            <a:gdLst/>
            <a:ahLst/>
            <a:cxnLst/>
            <a:rect l="l" t="t" r="r" b="b"/>
            <a:pathLst>
              <a:path w="1412613" h="1416937" extrusionOk="0">
                <a:moveTo>
                  <a:pt x="0" y="0"/>
                </a:moveTo>
                <a:lnTo>
                  <a:pt x="1412613" y="0"/>
                </a:lnTo>
                <a:lnTo>
                  <a:pt x="1412613" y="1416937"/>
                </a:lnTo>
                <a:lnTo>
                  <a:pt x="0" y="14169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EE2E8C-2C0E-3E9D-D3B8-C4544F899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2551807"/>
            <a:ext cx="6343650" cy="3581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3102E0-216C-3FC4-8B2C-F79917A3720C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6/23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3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11</a:t>
            </a:r>
            <a:endParaRPr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0CE971CC-B652-92AD-F92B-BFE308F40DE5}"/>
                  </a:ext>
                </a:extLst>
              </p:cNvPr>
              <p:cNvSpPr txBox="1"/>
              <p:nvPr/>
            </p:nvSpPr>
            <p:spPr>
              <a:xfrm>
                <a:off x="2060311" y="3384991"/>
                <a:ext cx="13508840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1=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3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6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)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789;p19">
                <a:extLst>
                  <a:ext uri="{FF2B5EF4-FFF2-40B4-BE49-F238E27FC236}">
                    <a16:creationId xmlns:a16="http://schemas.microsoft.com/office/drawing/2014/main" id="{0CE971CC-B652-92AD-F92B-BFE308F4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11" y="3384991"/>
                <a:ext cx="13508840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89;p19">
                <a:extLst>
                  <a:ext uri="{FF2B5EF4-FFF2-40B4-BE49-F238E27FC236}">
                    <a16:creationId xmlns:a16="http://schemas.microsoft.com/office/drawing/2014/main" id="{CF813246-AE8C-4ACF-EB3B-DEA1ABFE9842}"/>
                  </a:ext>
                </a:extLst>
              </p:cNvPr>
              <p:cNvSpPr txBox="1"/>
              <p:nvPr/>
            </p:nvSpPr>
            <p:spPr>
              <a:xfrm>
                <a:off x="3237706" y="3989298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2=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2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p>
                        <m:sSup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p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′</m:t>
                          </m:r>
                        </m:sup>
                      </m:sSup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𝑏𝐸𝑇𝐴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4" name="Google Shape;789;p19">
                <a:extLst>
                  <a:ext uri="{FF2B5EF4-FFF2-40B4-BE49-F238E27FC236}">
                    <a16:creationId xmlns:a16="http://schemas.microsoft.com/office/drawing/2014/main" id="{CF813246-AE8C-4ACF-EB3B-DEA1ABFE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06" y="3989298"/>
                <a:ext cx="12142062" cy="611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89;p19">
                <a:extLst>
                  <a:ext uri="{FF2B5EF4-FFF2-40B4-BE49-F238E27FC236}">
                    <a16:creationId xmlns:a16="http://schemas.microsoft.com/office/drawing/2014/main" id="{A3977624-385A-113F-0101-B6B409D0A42B}"/>
                  </a:ext>
                </a:extLst>
              </p:cNvPr>
              <p:cNvSpPr txBox="1"/>
              <p:nvPr/>
            </p:nvSpPr>
            <p:spPr>
              <a:xfrm>
                <a:off x="3094581" y="5594070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가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에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대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한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건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효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sSub>
                        <m:sSubPr>
                          <m:ctrlP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𝑋</m:t>
                          </m:r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→</m:t>
                          </m:r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𝐸𝑇𝐴</m:t>
                          </m:r>
                          <m:r>
                            <a:rPr lang="en-US" altLang="ko-KR" sz="30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=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+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5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𝑀𝑊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6" name="Google Shape;789;p19">
                <a:extLst>
                  <a:ext uri="{FF2B5EF4-FFF2-40B4-BE49-F238E27FC236}">
                    <a16:creationId xmlns:a16="http://schemas.microsoft.com/office/drawing/2014/main" id="{A3977624-385A-113F-0101-B6B409D0A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81" y="5594070"/>
                <a:ext cx="12142062" cy="611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6134F91-EEBD-DE3E-79CE-2D1805EB7A9D}"/>
              </a:ext>
            </a:extLst>
          </p:cNvPr>
          <p:cNvSpPr/>
          <p:nvPr/>
        </p:nvSpPr>
        <p:spPr>
          <a:xfrm>
            <a:off x="8196409" y="4719315"/>
            <a:ext cx="781290" cy="757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F9BFCCAC-B2AE-BA13-F278-A98E36BC37B5}"/>
                  </a:ext>
                </a:extLst>
              </p:cNvPr>
              <p:cNvSpPr txBox="1"/>
              <p:nvPr/>
            </p:nvSpPr>
            <p:spPr>
              <a:xfrm>
                <a:off x="3072969" y="6237246"/>
                <a:ext cx="12142062" cy="121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→ 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 →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건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간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접효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</m:oMath>
                  </m:oMathPara>
                </a14:m>
                <a:endParaRPr lang="en-US" altLang="ko-KR" sz="3000" b="0" i="1" u="none" strike="noStrike" cap="none" dirty="0">
                  <a:solidFill>
                    <a:srgbClr val="000000"/>
                  </a:solidFill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lvl="0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ko-KR" altLang="en-US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𝜔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lang="ko-KR" altLang="en-US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𝜃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𝑋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→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𝐸𝑇𝐴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1" u="none" strike="noStrike" cap="non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  <a:sym typeface="Open Sans"/>
                      </a:rPr>
                      <m:t>× </m:t>
                    </m:r>
                  </m:oMath>
                </a14:m>
                <a:r>
                  <a:rPr lang="en-US" altLang="ko-KR" sz="3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+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𝑏𝑊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</m:oMath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F9BFCCAC-B2AE-BA13-F278-A98E36BC3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69" y="6237246"/>
                <a:ext cx="12142062" cy="1211678"/>
              </a:xfrm>
              <a:prstGeom prst="rect">
                <a:avLst/>
              </a:prstGeom>
              <a:blipFill>
                <a:blip r:embed="rId6"/>
                <a:stretch>
                  <a:fillRect b="-140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784986-D965-986E-C26E-438F0694560C}"/>
              </a:ext>
            </a:extLst>
          </p:cNvPr>
          <p:cNvSpPr/>
          <p:nvPr/>
        </p:nvSpPr>
        <p:spPr>
          <a:xfrm>
            <a:off x="16765794" y="9801586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7/23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6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11</a:t>
            </a:r>
            <a:endParaRPr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F9BFCCAC-B2AE-BA13-F278-A98E36BC37B5}"/>
                  </a:ext>
                </a:extLst>
              </p:cNvPr>
              <p:cNvSpPr txBox="1"/>
              <p:nvPr/>
            </p:nvSpPr>
            <p:spPr>
              <a:xfrm>
                <a:off x="2477265" y="3300062"/>
                <a:ext cx="12142062" cy="121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∗ 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𝑋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→ 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1 →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𝐸𝑇𝐴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2 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조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건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부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간</m:t>
                      </m:r>
                      <m:r>
                        <a:rPr lang="ko-KR" altLang="en-US" sz="300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접효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과</m:t>
                      </m:r>
                      <m:r>
                        <a:rPr lang="en-US" altLang="ko-KR" sz="30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</m:oMath>
                  </m:oMathPara>
                </a14:m>
                <a:endParaRPr lang="en-US" altLang="ko-KR" sz="3000" b="0" i="1" u="none" strike="noStrike" cap="none" dirty="0">
                  <a:solidFill>
                    <a:srgbClr val="000000"/>
                  </a:solidFill>
                  <a:latin typeface="Cambria Math" panose="02040503050406030204" pitchFamily="18" charset="0"/>
                  <a:ea typeface="Open Sans"/>
                  <a:cs typeface="Open Sans"/>
                  <a:sym typeface="Open Sans"/>
                </a:endParaRPr>
              </a:p>
              <a:p>
                <a:pPr lvl="0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ko-KR" altLang="en-US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𝜔</m:t>
                    </m:r>
                    <m:r>
                      <a:rPr lang="en-US" altLang="ko-KR" sz="3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=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lang="ko-KR" altLang="en-US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𝜃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𝑋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→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𝐸𝑇𝐴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1" u="none" strike="noStrike" cap="non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  <a:sym typeface="Open Sans"/>
                      </a:rPr>
                      <m:t>× </m:t>
                    </m:r>
                  </m:oMath>
                </a14:m>
                <a:r>
                  <a:rPr lang="en-US" altLang="ko-KR" sz="3000" b="0" u="none" strike="noStrike" cap="none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𝑏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+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𝑏𝑊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+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7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𝑏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𝑊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𝑀</m:t>
                    </m:r>
                  </m:oMath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11" name="Google Shape;789;p19">
                <a:extLst>
                  <a:ext uri="{FF2B5EF4-FFF2-40B4-BE49-F238E27FC236}">
                    <a16:creationId xmlns:a16="http://schemas.microsoft.com/office/drawing/2014/main" id="{F9BFCCAC-B2AE-BA13-F278-A98E36BC3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265" y="3300062"/>
                <a:ext cx="12142062" cy="1211678"/>
              </a:xfrm>
              <a:prstGeom prst="rect">
                <a:avLst/>
              </a:prstGeom>
              <a:blipFill>
                <a:blip r:embed="rId3"/>
                <a:stretch>
                  <a:fillRect b="-140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89;p19">
                <a:extLst>
                  <a:ext uri="{FF2B5EF4-FFF2-40B4-BE49-F238E27FC236}">
                    <a16:creationId xmlns:a16="http://schemas.microsoft.com/office/drawing/2014/main" id="{7D4D4C89-5050-1BE1-EAFD-2DFC937AD62F}"/>
                  </a:ext>
                </a:extLst>
              </p:cNvPr>
              <p:cNvSpPr txBox="1"/>
              <p:nvPr/>
            </p:nvSpPr>
            <p:spPr>
              <a:xfrm>
                <a:off x="482279" y="4931746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∗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𝑀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의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한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건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부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매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개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지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수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: 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4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𝑏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+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𝑏</m:t>
                      </m:r>
                      <m:r>
                        <a:rPr lang="en-US" altLang="ko-KR" sz="3000" i="1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𝑊</m:t>
                      </m:r>
                    </m:oMath>
                  </m:oMathPara>
                </a14:m>
                <a:endParaRPr lang="en-US" altLang="ko-KR" sz="300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2" name="Google Shape;789;p19">
                <a:extLst>
                  <a:ext uri="{FF2B5EF4-FFF2-40B4-BE49-F238E27FC236}">
                    <a16:creationId xmlns:a16="http://schemas.microsoft.com/office/drawing/2014/main" id="{7D4D4C89-5050-1BE1-EAFD-2DFC937AD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9" y="4931746"/>
                <a:ext cx="12142062" cy="611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89;p19">
                <a:extLst>
                  <a:ext uri="{FF2B5EF4-FFF2-40B4-BE49-F238E27FC236}">
                    <a16:creationId xmlns:a16="http://schemas.microsoft.com/office/drawing/2014/main" id="{C1FDF6C5-57BC-ACF1-EB3C-5BA735AAA19F}"/>
                  </a:ext>
                </a:extLst>
              </p:cNvPr>
              <p:cNvSpPr txBox="1"/>
              <p:nvPr/>
            </p:nvSpPr>
            <p:spPr>
              <a:xfrm>
                <a:off x="-994269" y="6017208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∗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매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개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지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수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: </m:t>
                          </m:r>
                        </m:e>
                        <m:sub/>
                      </m:sSub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𝑏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5" name="Google Shape;789;p19">
                <a:extLst>
                  <a:ext uri="{FF2B5EF4-FFF2-40B4-BE49-F238E27FC236}">
                    <a16:creationId xmlns:a16="http://schemas.microsoft.com/office/drawing/2014/main" id="{C1FDF6C5-57BC-ACF1-EB3C-5BA735AAA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4269" y="6017208"/>
                <a:ext cx="12142062" cy="611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0FB055-5F3F-0DA1-7B4A-98D66D272DAB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8/23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9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15"/>
          <p:cNvSpPr txBox="1"/>
          <p:nvPr/>
        </p:nvSpPr>
        <p:spPr>
          <a:xfrm>
            <a:off x="7206305" y="2309585"/>
            <a:ext cx="1771394" cy="17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-199514" y="1912502"/>
            <a:ext cx="8934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Alice"/>
                <a:ea typeface="Alice"/>
                <a:sym typeface="Alice"/>
              </a:rPr>
              <a:t>Process model 11</a:t>
            </a:r>
            <a:endParaRPr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89;p19">
                <a:extLst>
                  <a:ext uri="{FF2B5EF4-FFF2-40B4-BE49-F238E27FC236}">
                    <a16:creationId xmlns:a16="http://schemas.microsoft.com/office/drawing/2014/main" id="{C1FDF6C5-57BC-ACF1-EB3C-5BA735AAA19F}"/>
                  </a:ext>
                </a:extLst>
              </p:cNvPr>
              <p:cNvSpPr txBox="1"/>
              <p:nvPr/>
            </p:nvSpPr>
            <p:spPr>
              <a:xfrm>
                <a:off x="-772694" y="3390914"/>
                <a:ext cx="12142062" cy="611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∗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조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절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된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매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개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지</m:t>
                          </m:r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수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: </m:t>
                          </m:r>
                        </m:e>
                        <m:sub/>
                      </m:sSub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7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𝑏</m:t>
                      </m:r>
                    </m:oMath>
                  </m:oMathPara>
                </a14:m>
                <a:endParaRPr lang="en-US" altLang="ko-KR" sz="3000" b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5" name="Google Shape;789;p19">
                <a:extLst>
                  <a:ext uri="{FF2B5EF4-FFF2-40B4-BE49-F238E27FC236}">
                    <a16:creationId xmlns:a16="http://schemas.microsoft.com/office/drawing/2014/main" id="{C1FDF6C5-57BC-ACF1-EB3C-5BA735AAA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694" y="3390914"/>
                <a:ext cx="12142062" cy="611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789;p19">
            <a:extLst>
              <a:ext uri="{FF2B5EF4-FFF2-40B4-BE49-F238E27FC236}">
                <a16:creationId xmlns:a16="http://schemas.microsoft.com/office/drawing/2014/main" id="{57BA5C0A-B989-DFC1-2110-2979A3DBF1DC}"/>
              </a:ext>
            </a:extLst>
          </p:cNvPr>
          <p:cNvSpPr txBox="1"/>
          <p:nvPr/>
        </p:nvSpPr>
        <p:spPr>
          <a:xfrm>
            <a:off x="2571750" y="4523603"/>
            <a:ext cx="13094670" cy="112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800" dirty="0">
                <a:ea typeface="Open Sans"/>
                <a:cs typeface="Open Sans"/>
                <a:sym typeface="Open Sans"/>
              </a:rPr>
              <a:t>*  </a:t>
            </a:r>
            <a:r>
              <a:rPr lang="ko-KR" altLang="en-US" sz="2800" dirty="0">
                <a:ea typeface="Open Sans"/>
                <a:cs typeface="Open Sans"/>
                <a:sym typeface="Open Sans"/>
              </a:rPr>
              <a:t>특정 </a:t>
            </a:r>
            <a:r>
              <a:rPr lang="en-US" altLang="ko-KR" sz="2800" dirty="0">
                <a:ea typeface="Open Sans"/>
                <a:cs typeface="Open Sans"/>
                <a:sym typeface="Open Sans"/>
              </a:rPr>
              <a:t>W</a:t>
            </a:r>
            <a:r>
              <a:rPr lang="ko-KR" altLang="en-US" sz="2800" dirty="0">
                <a:ea typeface="Open Sans"/>
                <a:cs typeface="Open Sans"/>
                <a:sym typeface="Open Sans"/>
              </a:rPr>
              <a:t>값들의 조건부 조절된 매개효과의 차이의 유의성 확인이 아닌 </a:t>
            </a:r>
            <a:endParaRPr lang="en-US" altLang="ko-KR" sz="2800" dirty="0"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r>
              <a:rPr lang="en-US" altLang="ko-KR" sz="2800" dirty="0">
                <a:ea typeface="Open Sans"/>
                <a:cs typeface="Open Sans"/>
                <a:sym typeface="Open Sans"/>
              </a:rPr>
              <a:t>   </a:t>
            </a:r>
            <a:r>
              <a:rPr lang="ko-KR" altLang="en-US" sz="2800" dirty="0">
                <a:ea typeface="Open Sans"/>
                <a:cs typeface="Open Sans"/>
                <a:sym typeface="Open Sans"/>
              </a:rPr>
              <a:t>조절된 </a:t>
            </a:r>
            <a:r>
              <a:rPr lang="ko-KR" altLang="en-US" sz="2800" dirty="0" err="1">
                <a:ea typeface="Open Sans"/>
                <a:cs typeface="Open Sans"/>
                <a:sym typeface="Open Sans"/>
              </a:rPr>
              <a:t>조절된</a:t>
            </a:r>
            <a:r>
              <a:rPr lang="ko-KR" altLang="en-US" sz="2800" dirty="0">
                <a:ea typeface="Open Sans"/>
                <a:cs typeface="Open Sans"/>
                <a:sym typeface="Open Sans"/>
              </a:rPr>
              <a:t> 매개지수의 유의성으로 효과 검정</a:t>
            </a:r>
            <a:endParaRPr lang="en-US" altLang="ko-KR" sz="2800" b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789;p19">
            <a:extLst>
              <a:ext uri="{FF2B5EF4-FFF2-40B4-BE49-F238E27FC236}">
                <a16:creationId xmlns:a16="http://schemas.microsoft.com/office/drawing/2014/main" id="{86F1F216-DA3C-2539-4549-1C13098AB5BB}"/>
              </a:ext>
            </a:extLst>
          </p:cNvPr>
          <p:cNvSpPr txBox="1"/>
          <p:nvPr/>
        </p:nvSpPr>
        <p:spPr>
          <a:xfrm>
            <a:off x="2618277" y="6068408"/>
            <a:ext cx="13094670" cy="112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800" dirty="0">
                <a:ea typeface="Open Sans"/>
                <a:cs typeface="Open Sans"/>
                <a:sym typeface="Open Sans"/>
              </a:rPr>
              <a:t>* X -&gt; ETA1 -&gt; ETA2</a:t>
            </a:r>
            <a:r>
              <a:rPr lang="ko-KR" altLang="en-US" sz="2800" dirty="0">
                <a:ea typeface="Open Sans"/>
                <a:cs typeface="Open Sans"/>
                <a:sym typeface="Open Sans"/>
              </a:rPr>
              <a:t>의 간접효과가 </a:t>
            </a:r>
            <a:r>
              <a:rPr lang="en-US" altLang="ko-KR" sz="2800" dirty="0">
                <a:ea typeface="Open Sans"/>
                <a:cs typeface="Open Sans"/>
                <a:sym typeface="Open Sans"/>
              </a:rPr>
              <a:t>M</a:t>
            </a:r>
            <a:r>
              <a:rPr lang="ko-KR" altLang="en-US" sz="2800" dirty="0">
                <a:ea typeface="Open Sans"/>
                <a:cs typeface="Open Sans"/>
                <a:sym typeface="Open Sans"/>
              </a:rPr>
              <a:t>에 의하여 조절되는 효과가 </a:t>
            </a:r>
            <a:endParaRPr lang="en-US" altLang="ko-KR" sz="2800" dirty="0">
              <a:ea typeface="Open Sans"/>
              <a:cs typeface="Open Sans"/>
              <a:sym typeface="Open Sans"/>
            </a:endParaRPr>
          </a:p>
          <a:p>
            <a:pPr lvl="0">
              <a:lnSpc>
                <a:spcPct val="130000"/>
              </a:lnSpc>
            </a:pPr>
            <a:r>
              <a:rPr lang="en-US" altLang="ko-KR" sz="28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</a:t>
            </a:r>
            <a:r>
              <a:rPr lang="ko-KR" altLang="en-US" sz="2800" b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에 의하여 조절되는지 관한 추론 검정</a:t>
            </a:r>
            <a:endParaRPr lang="en-US" altLang="ko-KR" sz="2800" b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2AAD35-92F6-D86B-155B-CA615D80C0E9}"/>
              </a:ext>
            </a:extLst>
          </p:cNvPr>
          <p:cNvSpPr/>
          <p:nvPr/>
        </p:nvSpPr>
        <p:spPr>
          <a:xfrm>
            <a:off x="16765794" y="9787072"/>
            <a:ext cx="1481560" cy="40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9/23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6955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and Gold Minimalistic Newsletter Presentation ">
  <a:themeElements>
    <a:clrScheme name="Office">
      <a:dk1>
        <a:srgbClr val="191919"/>
      </a:dk1>
      <a:lt1>
        <a:srgbClr val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1279</Words>
  <Application>Microsoft Office PowerPoint</Application>
  <PresentationFormat>사용자 지정</PresentationFormat>
  <Paragraphs>163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Calibri</vt:lpstr>
      <vt:lpstr>Cambria Math</vt:lpstr>
      <vt:lpstr>-apple-system</vt:lpstr>
      <vt:lpstr>Open Sans</vt:lpstr>
      <vt:lpstr>Alice</vt:lpstr>
      <vt:lpstr>Arial</vt:lpstr>
      <vt:lpstr>Blue and Gold Minimalistic Newsletter Presentation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MSI</dc:creator>
  <cp:lastModifiedBy>신경진</cp:lastModifiedBy>
  <cp:revision>12</cp:revision>
  <dcterms:modified xsi:type="dcterms:W3CDTF">2022-12-31T02:36:46Z</dcterms:modified>
</cp:coreProperties>
</file>