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sldIdLst>
    <p:sldId id="261" r:id="rId3"/>
    <p:sldId id="262" r:id="rId4"/>
    <p:sldId id="271" r:id="rId5"/>
    <p:sldId id="270" r:id="rId6"/>
    <p:sldId id="257" r:id="rId7"/>
    <p:sldId id="290" r:id="rId8"/>
    <p:sldId id="292" r:id="rId9"/>
    <p:sldId id="293" r:id="rId10"/>
    <p:sldId id="265" r:id="rId11"/>
    <p:sldId id="294" r:id="rId12"/>
    <p:sldId id="29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D2D"/>
    <a:srgbClr val="FA0000"/>
    <a:srgbClr val="FF694C"/>
    <a:srgbClr val="FFFFFF"/>
    <a:srgbClr val="FD2B2B"/>
    <a:srgbClr val="E85454"/>
    <a:srgbClr val="DC0000"/>
    <a:srgbClr val="FFFF99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96" autoAdjust="0"/>
  </p:normalViewPr>
  <p:slideViewPr>
    <p:cSldViewPr>
      <p:cViewPr varScale="1">
        <p:scale>
          <a:sx n="68" d="100"/>
          <a:sy n="68" d="100"/>
        </p:scale>
        <p:origin x="84" y="14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81713-9997-4C9D-AA31-E624F1E0FD5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632D0-2589-4E6D-83E6-7117824FF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87C905-3771-430C-9D33-2A356D09D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79600"/>
            <a:ext cx="948987" cy="3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6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1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2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3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2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76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4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9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7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61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5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7050-F3B0-4C59-8B80-CA16A604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795886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34B4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734" y="2427734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bg1"/>
                </a:solidFill>
              </a:rPr>
              <a:t>Smart contract GUI</a:t>
            </a:r>
          </a:p>
          <a:p>
            <a:pPr algn="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For supporting mobile IoT device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기능 소개서 및 사용 설명서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3728" y="3723878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smtClean="0"/>
              <a:t>서강대학교 </a:t>
            </a:r>
            <a:r>
              <a:rPr lang="ko-KR" altLang="en-US" b="1" dirty="0" err="1" smtClean="0"/>
              <a:t>장주욱</a:t>
            </a:r>
            <a:r>
              <a:rPr lang="ko-KR" altLang="en-US" b="1" dirty="0" smtClean="0"/>
              <a:t> 교수님 연구실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작성자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한동희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송재근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작성일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2018-XX-XX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87C905-3771-430C-9D33-2A356D09D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79600"/>
            <a:ext cx="948987" cy="3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4294967295"/>
          </p:nvPr>
        </p:nvSpPr>
        <p:spPr>
          <a:xfrm>
            <a:off x="2168684" y="4632041"/>
            <a:ext cx="2133600" cy="453133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375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Smart contract GUI </a:t>
            </a:r>
            <a:r>
              <a:rPr lang="ko-KR" altLang="en-US" dirty="0" smtClean="0">
                <a:solidFill>
                  <a:srgbClr val="C00000"/>
                </a:solidFill>
              </a:rPr>
              <a:t>설치 및 실행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C0000"/>
                </a:solidFill>
              </a:rPr>
              <a:t>Set up &amp; Execution</a:t>
            </a:r>
            <a:endParaRPr lang="ko-KR" altLang="en-US" sz="1200" i="1" dirty="0">
              <a:solidFill>
                <a:srgbClr val="DC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8379" y="1131590"/>
            <a:ext cx="4949685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i="1" dirty="0" smtClean="0"/>
              <a:t>설치 주의사항</a:t>
            </a:r>
          </a:p>
          <a:p>
            <a:endParaRPr lang="en-US" altLang="ko-KR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해당 파일을 직접 실행 시킬 경우</a:t>
            </a:r>
            <a:endParaRPr lang="en-US" altLang="ko-KR" sz="1200" dirty="0" smtClean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en-US" altLang="ko-KR" sz="1100" dirty="0" err="1" smtClean="0"/>
              <a:t>Logchain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경로 중 최상위 경로에서 실행해야 함</a:t>
            </a:r>
            <a:endParaRPr lang="en-US" altLang="ko-KR" sz="1100" dirty="0" smtClean="0"/>
          </a:p>
          <a:p>
            <a:pPr marL="685800" lvl="1" indent="-22860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모듈로 가져와서 실행 시킬 경우</a:t>
            </a:r>
            <a:endParaRPr lang="en-US" altLang="ko-KR" sz="1200" dirty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해당 파일의 위치는 무관함</a:t>
            </a:r>
            <a:endParaRPr lang="en-US" altLang="ko-KR" sz="1100" dirty="0" smtClean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모듈로 가져와서 실행시킬 때 </a:t>
            </a:r>
            <a:r>
              <a:rPr lang="en-US" altLang="ko-KR" sz="1100" dirty="0" err="1" smtClean="0"/>
              <a:t>Logchain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경로 중 </a:t>
            </a:r>
            <a:endParaRPr lang="en-US" altLang="ko-KR" sz="1100" dirty="0" smtClean="0"/>
          </a:p>
          <a:p>
            <a:pPr lvl="1"/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최상위 </a:t>
            </a:r>
            <a:r>
              <a:rPr lang="ko-KR" altLang="en-US" sz="1100" dirty="0"/>
              <a:t>경로에서 </a:t>
            </a:r>
            <a:r>
              <a:rPr lang="ko-KR" altLang="en-US" sz="1100" dirty="0" smtClean="0"/>
              <a:t>실행해야 함</a:t>
            </a:r>
            <a:endParaRPr lang="en-US" altLang="ko-KR" sz="1100" dirty="0"/>
          </a:p>
          <a:p>
            <a:pPr marL="685800" lvl="1" indent="-22860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최상위 경로에서 실행 시킬 수 없는 경우 </a:t>
            </a:r>
            <a:r>
              <a:rPr lang="en-US" altLang="ko-KR" sz="1200" dirty="0" smtClean="0"/>
              <a:t>(</a:t>
            </a:r>
            <a:r>
              <a:rPr lang="ko-KR" altLang="en-US" sz="1200" dirty="0" smtClean="0">
                <a:solidFill>
                  <a:srgbClr val="FA0000"/>
                </a:solidFill>
              </a:rPr>
              <a:t>권장하지 않음</a:t>
            </a:r>
            <a:r>
              <a:rPr lang="en-US" altLang="ko-KR" sz="1200" dirty="0" smtClean="0"/>
              <a:t>)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en-US" altLang="ko-KR" sz="1100" dirty="0" err="1" smtClean="0"/>
              <a:t>blockpath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경로를 코드 내에서 수정 해야함</a:t>
            </a:r>
            <a:endParaRPr lang="en-US" altLang="ko-KR" sz="1100" dirty="0" smtClean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519" y="1131590"/>
            <a:ext cx="3694760" cy="3757119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292080" y="4731990"/>
            <a:ext cx="1008112" cy="156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91250" y="3763361"/>
            <a:ext cx="1184117" cy="307777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i="1" dirty="0" smtClean="0"/>
              <a:t>최상위 경로</a:t>
            </a:r>
            <a:endParaRPr lang="ko-KR" altLang="en-US" sz="1400" b="1" i="1" dirty="0"/>
          </a:p>
        </p:txBody>
      </p:sp>
      <p:cxnSp>
        <p:nvCxnSpPr>
          <p:cNvPr id="6" name="꺾인 연결선 5"/>
          <p:cNvCxnSpPr>
            <a:stCxn id="18" idx="3"/>
            <a:endCxn id="4" idx="1"/>
          </p:cNvCxnSpPr>
          <p:nvPr/>
        </p:nvCxnSpPr>
        <p:spPr>
          <a:xfrm>
            <a:off x="4675367" y="3917250"/>
            <a:ext cx="616713" cy="8931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292079" y="1131590"/>
            <a:ext cx="81979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8" idx="3"/>
            <a:endCxn id="24" idx="1"/>
          </p:cNvCxnSpPr>
          <p:nvPr/>
        </p:nvCxnSpPr>
        <p:spPr>
          <a:xfrm flipV="1">
            <a:off x="4675367" y="1203598"/>
            <a:ext cx="616712" cy="271365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8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03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375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Smart contract GUI </a:t>
            </a:r>
            <a:r>
              <a:rPr lang="ko-KR" altLang="en-US" dirty="0" smtClean="0">
                <a:solidFill>
                  <a:srgbClr val="C00000"/>
                </a:solidFill>
              </a:rPr>
              <a:t>설치 및 실행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rgbClr val="DC0000"/>
                </a:solidFill>
              </a:rPr>
              <a:t>Set up &amp; Execution</a:t>
            </a:r>
            <a:endParaRPr lang="ko-KR" altLang="en-US" sz="1200" i="1" dirty="0">
              <a:solidFill>
                <a:srgbClr val="DC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8379" y="1131590"/>
            <a:ext cx="494968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i="1" dirty="0" smtClean="0"/>
              <a:t>스마트 </a:t>
            </a:r>
            <a:r>
              <a:rPr lang="ko-KR" altLang="en-US" sz="1200" b="1" i="1" dirty="0" err="1" smtClean="0"/>
              <a:t>컨트랙트</a:t>
            </a:r>
            <a:r>
              <a:rPr lang="ko-KR" altLang="en-US" sz="1200" b="1" i="1" dirty="0" smtClean="0"/>
              <a:t> 실행</a:t>
            </a:r>
            <a:r>
              <a:rPr lang="en-US" altLang="ko-KR" sz="1200" b="1" i="1" dirty="0" smtClean="0"/>
              <a:t>(run)</a:t>
            </a:r>
            <a:r>
              <a:rPr lang="ko-KR" altLang="en-US" sz="1200" b="1" i="1" dirty="0" smtClean="0"/>
              <a:t> 예시</a:t>
            </a:r>
          </a:p>
          <a:p>
            <a:endParaRPr lang="en-US" altLang="ko-KR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Contract Address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스마트 </a:t>
            </a:r>
            <a:r>
              <a:rPr lang="ko-KR" altLang="en-US" sz="1100" dirty="0" err="1" smtClean="0"/>
              <a:t>컨트랙트의</a:t>
            </a:r>
            <a:r>
              <a:rPr lang="ko-KR" altLang="en-US" sz="1100" dirty="0" smtClean="0"/>
              <a:t> 유효성을 검증하기 위해</a:t>
            </a:r>
            <a:r>
              <a:rPr lang="en-US" altLang="ko-KR" sz="1100" dirty="0"/>
              <a:t> d</a:t>
            </a:r>
            <a:r>
              <a:rPr lang="en-US" altLang="ko-KR" sz="1100" dirty="0" smtClean="0"/>
              <a:t>eploy</a:t>
            </a:r>
            <a:br>
              <a:rPr lang="en-US" altLang="ko-KR" sz="1100" dirty="0" smtClean="0"/>
            </a:br>
            <a:r>
              <a:rPr lang="ko-KR" altLang="en-US" sz="1100" dirty="0" smtClean="0"/>
              <a:t>된 스마트 </a:t>
            </a:r>
            <a:r>
              <a:rPr lang="ko-KR" altLang="en-US" sz="1100" dirty="0" err="1" smtClean="0"/>
              <a:t>컨트랙트의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Address</a:t>
            </a:r>
            <a:r>
              <a:rPr lang="ko-KR" altLang="en-US" sz="1100" dirty="0" smtClean="0"/>
              <a:t>를 입력함</a:t>
            </a:r>
            <a:endParaRPr lang="en-US" altLang="ko-KR" sz="1100" dirty="0" smtClean="0"/>
          </a:p>
          <a:p>
            <a:pPr marL="685800" lvl="1" indent="-22860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Check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</a:t>
            </a:r>
            <a:endParaRPr lang="en-US" altLang="ko-KR" sz="1200" dirty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스마트 </a:t>
            </a:r>
            <a:r>
              <a:rPr lang="ko-KR" altLang="en-US" sz="1100" dirty="0" err="1" smtClean="0"/>
              <a:t>컨트랙트의</a:t>
            </a:r>
            <a:r>
              <a:rPr lang="ko-KR" altLang="en-US" sz="1100" dirty="0" smtClean="0"/>
              <a:t> 내용을 확인하여 그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유효성을 </a:t>
            </a:r>
            <a:endParaRPr lang="en-US" altLang="ko-KR" sz="1100" dirty="0" smtClean="0"/>
          </a:p>
          <a:p>
            <a:pPr lvl="1"/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err="1" smtClean="0"/>
              <a:t>블록체인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Logchain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에 기록함</a:t>
            </a:r>
            <a:endParaRPr lang="en-US" altLang="ko-KR" sz="1100" dirty="0" smtClean="0"/>
          </a:p>
          <a:p>
            <a:pPr marL="685800" lvl="1" indent="-22860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Location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</a:t>
            </a:r>
            <a:endParaRPr lang="en-US" altLang="ko-KR" sz="1200" dirty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en-US" altLang="ko-KR" sz="1100" dirty="0" err="1" smtClean="0"/>
              <a:t>Logchain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트랜잭션 데이터들을 확인함으로써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이동형 </a:t>
            </a:r>
            <a:r>
              <a:rPr lang="en-US" altLang="ko-KR" sz="1100" dirty="0" err="1" smtClean="0"/>
              <a:t>IoT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디바이스의 트랜잭션 전송 위치를 바탕으로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해당 디바이스의 위치를 추적함</a:t>
            </a:r>
            <a:endParaRPr lang="en-US" altLang="ko-KR" sz="1100" dirty="0"/>
          </a:p>
          <a:p>
            <a:pPr marL="685800" lvl="1" indent="-228600">
              <a:buFont typeface="Wingdings" panose="05000000000000000000" pitchFamily="2" charset="2"/>
              <a:buChar char="ü"/>
            </a:pPr>
            <a:endParaRPr lang="en-US" altLang="ko-KR" sz="11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89734" y="4009301"/>
            <a:ext cx="2218136" cy="730577"/>
          </a:xfrm>
          <a:prstGeom prst="rect">
            <a:avLst/>
          </a:prstGeom>
          <a:ln w="12700">
            <a:solidFill>
              <a:srgbClr val="FF2D2D"/>
            </a:solidFill>
            <a:tailEnd type="triangle"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00" y="1491630"/>
            <a:ext cx="4075380" cy="288311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932040" y="1923678"/>
            <a:ext cx="1392560" cy="314959"/>
          </a:xfrm>
          <a:prstGeom prst="rect">
            <a:avLst/>
          </a:prstGeom>
          <a:noFill/>
          <a:ln>
            <a:solidFill>
              <a:srgbClr val="FF2D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26072" y="3741421"/>
            <a:ext cx="1398528" cy="274320"/>
          </a:xfrm>
          <a:prstGeom prst="rect">
            <a:avLst/>
          </a:prstGeom>
          <a:noFill/>
          <a:ln>
            <a:solidFill>
              <a:srgbClr val="FF2D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17" idx="3"/>
            <a:endCxn id="28" idx="1"/>
          </p:cNvCxnSpPr>
          <p:nvPr/>
        </p:nvCxnSpPr>
        <p:spPr>
          <a:xfrm flipV="1">
            <a:off x="3807870" y="3878581"/>
            <a:ext cx="1118202" cy="496009"/>
          </a:xfrm>
          <a:prstGeom prst="bentConnector3">
            <a:avLst/>
          </a:prstGeom>
          <a:ln w="19050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슬라이드 번호 개체 틀 94"/>
          <p:cNvSpPr txBox="1">
            <a:spLocks/>
          </p:cNvSpPr>
          <p:nvPr/>
        </p:nvSpPr>
        <p:spPr>
          <a:xfrm>
            <a:off x="2168684" y="4632041"/>
            <a:ext cx="2133600" cy="45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0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3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47664" y="1419622"/>
            <a:ext cx="5976664" cy="2592288"/>
          </a:xfrm>
          <a:prstGeom prst="roundRect">
            <a:avLst>
              <a:gd name="adj" fmla="val 4321"/>
            </a:avLst>
          </a:prstGeom>
          <a:solidFill>
            <a:srgbClr val="9537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35572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01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Smart contract GUI</a:t>
            </a: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소개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4294967295"/>
          </p:nvPr>
        </p:nvSpPr>
        <p:spPr>
          <a:xfrm>
            <a:off x="2168684" y="4632041"/>
            <a:ext cx="2133600" cy="453133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01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29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Smart contract GUI </a:t>
            </a:r>
            <a:r>
              <a:rPr lang="ko-KR" altLang="en-US" dirty="0" smtClean="0">
                <a:solidFill>
                  <a:srgbClr val="C00000"/>
                </a:solidFill>
              </a:rPr>
              <a:t>소개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1436" y="575722"/>
            <a:ext cx="4328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C0000"/>
                </a:solidFill>
              </a:rPr>
              <a:t>Overall feature of Logchain supporting mobile IoT devices</a:t>
            </a:r>
            <a:endParaRPr lang="ko-KR" altLang="en-US" sz="1200" i="1" dirty="0">
              <a:solidFill>
                <a:srgbClr val="DC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8379" y="1131590"/>
            <a:ext cx="5381733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i="1" dirty="0" smtClean="0"/>
              <a:t>이동형 </a:t>
            </a:r>
            <a:r>
              <a:rPr lang="en-US" altLang="ko-KR" sz="1200" b="1" i="1" dirty="0" smtClean="0"/>
              <a:t>IoT </a:t>
            </a:r>
            <a:r>
              <a:rPr lang="ko-KR" altLang="en-US" sz="1200" b="1" i="1" dirty="0" smtClean="0"/>
              <a:t>디바이스 지원을 위한 </a:t>
            </a:r>
            <a:r>
              <a:rPr lang="en-US" altLang="ko-KR" sz="1200" b="1" i="1" dirty="0" smtClean="0"/>
              <a:t>Logchain </a:t>
            </a:r>
            <a:r>
              <a:rPr lang="ko-KR" altLang="en-US" sz="1200" b="1" i="1" dirty="0" smtClean="0"/>
              <a:t>기반 스마트 컨트랙트 개발</a:t>
            </a:r>
            <a:endParaRPr lang="ko-KR" altLang="en-US" sz="1200" b="1" i="1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필요성</a:t>
            </a:r>
            <a:endParaRPr lang="en-US" altLang="ko-KR" sz="12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서플라이체인에서 이동형 </a:t>
            </a:r>
            <a:r>
              <a:rPr lang="en-US" altLang="ko-KR" sz="1100" dirty="0" smtClean="0"/>
              <a:t>IoT </a:t>
            </a:r>
            <a:r>
              <a:rPr lang="ko-KR" altLang="en-US" sz="1100" dirty="0" smtClean="0"/>
              <a:t>디바이스가 수집하는 센서 데이터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온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습도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등의 감시가 필요한 값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스마트 컨트랙트 기반으로 블록체인</a:t>
            </a:r>
            <a:r>
              <a:rPr lang="en-US" altLang="ko-KR" sz="1100" dirty="0" smtClean="0"/>
              <a:t>(Logchain)</a:t>
            </a:r>
            <a:r>
              <a:rPr lang="ko-KR" altLang="en-US" sz="1100" dirty="0" smtClean="0"/>
              <a:t>에 기록하여 실시간 추적 및 감시를 위함</a:t>
            </a:r>
            <a:endParaRPr lang="en-US" altLang="ko-KR" sz="11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동작 방식</a:t>
            </a:r>
            <a:endParaRPr lang="en-US" altLang="ko-KR" sz="1200" dirty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100" dirty="0" smtClean="0"/>
              <a:t>이동형 </a:t>
            </a:r>
            <a:r>
              <a:rPr lang="en-US" altLang="ko-KR" sz="1100" dirty="0" smtClean="0"/>
              <a:t>IoT </a:t>
            </a:r>
            <a:r>
              <a:rPr lang="ko-KR" altLang="en-US" sz="1100" dirty="0" smtClean="0"/>
              <a:t>디바이스의 </a:t>
            </a:r>
            <a:r>
              <a:rPr lang="en-US" altLang="ko-KR" sz="1100" dirty="0" smtClean="0"/>
              <a:t>UUID, Content(</a:t>
            </a:r>
            <a:r>
              <a:rPr lang="ko-KR" altLang="en-US" sz="1100" dirty="0" smtClean="0"/>
              <a:t>감시할 파라미터</a:t>
            </a:r>
            <a:r>
              <a:rPr lang="en-US" altLang="ko-KR" sz="1100" dirty="0" smtClean="0"/>
              <a:t>), Content</a:t>
            </a:r>
            <a:r>
              <a:rPr lang="ko-KR" altLang="en-US" sz="1100" dirty="0" smtClean="0"/>
              <a:t>의 임계값을 입력하여 스마트 컨트랙트 생성</a:t>
            </a:r>
            <a:endParaRPr lang="en-US" altLang="ko-KR" sz="1100" dirty="0" smtClean="0"/>
          </a:p>
          <a:p>
            <a:pPr marL="685800" lvl="1" indent="-228600">
              <a:buFont typeface="+mj-lt"/>
              <a:buAutoNum type="arabicPeriod"/>
            </a:pPr>
            <a:endParaRPr lang="en-US" altLang="ko-KR" sz="1100" dirty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100" dirty="0" smtClean="0"/>
              <a:t>생성된 스마트 컨트랙트를 블록체인에 </a:t>
            </a:r>
            <a:r>
              <a:rPr lang="en-US" altLang="ko-KR" sz="1100" dirty="0" smtClean="0"/>
              <a:t>deploy</a:t>
            </a:r>
            <a:r>
              <a:rPr lang="ko-KR" altLang="en-US" sz="1100" dirty="0" smtClean="0"/>
              <a:t>하여 기록</a:t>
            </a:r>
            <a:endParaRPr lang="en-US" altLang="ko-KR" sz="1100" dirty="0" smtClean="0"/>
          </a:p>
          <a:p>
            <a:pPr marL="685800" lvl="1" indent="-228600">
              <a:buFont typeface="+mj-lt"/>
              <a:buAutoNum type="arabicPeriod"/>
            </a:pPr>
            <a:endParaRPr lang="en-US" altLang="ko-KR" sz="11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100" dirty="0" smtClean="0"/>
              <a:t>해당 스마트 컨트랙트의 주소값을 넣고 </a:t>
            </a:r>
            <a:r>
              <a:rPr lang="en-US" altLang="ko-KR" sz="1100" dirty="0" smtClean="0"/>
              <a:t>run</a:t>
            </a:r>
            <a:r>
              <a:rPr lang="ko-KR" altLang="en-US" sz="1100" dirty="0" smtClean="0"/>
              <a:t>하고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result </a:t>
            </a:r>
            <a:r>
              <a:rPr lang="ko-KR" altLang="en-US" sz="1100" dirty="0" smtClean="0"/>
              <a:t>확인을 통하여 추적 및 감시 가능</a:t>
            </a:r>
            <a:endParaRPr lang="en-US" altLang="ko-KR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799" y="1131590"/>
            <a:ext cx="3667201" cy="36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3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47664" y="1419622"/>
            <a:ext cx="5976664" cy="2592288"/>
          </a:xfrm>
          <a:prstGeom prst="roundRect">
            <a:avLst>
              <a:gd name="adj" fmla="val 4321"/>
            </a:avLst>
          </a:prstGeom>
          <a:solidFill>
            <a:srgbClr val="9537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35572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02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Smart contract GUI</a:t>
            </a: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기능 설명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4294967295"/>
          </p:nvPr>
        </p:nvSpPr>
        <p:spPr>
          <a:xfrm>
            <a:off x="2168684" y="4632041"/>
            <a:ext cx="2133600" cy="453133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375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Smart contract GUI </a:t>
            </a:r>
            <a:r>
              <a:rPr lang="ko-KR" altLang="en-US" dirty="0">
                <a:solidFill>
                  <a:srgbClr val="C00000"/>
                </a:solidFill>
              </a:rPr>
              <a:t>기능 설명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91436" y="575722"/>
            <a:ext cx="3896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C0000"/>
                </a:solidFill>
              </a:rPr>
              <a:t>Smart contract GUI (Selection &amp; Main display)</a:t>
            </a:r>
            <a:endParaRPr lang="ko-KR" altLang="en-US" sz="1200" i="1" dirty="0">
              <a:solidFill>
                <a:srgbClr val="DC0000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732238"/>
            <a:ext cx="5191833" cy="2286048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198379" y="1131590"/>
            <a:ext cx="53817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1" dirty="0" smtClean="0"/>
              <a:t>Selection display → Main display</a:t>
            </a:r>
            <a:endParaRPr lang="ko-KR" altLang="en-US" sz="1200" b="1" i="1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i="1" dirty="0" smtClean="0"/>
              <a:t>Selection display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100" i="1" dirty="0" smtClean="0"/>
              <a:t>‘Device Mobility’ </a:t>
            </a:r>
            <a:r>
              <a:rPr lang="ko-KR" altLang="en-US" sz="1100" dirty="0" smtClean="0"/>
              <a:t>버튼을 클릭하여 스마트 컨트랙트 </a:t>
            </a:r>
            <a:r>
              <a:rPr lang="en-US" altLang="ko-KR" sz="1100" dirty="0" smtClean="0"/>
              <a:t>GUI</a:t>
            </a:r>
            <a:r>
              <a:rPr lang="ko-KR" altLang="en-US" sz="1100" dirty="0" smtClean="0"/>
              <a:t>로 넘어감</a:t>
            </a:r>
            <a:endParaRPr lang="en-US" altLang="ko-KR" sz="11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i="1" dirty="0" smtClean="0"/>
              <a:t>Main </a:t>
            </a:r>
            <a:r>
              <a:rPr lang="en-US" altLang="ko-KR" sz="1200" i="1" dirty="0"/>
              <a:t>display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이동형 </a:t>
            </a:r>
            <a:r>
              <a:rPr lang="en-US" altLang="ko-KR" sz="1100" dirty="0" smtClean="0"/>
              <a:t>IoT </a:t>
            </a:r>
            <a:r>
              <a:rPr lang="ko-KR" altLang="en-US" sz="1100" dirty="0" smtClean="0"/>
              <a:t>디바이스를 지원하는 서플라이체인용 스마트 컨트랙트 </a:t>
            </a:r>
            <a:r>
              <a:rPr lang="en-US" altLang="ko-KR" sz="1100" dirty="0" smtClean="0"/>
              <a:t>GUI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크게 인자값을 입력하는 입력창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좌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입력을 바탕으로 생성되는 스마트 컨트랙트를 출력하는 출력창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우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으로 구성됨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16505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4294967295"/>
          </p:nvPr>
        </p:nvSpPr>
        <p:spPr>
          <a:xfrm>
            <a:off x="2168684" y="4632041"/>
            <a:ext cx="2133600" cy="453133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375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Smart contract GUI </a:t>
            </a:r>
            <a:r>
              <a:rPr lang="ko-KR" altLang="en-US" dirty="0">
                <a:solidFill>
                  <a:srgbClr val="C00000"/>
                </a:solidFill>
              </a:rPr>
              <a:t>기능 설명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91436" y="579294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C0000"/>
                </a:solidFill>
              </a:rPr>
              <a:t>Inputs in Smart contract GUI</a:t>
            </a:r>
            <a:endParaRPr lang="ko-KR" altLang="en-US" sz="1200" i="1" dirty="0">
              <a:solidFill>
                <a:srgbClr val="DC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347614"/>
            <a:ext cx="3600400" cy="3108779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788024" y="1761186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1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8024" y="2068963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2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8024" y="2328646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3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8024" y="2637285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4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88024" y="2930423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5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88024" y="3218850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6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88024" y="3498688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7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8024" y="3938464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8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8379" y="1131590"/>
            <a:ext cx="53817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1" dirty="0" smtClean="0"/>
              <a:t>Inputs</a:t>
            </a:r>
            <a:endParaRPr lang="ko-KR" altLang="en-US" sz="1200" b="1" i="1" dirty="0"/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Deploy IP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RESTFUL API </a:t>
            </a:r>
            <a:r>
              <a:rPr lang="ko-KR" altLang="en-US" sz="1100" dirty="0" smtClean="0"/>
              <a:t>노드의 </a:t>
            </a:r>
            <a:r>
              <a:rPr lang="en-US" altLang="ko-KR" sz="1100" dirty="0" smtClean="0"/>
              <a:t>IP </a:t>
            </a:r>
            <a:r>
              <a:rPr lang="ko-KR" altLang="en-US" sz="1100" dirty="0" smtClean="0"/>
              <a:t>주소 값 입력 창 </a:t>
            </a:r>
            <a:r>
              <a:rPr lang="en-US" altLang="ko-KR" sz="1100" dirty="0" smtClean="0"/>
              <a:t>(for deploying)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Device ID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이동형 </a:t>
            </a:r>
            <a:r>
              <a:rPr lang="en-US" altLang="ko-KR" sz="1100" dirty="0" smtClean="0"/>
              <a:t>IoT </a:t>
            </a:r>
            <a:r>
              <a:rPr lang="ko-KR" altLang="en-US" sz="1100" dirty="0" smtClean="0"/>
              <a:t>디바이스의 </a:t>
            </a:r>
            <a:r>
              <a:rPr lang="en-US" altLang="ko-KR" sz="1100" dirty="0" smtClean="0"/>
              <a:t>UUID(unique identifier) </a:t>
            </a:r>
            <a:r>
              <a:rPr lang="ko-KR" altLang="en-US" sz="1100" dirty="0" smtClean="0"/>
              <a:t>입력 창</a:t>
            </a:r>
            <a:endParaRPr lang="en-US" altLang="ko-KR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Add New Contents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추가할 동적 파라미터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감시할 센서값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입력 창</a:t>
            </a:r>
            <a:endParaRPr lang="en-US" altLang="ko-KR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Safe Value(Upper bound)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/>
              <a:t>입력한 파라미터의 임계값</a:t>
            </a:r>
            <a:r>
              <a:rPr lang="en-US" altLang="ko-KR" sz="1100" dirty="0"/>
              <a:t>(</a:t>
            </a:r>
            <a:r>
              <a:rPr lang="ko-KR" altLang="en-US" sz="1100" dirty="0"/>
              <a:t>상한값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입력 창</a:t>
            </a:r>
            <a:endParaRPr lang="en-US" altLang="ko-KR" sz="11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/>
              <a:t>Safe </a:t>
            </a:r>
            <a:r>
              <a:rPr lang="en-US" altLang="ko-KR" sz="1200" i="1" dirty="0" smtClean="0"/>
              <a:t>Value(Lower </a:t>
            </a:r>
            <a:r>
              <a:rPr lang="en-US" altLang="ko-KR" sz="1200" i="1" dirty="0"/>
              <a:t>bound</a:t>
            </a:r>
            <a:r>
              <a:rPr lang="en-US" altLang="ko-KR" sz="1200" i="1" dirty="0" smtClean="0"/>
              <a:t>)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/>
              <a:t>입력한 파라미터의 임계값</a:t>
            </a:r>
            <a:r>
              <a:rPr lang="en-US" altLang="ko-KR" sz="1100" dirty="0"/>
              <a:t>(</a:t>
            </a:r>
            <a:r>
              <a:rPr lang="ko-KR" altLang="en-US" sz="1100" dirty="0"/>
              <a:t>하한값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입력 창</a:t>
            </a:r>
            <a:endParaRPr lang="en-US" altLang="ko-KR" sz="11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Excess Timeout (min)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/>
              <a:t>입력한 파라미터의 임계값 초과 허용 </a:t>
            </a:r>
            <a:r>
              <a:rPr lang="ko-KR" altLang="en-US" sz="1100" dirty="0" smtClean="0"/>
              <a:t>시간 입력 창</a:t>
            </a:r>
            <a:endParaRPr lang="en-US" altLang="ko-KR" sz="11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Goal Date 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(optional)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/>
              <a:t>서플라이체인에서 화물 운송 목표 시간 입력 창</a:t>
            </a:r>
            <a:endParaRPr lang="en-US" altLang="ko-KR" sz="1100" dirty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/>
              <a:t>필요 없을 시</a:t>
            </a:r>
            <a:r>
              <a:rPr lang="en-US" altLang="ko-KR" sz="1100" dirty="0"/>
              <a:t>, ‘0’ </a:t>
            </a:r>
            <a:r>
              <a:rPr lang="ko-KR" altLang="en-US" sz="1100" dirty="0"/>
              <a:t>입력</a:t>
            </a:r>
            <a:endParaRPr lang="en-US" altLang="ko-KR" sz="11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Contract Address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/>
              <a:t>블록체인에 기록된 스마트 컨트랙트를 </a:t>
            </a:r>
            <a:r>
              <a:rPr lang="ko-KR" altLang="en-US" sz="1100" dirty="0" smtClean="0"/>
              <a:t>실행</a:t>
            </a:r>
            <a:r>
              <a:rPr lang="en-US" altLang="ko-KR" sz="1100" dirty="0" smtClean="0"/>
              <a:t>(run)</a:t>
            </a:r>
            <a:r>
              <a:rPr lang="ko-KR" altLang="en-US" sz="1100" dirty="0" smtClean="0"/>
              <a:t>할 </a:t>
            </a:r>
            <a:r>
              <a:rPr lang="ko-KR" altLang="en-US" sz="1100" dirty="0"/>
              <a:t>경우 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해당 </a:t>
            </a:r>
            <a:r>
              <a:rPr lang="ko-KR" altLang="en-US" sz="1100" dirty="0"/>
              <a:t>스마트 컨트랙트의 주소값 입력 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5074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4294967295"/>
          </p:nvPr>
        </p:nvSpPr>
        <p:spPr>
          <a:xfrm>
            <a:off x="2168684" y="4632041"/>
            <a:ext cx="2133600" cy="453133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375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Smart contract GUI </a:t>
            </a:r>
            <a:r>
              <a:rPr lang="ko-KR" altLang="en-US" dirty="0">
                <a:solidFill>
                  <a:srgbClr val="C00000"/>
                </a:solidFill>
              </a:rPr>
              <a:t>기능 설명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rgbClr val="DC0000"/>
                </a:solidFill>
              </a:rPr>
              <a:t>Buttons </a:t>
            </a:r>
            <a:r>
              <a:rPr lang="en-US" altLang="ko-KR" sz="1200" i="1" dirty="0" smtClean="0">
                <a:solidFill>
                  <a:srgbClr val="DC0000"/>
                </a:solidFill>
              </a:rPr>
              <a:t>in </a:t>
            </a:r>
            <a:r>
              <a:rPr lang="en-US" altLang="ko-KR" sz="1200" i="1" dirty="0">
                <a:solidFill>
                  <a:srgbClr val="DC0000"/>
                </a:solidFill>
              </a:rPr>
              <a:t>Smart contract GUI</a:t>
            </a:r>
            <a:endParaRPr lang="ko-KR" altLang="en-US" sz="1200" i="1" dirty="0">
              <a:solidFill>
                <a:srgbClr val="DC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8379" y="1131590"/>
            <a:ext cx="494968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1" dirty="0" smtClean="0"/>
              <a:t>Buttons</a:t>
            </a:r>
            <a:endParaRPr lang="ko-KR" altLang="en-US" sz="1200" b="1" i="1" dirty="0" smtClean="0"/>
          </a:p>
          <a:p>
            <a:endParaRPr lang="en-US" altLang="ko-KR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Add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입력 창에 </a:t>
            </a:r>
            <a:r>
              <a:rPr lang="ko-KR" altLang="en-US" sz="1100" dirty="0"/>
              <a:t>입력한 인자값</a:t>
            </a:r>
            <a:r>
              <a:rPr lang="en-US" altLang="ko-KR" sz="1100" dirty="0" smtClean="0"/>
              <a:t>(UUID, </a:t>
            </a:r>
            <a:r>
              <a:rPr lang="ko-KR" altLang="en-US" sz="1100" dirty="0" smtClean="0"/>
              <a:t>파라미터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임계값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ko-KR" altLang="en-US" sz="1100" dirty="0" smtClean="0"/>
              <a:t>바탕으로 스마트 컨트랙트를 생성</a:t>
            </a:r>
            <a:endParaRPr lang="en-US" altLang="ko-KR" sz="11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추가할 동적 파라미터가 다수일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입력할 때마다 누름</a:t>
            </a:r>
            <a:endParaRPr lang="en-US" altLang="ko-KR" sz="11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Check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/>
              <a:t>감시</a:t>
            </a:r>
            <a:r>
              <a:rPr lang="en-US" altLang="ko-KR" sz="1100" dirty="0"/>
              <a:t>(monitoring)</a:t>
            </a:r>
            <a:r>
              <a:rPr lang="ko-KR" altLang="en-US" sz="1100" dirty="0"/>
              <a:t>를 위해 스마트 컨트랙트를 실행</a:t>
            </a:r>
            <a:r>
              <a:rPr lang="en-US" altLang="ko-KR" sz="1100" dirty="0"/>
              <a:t>(run</a:t>
            </a:r>
            <a:r>
              <a:rPr lang="en-US" altLang="ko-KR" sz="1100" dirty="0" smtClean="0"/>
              <a:t>)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블록체인에 기록된 파라미터의 센서값을 임계값과 비교 수행</a:t>
            </a:r>
            <a:endParaRPr lang="en-US" altLang="ko-KR" sz="1100" dirty="0" smtClean="0"/>
          </a:p>
          <a:p>
            <a:pPr lvl="1"/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→ 일정 기간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임계값 초과 허용 시간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초과하면서 임계값을 넘었</a:t>
            </a:r>
            <a:endParaRPr lang="en-US" altLang="ko-KR" sz="1100" dirty="0" smtClean="0"/>
          </a:p>
          <a:p>
            <a:pPr lvl="1"/>
            <a:r>
              <a:rPr lang="en-US" altLang="ko-KR" sz="1100" dirty="0"/>
              <a:t> </a:t>
            </a:r>
            <a:r>
              <a:rPr lang="en-US" altLang="ko-KR" sz="1100" dirty="0" smtClean="0"/>
              <a:t>       </a:t>
            </a:r>
            <a:r>
              <a:rPr lang="ko-KR" altLang="en-US" sz="1100" dirty="0" smtClean="0"/>
              <a:t>을 경우 실행의 결과가 </a:t>
            </a:r>
            <a:r>
              <a:rPr lang="en-US" altLang="ko-KR" sz="1100" dirty="0" smtClean="0"/>
              <a:t>‘fail’</a:t>
            </a:r>
            <a:r>
              <a:rPr lang="ko-KR" altLang="en-US" sz="1100" dirty="0" smtClean="0"/>
              <a:t>로 알려짐</a:t>
            </a:r>
            <a:endParaRPr lang="en-US" altLang="ko-KR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Location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/>
              <a:t>추적</a:t>
            </a:r>
            <a:r>
              <a:rPr lang="en-US" altLang="ko-KR" sz="1100" dirty="0"/>
              <a:t>(tracking)</a:t>
            </a:r>
            <a:r>
              <a:rPr lang="ko-KR" altLang="en-US" sz="1100" dirty="0"/>
              <a:t>을 위해 스마트 컨트랙트를 실행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run)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블록체인에 기록된 추적하는 이동형 </a:t>
            </a:r>
            <a:r>
              <a:rPr lang="en-US" altLang="ko-KR" sz="1100" dirty="0" smtClean="0"/>
              <a:t>IoT </a:t>
            </a:r>
            <a:r>
              <a:rPr lang="ko-KR" altLang="en-US" sz="1100" dirty="0" smtClean="0"/>
              <a:t>디바이스의 </a:t>
            </a:r>
            <a:r>
              <a:rPr lang="en-US" altLang="ko-KR" sz="1100" dirty="0" smtClean="0"/>
              <a:t>ID/IP mapping </a:t>
            </a:r>
            <a:r>
              <a:rPr lang="ko-KR" altLang="en-US" sz="1100" dirty="0" smtClean="0"/>
              <a:t>값을 확인</a:t>
            </a:r>
            <a:endParaRPr lang="en-US" altLang="ko-KR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Submit</a:t>
            </a:r>
            <a:endParaRPr lang="en-US" altLang="ko-KR" sz="1200" i="1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생성된 스마트 </a:t>
            </a:r>
            <a:r>
              <a:rPr lang="ko-KR" altLang="en-US" sz="1100" dirty="0"/>
              <a:t>컨트랙트를 블록체인에 기록</a:t>
            </a:r>
            <a:r>
              <a:rPr lang="en-US" altLang="ko-KR" sz="1100" dirty="0"/>
              <a:t>(deploy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347614"/>
            <a:ext cx="3600400" cy="3108779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788024" y="3651870"/>
            <a:ext cx="1120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1 ∙∙∙∙∙∙∙∙∙∙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8024" y="410656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2 ∙∙∙∙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∙∙∙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9550595">
            <a:off x="5260206" y="438721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3 ∙∙∙∙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∙∙∙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6784" y="410656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4 ∙∙∙∙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∙∙∙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207487" y="1954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94"/>
          <p:cNvSpPr>
            <a:spLocks noGrp="1"/>
          </p:cNvSpPr>
          <p:nvPr>
            <p:ph type="sldNum" sz="quarter" idx="4294967295"/>
          </p:nvPr>
        </p:nvSpPr>
        <p:spPr>
          <a:xfrm>
            <a:off x="2168684" y="4632041"/>
            <a:ext cx="2133600" cy="453133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74380" y="316642"/>
            <a:ext cx="13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02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1436" y="209962"/>
            <a:ext cx="375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Smart contract GUI </a:t>
            </a:r>
            <a:r>
              <a:rPr lang="ko-KR" altLang="en-US" dirty="0">
                <a:solidFill>
                  <a:srgbClr val="C00000"/>
                </a:solidFill>
              </a:rPr>
              <a:t>기능 설명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91436" y="575722"/>
            <a:ext cx="291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rgbClr val="DC0000"/>
                </a:solidFill>
              </a:rPr>
              <a:t>Directions for the use</a:t>
            </a:r>
            <a:endParaRPr lang="ko-KR" altLang="en-US" sz="1200" i="1" dirty="0">
              <a:solidFill>
                <a:srgbClr val="DC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8379" y="1131590"/>
            <a:ext cx="4949685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i="1" dirty="0" smtClean="0"/>
              <a:t>이용 시 주의사항</a:t>
            </a:r>
          </a:p>
          <a:p>
            <a:endParaRPr lang="en-US" altLang="ko-KR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‘Deploy IP’ </a:t>
            </a:r>
            <a:r>
              <a:rPr lang="ko-KR" altLang="en-US" sz="1200" dirty="0" smtClean="0"/>
              <a:t>입력 창에 </a:t>
            </a:r>
            <a:r>
              <a:rPr lang="en-US" altLang="ko-KR" sz="1200" dirty="0" smtClean="0"/>
              <a:t>RESTFUL API </a:t>
            </a:r>
            <a:r>
              <a:rPr lang="ko-KR" altLang="en-US" sz="1200" dirty="0" smtClean="0"/>
              <a:t>노드의 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주소값 입력</a:t>
            </a:r>
            <a:endParaRPr lang="en-US" altLang="ko-KR" sz="1200" dirty="0" smtClean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그렇지 않을 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블록체인에 아예 기록</a:t>
            </a:r>
            <a:r>
              <a:rPr lang="en-US" altLang="ko-KR" sz="1100" dirty="0" smtClean="0"/>
              <a:t>(deploy)</a:t>
            </a:r>
            <a:r>
              <a:rPr lang="ko-KR" altLang="en-US" sz="1100" dirty="0" smtClean="0"/>
              <a:t>되지 않음</a:t>
            </a:r>
            <a:endParaRPr lang="en-US" altLang="ko-KR" sz="1100" dirty="0" smtClean="0"/>
          </a:p>
          <a:p>
            <a:pPr marL="685800" lvl="1" indent="-22860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‘Safe value(Upper/Lower)’ </a:t>
            </a:r>
            <a:r>
              <a:rPr lang="ko-KR" altLang="en-US" sz="1200" dirty="0" smtClean="0"/>
              <a:t>입력 창에 유효한 데이터 타입 입력</a:t>
            </a:r>
            <a:endParaRPr lang="en-US" altLang="ko-KR" sz="1200" dirty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정수형의 값을 입력하지 않을 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파라미터 입력 </a:t>
            </a:r>
            <a:r>
              <a:rPr lang="en-US" altLang="ko-KR" sz="1100" dirty="0" smtClean="0"/>
              <a:t>fail </a:t>
            </a:r>
            <a:r>
              <a:rPr lang="ko-KR" altLang="en-US" sz="1100" dirty="0" smtClean="0"/>
              <a:t>반환</a:t>
            </a:r>
            <a:endParaRPr lang="en-US" altLang="ko-KR" sz="1100" dirty="0" smtClean="0"/>
          </a:p>
          <a:p>
            <a:pPr marL="685800" lvl="1" indent="-22860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‘Excess Timeout(min)’ </a:t>
            </a:r>
            <a:r>
              <a:rPr lang="ko-KR" altLang="en-US" sz="1200" dirty="0"/>
              <a:t>입력 창에 유효한 데이터 타입 입력</a:t>
            </a:r>
            <a:endParaRPr lang="en-US" altLang="ko-KR" sz="1200" dirty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/>
              <a:t>정수형의 값을 입력하지 않을 시</a:t>
            </a:r>
            <a:r>
              <a:rPr lang="en-US" altLang="ko-KR" sz="1100" dirty="0"/>
              <a:t>, </a:t>
            </a:r>
            <a:r>
              <a:rPr lang="ko-KR" altLang="en-US" sz="1100" dirty="0"/>
              <a:t>파라미터 입력 </a:t>
            </a:r>
            <a:r>
              <a:rPr lang="en-US" altLang="ko-KR" sz="1100" dirty="0"/>
              <a:t>fail </a:t>
            </a:r>
            <a:r>
              <a:rPr lang="ko-KR" altLang="en-US" sz="1100" dirty="0" smtClean="0"/>
              <a:t>반환</a:t>
            </a:r>
            <a:endParaRPr lang="en-US" altLang="ko-KR" sz="1100" dirty="0" smtClean="0"/>
          </a:p>
          <a:p>
            <a:pPr marL="685800" lvl="1" indent="-228600">
              <a:buFont typeface="Wingdings" panose="05000000000000000000" pitchFamily="2" charset="2"/>
              <a:buChar char="ü"/>
            </a:pPr>
            <a:endParaRPr lang="en-US" altLang="ko-KR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i="1" dirty="0" smtClean="0"/>
              <a:t>‘Goal Date’ </a:t>
            </a:r>
            <a:r>
              <a:rPr lang="ko-KR" altLang="en-US" sz="1200" dirty="0" smtClean="0"/>
              <a:t>입력 창을 이용하지 않을 때에 </a:t>
            </a:r>
            <a:r>
              <a:rPr lang="en-US" altLang="ko-KR" sz="1200" i="1" dirty="0" smtClean="0"/>
              <a:t>‘0’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endParaRPr lang="en-US" altLang="ko-KR" sz="1200" dirty="0"/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그렇지 </a:t>
            </a:r>
            <a:r>
              <a:rPr lang="ko-KR" altLang="en-US" sz="1100" dirty="0"/>
              <a:t>않을 시</a:t>
            </a:r>
            <a:r>
              <a:rPr lang="en-US" altLang="ko-KR" sz="1100" dirty="0"/>
              <a:t>, </a:t>
            </a:r>
            <a:r>
              <a:rPr lang="ko-KR" altLang="en-US" sz="1100" dirty="0"/>
              <a:t>파라미터 입력 </a:t>
            </a:r>
            <a:r>
              <a:rPr lang="en-US" altLang="ko-KR" sz="1100" dirty="0"/>
              <a:t>fail </a:t>
            </a:r>
            <a:r>
              <a:rPr lang="ko-KR" altLang="en-US" sz="1100" dirty="0"/>
              <a:t>반환</a:t>
            </a:r>
            <a:endParaRPr lang="en-US" altLang="ko-KR" sz="1100" dirty="0"/>
          </a:p>
          <a:p>
            <a:pPr marL="685800" lvl="1" indent="-228600">
              <a:buFont typeface="Wingdings" panose="05000000000000000000" pitchFamily="2" charset="2"/>
              <a:buChar char="ü"/>
            </a:pPr>
            <a:endParaRPr lang="en-US" altLang="ko-KR" sz="1100" dirty="0"/>
          </a:p>
          <a:p>
            <a:pPr marL="685800" lvl="1" indent="-228600">
              <a:buFont typeface="Wingdings" panose="05000000000000000000" pitchFamily="2" charset="2"/>
              <a:buChar char="ü"/>
            </a:pPr>
            <a:endParaRPr lang="en-US" altLang="ko-KR" sz="11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347614"/>
            <a:ext cx="3600400" cy="3108779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cxnSp>
        <p:nvCxnSpPr>
          <p:cNvPr id="27" name="직선 연결선 26"/>
          <p:cNvCxnSpPr/>
          <p:nvPr/>
        </p:nvCxnSpPr>
        <p:spPr>
          <a:xfrm>
            <a:off x="207487" y="885086"/>
            <a:ext cx="86849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8024" y="1761186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1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8024" y="2510599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2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2785522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2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024" y="3345621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4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8024" y="3082349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2D2D"/>
                </a:solidFill>
              </a:rPr>
              <a:t>3 ∙</a:t>
            </a:r>
            <a:r>
              <a:rPr lang="en-US" altLang="ko-KR" sz="1400" b="1" i="1" dirty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</a:rPr>
              <a:t>∙</a:t>
            </a:r>
            <a:r>
              <a:rPr lang="en-US" altLang="ko-KR" sz="1400" b="1" i="1" dirty="0" smtClean="0">
                <a:solidFill>
                  <a:srgbClr val="FF2D2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ko-KR" altLang="en-US" sz="1400" b="1" i="1" dirty="0">
              <a:solidFill>
                <a:srgbClr val="FF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3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47664" y="1419622"/>
            <a:ext cx="5976664" cy="2592288"/>
          </a:xfrm>
          <a:prstGeom prst="roundRect">
            <a:avLst>
              <a:gd name="adj" fmla="val 4321"/>
            </a:avLst>
          </a:prstGeom>
          <a:solidFill>
            <a:srgbClr val="9537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35572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03 Smart contract GUI</a:t>
            </a: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설치 </a:t>
            </a:r>
            <a:r>
              <a:rPr lang="ko-KR" altLang="en-US" sz="3600" dirty="0">
                <a:solidFill>
                  <a:schemeClr val="bg1"/>
                </a:solidFill>
              </a:rPr>
              <a:t>및 실행 </a:t>
            </a:r>
          </a:p>
        </p:txBody>
      </p:sp>
    </p:spTree>
    <p:extLst>
      <p:ext uri="{BB962C8B-B14F-4D97-AF65-F5344CB8AC3E}">
        <p14:creationId xmlns:p14="http://schemas.microsoft.com/office/powerpoint/2010/main" val="69686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f064c9f-3165-4437-9a47-8988fb697025" Revision="1" Stencil="System.MyShapes" StencilVersion="1.0"/>
</Control>
</file>

<file path=customXml/itemProps1.xml><?xml version="1.0" encoding="utf-8"?>
<ds:datastoreItem xmlns:ds="http://schemas.openxmlformats.org/officeDocument/2006/customXml" ds:itemID="{9615BC7E-8EB1-4459-8A8A-C47537ED55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673</Words>
  <Application>Microsoft Office PowerPoint</Application>
  <PresentationFormat>화면 슬라이드 쇼(16:9)</PresentationFormat>
  <Paragraphs>154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이동현</dc:creator>
  <cp:lastModifiedBy>Windows 사용자</cp:lastModifiedBy>
  <cp:revision>212</cp:revision>
  <dcterms:created xsi:type="dcterms:W3CDTF">2018-02-22T02:05:24Z</dcterms:created>
  <dcterms:modified xsi:type="dcterms:W3CDTF">2018-11-20T09:31:40Z</dcterms:modified>
</cp:coreProperties>
</file>