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8"/>
  </p:notesMasterIdLst>
  <p:handoutMasterIdLst>
    <p:handoutMasterId r:id="rId49"/>
  </p:handoutMasterIdLst>
  <p:sldIdLst>
    <p:sldId id="523" r:id="rId2"/>
    <p:sldId id="266" r:id="rId3"/>
    <p:sldId id="383" r:id="rId4"/>
    <p:sldId id="504" r:id="rId5"/>
    <p:sldId id="428" r:id="rId6"/>
    <p:sldId id="429" r:id="rId7"/>
    <p:sldId id="486" r:id="rId8"/>
    <p:sldId id="431" r:id="rId9"/>
    <p:sldId id="432" r:id="rId10"/>
    <p:sldId id="433" r:id="rId11"/>
    <p:sldId id="487" r:id="rId12"/>
    <p:sldId id="515" r:id="rId13"/>
    <p:sldId id="434" r:id="rId14"/>
    <p:sldId id="516" r:id="rId15"/>
    <p:sldId id="488" r:id="rId16"/>
    <p:sldId id="435" r:id="rId17"/>
    <p:sldId id="489" r:id="rId18"/>
    <p:sldId id="438" r:id="rId19"/>
    <p:sldId id="517" r:id="rId20"/>
    <p:sldId id="518" r:id="rId21"/>
    <p:sldId id="437" r:id="rId22"/>
    <p:sldId id="439" r:id="rId23"/>
    <p:sldId id="440" r:id="rId24"/>
    <p:sldId id="441" r:id="rId25"/>
    <p:sldId id="519" r:id="rId26"/>
    <p:sldId id="442" r:id="rId27"/>
    <p:sldId id="443" r:id="rId28"/>
    <p:sldId id="444" r:id="rId29"/>
    <p:sldId id="445" r:id="rId30"/>
    <p:sldId id="446" r:id="rId31"/>
    <p:sldId id="447" r:id="rId32"/>
    <p:sldId id="490" r:id="rId33"/>
    <p:sldId id="491" r:id="rId34"/>
    <p:sldId id="494" r:id="rId35"/>
    <p:sldId id="505" r:id="rId36"/>
    <p:sldId id="506" r:id="rId37"/>
    <p:sldId id="520" r:id="rId38"/>
    <p:sldId id="508" r:id="rId39"/>
    <p:sldId id="509" r:id="rId40"/>
    <p:sldId id="510" r:id="rId41"/>
    <p:sldId id="521" r:id="rId42"/>
    <p:sldId id="511" r:id="rId43"/>
    <p:sldId id="512" r:id="rId44"/>
    <p:sldId id="513" r:id="rId45"/>
    <p:sldId id="514" r:id="rId46"/>
    <p:sldId id="522" r:id="rId4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226" autoAdjust="0"/>
    <p:restoredTop sz="98898" autoAdjust="0"/>
  </p:normalViewPr>
  <p:slideViewPr>
    <p:cSldViewPr>
      <p:cViewPr varScale="1">
        <p:scale>
          <a:sx n="71" d="100"/>
          <a:sy n="71" d="100"/>
        </p:scale>
        <p:origin x="1268" y="6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715506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23137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12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F7CE9-DC5C-4139-8698-3DCECBA82386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832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2019-03-26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84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704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15" y="6479"/>
            <a:ext cx="5523785" cy="41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C80CD-DF4F-4FED-815D-AFDC5BD0AB7D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6632"/>
            <a:ext cx="2110064" cy="432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52120" y="4683266"/>
            <a:ext cx="252028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/>
            <a:r>
              <a:rPr lang="ko-KR" altLang="en-US" dirty="0">
                <a:solidFill>
                  <a:prstClr val="black"/>
                </a:solidFill>
                <a:ea typeface="맑은 고딕" panose="020B0503020000020004" pitchFamily="50" charset="-127"/>
              </a:rPr>
              <a:t>숭실대학교</a:t>
            </a:r>
            <a:endParaRPr lang="en-US" altLang="ko-KR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algn="r"/>
            <a:r>
              <a:rPr lang="ko-KR" altLang="en-US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최형광교수</a:t>
            </a:r>
            <a:endParaRPr lang="ko-KR" altLang="en-US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Rectangle 29"/>
          <p:cNvSpPr txBox="1">
            <a:spLocks noChangeArrowheads="1"/>
          </p:cNvSpPr>
          <p:nvPr/>
        </p:nvSpPr>
        <p:spPr bwMode="auto">
          <a:xfrm>
            <a:off x="251520" y="2204864"/>
            <a:ext cx="5099720" cy="9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solidFill>
                  <a:prstClr val="black"/>
                </a:solidFill>
              </a:rPr>
              <a:t>리눅스 시스템관리</a:t>
            </a:r>
            <a:endParaRPr kumimoji="0" lang="en-US" altLang="ko-KR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kumimoji="0" lang="en-US" altLang="ko-KR" dirty="0">
                <a:solidFill>
                  <a:prstClr val="black"/>
                </a:solidFill>
              </a:rPr>
              <a:t>6</a:t>
            </a:r>
            <a:r>
              <a:rPr kumimoji="0" lang="ko-KR" altLang="en-US" dirty="0" smtClean="0">
                <a:solidFill>
                  <a:prstClr val="black"/>
                </a:solidFill>
              </a:rPr>
              <a:t>장</a:t>
            </a:r>
            <a:r>
              <a:rPr kumimoji="0" lang="en-US" altLang="ko-KR" dirty="0" smtClean="0">
                <a:solidFill>
                  <a:prstClr val="black"/>
                </a:solidFill>
              </a:rPr>
              <a:t/>
            </a:r>
            <a:br>
              <a:rPr kumimoji="0" lang="en-US" altLang="ko-KR" dirty="0" smtClean="0">
                <a:solidFill>
                  <a:prstClr val="black"/>
                </a:solidFill>
              </a:rPr>
            </a:br>
            <a:endParaRPr kumimoji="0" lang="ko-KR" altLang="en-US" sz="2800" dirty="0" smtClean="0">
              <a:solidFill>
                <a:prstClr val="black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3" y="4159149"/>
            <a:ext cx="3509789" cy="173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480362"/>
            <a:ext cx="1354134" cy="11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668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터미널에서 실행한 프로세스의 상세 정보 출력하기 </a:t>
            </a:r>
            <a:r>
              <a:rPr lang="en-US" altLang="ko-KR" dirty="0"/>
              <a:t>: a </a:t>
            </a:r>
            <a:r>
              <a:rPr lang="ko-KR" altLang="en-US" dirty="0"/>
              <a:t>옵션과 </a:t>
            </a:r>
            <a:r>
              <a:rPr lang="en-US" altLang="ko-KR" dirty="0"/>
              <a:t>u </a:t>
            </a:r>
            <a:r>
              <a:rPr lang="ko-KR" altLang="en-US" dirty="0"/>
              <a:t>옵션 </a:t>
            </a:r>
            <a:endParaRPr lang="en-US" altLang="ko-KR" dirty="0" smtClean="0"/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옵션과 </a:t>
            </a:r>
            <a:r>
              <a:rPr lang="en-US" altLang="ko-KR" dirty="0"/>
              <a:t>u </a:t>
            </a:r>
            <a:r>
              <a:rPr lang="ko-KR" altLang="en-US" dirty="0"/>
              <a:t>옵션을 함께 사용하면 터미널에서 실행한 프로세스의 상세 정보를 </a:t>
            </a:r>
            <a:r>
              <a:rPr lang="ko-KR" altLang="en-US" dirty="0" smtClean="0"/>
              <a:t>출력</a:t>
            </a:r>
            <a:r>
              <a:rPr lang="en-US" altLang="ko-KR" dirty="0"/>
              <a:t>: CPU</a:t>
            </a:r>
            <a:r>
              <a:rPr lang="ko-KR" altLang="en-US" dirty="0"/>
              <a:t>와 메모리 사용량 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87" y="1897091"/>
            <a:ext cx="7420841" cy="304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00" y="5043305"/>
            <a:ext cx="7490115" cy="1601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프로세스 관리 명령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전체 프로세스 목록 출력하기</a:t>
            </a:r>
            <a:r>
              <a:rPr lang="en-US" altLang="ko-KR" dirty="0"/>
              <a:t>(</a:t>
            </a:r>
            <a:r>
              <a:rPr lang="ko-KR" altLang="en-US" dirty="0"/>
              <a:t>유닉스 옵션</a:t>
            </a:r>
            <a:r>
              <a:rPr lang="en-US" altLang="ko-KR" dirty="0"/>
              <a:t>) : -e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/>
              <a:t>-e </a:t>
            </a:r>
            <a:r>
              <a:rPr lang="ko-KR" altLang="en-US" dirty="0"/>
              <a:t>옵션은 시스템에서 실행 중인 모든 프로세스를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/>
              <a:t>TTY</a:t>
            </a:r>
            <a:r>
              <a:rPr lang="ko-KR" altLang="en-US" dirty="0"/>
              <a:t>의 값이 </a:t>
            </a:r>
            <a:r>
              <a:rPr lang="en-US" altLang="ko-KR" dirty="0"/>
              <a:t>?</a:t>
            </a:r>
            <a:r>
              <a:rPr lang="ko-KR" altLang="en-US" dirty="0"/>
              <a:t>인 것은 대부분 </a:t>
            </a:r>
            <a:r>
              <a:rPr lang="ko-KR" altLang="en-US" dirty="0" err="1" smtClean="0"/>
              <a:t>데몬으로</a:t>
            </a:r>
            <a:r>
              <a:rPr lang="ko-KR" altLang="en-US" dirty="0" smtClean="0"/>
              <a:t> </a:t>
            </a:r>
            <a:r>
              <a:rPr lang="ko-KR" altLang="en-US" dirty="0"/>
              <a:t>시스템이 실행한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892496" y="2204864"/>
            <a:ext cx="7503023" cy="3572015"/>
            <a:chOff x="461962" y="2976562"/>
            <a:chExt cx="8253325" cy="39292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62" y="2976562"/>
              <a:ext cx="8220075" cy="9048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637" y="3819678"/>
              <a:ext cx="8248650" cy="30861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프로세스 관리 명령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전체 프로세스 목록 출력하기</a:t>
            </a:r>
            <a:r>
              <a:rPr lang="en-US" altLang="ko-KR" dirty="0"/>
              <a:t>(</a:t>
            </a:r>
            <a:r>
              <a:rPr lang="ko-KR" altLang="en-US" dirty="0"/>
              <a:t>유닉스 옵션</a:t>
            </a:r>
            <a:r>
              <a:rPr lang="en-US" altLang="ko-KR" dirty="0"/>
              <a:t>) : -e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 프로세스의 더 자세한 정보 출력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1916832"/>
            <a:ext cx="7455477" cy="373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ko-KR" altLang="en-US" dirty="0"/>
              <a:t>전체 프로세스 목록 출력하기</a:t>
            </a:r>
            <a:r>
              <a:rPr lang="en-US" altLang="ko-KR" dirty="0"/>
              <a:t>(BSD </a:t>
            </a:r>
            <a:r>
              <a:rPr lang="ko-KR" altLang="en-US" dirty="0"/>
              <a:t>옵션</a:t>
            </a:r>
            <a:r>
              <a:rPr lang="en-US" altLang="ko-KR" dirty="0"/>
              <a:t>) : ax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/>
              <a:t>시스템에서 실행 중인 모든 프로세스를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62646" y="1739201"/>
            <a:ext cx="7506739" cy="3670548"/>
            <a:chOff x="593653" y="694556"/>
            <a:chExt cx="7506739" cy="367054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78" y="694556"/>
              <a:ext cx="7490114" cy="857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653" y="1516263"/>
              <a:ext cx="7481455" cy="28488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ko-KR" altLang="en-US" dirty="0"/>
              <a:t>전체 프로세스 목록 출력하기</a:t>
            </a:r>
            <a:r>
              <a:rPr lang="en-US" altLang="ko-KR" dirty="0"/>
              <a:t>(BSD </a:t>
            </a:r>
            <a:r>
              <a:rPr lang="ko-KR" altLang="en-US" dirty="0"/>
              <a:t>옵션</a:t>
            </a:r>
            <a:r>
              <a:rPr lang="en-US" altLang="ko-KR" dirty="0"/>
              <a:t>) : ax </a:t>
            </a:r>
            <a:r>
              <a:rPr lang="ko-KR" altLang="en-US" dirty="0" err="1" smtClean="0"/>
              <a:t>옵</a:t>
            </a:r>
            <a:endParaRPr lang="en-US" altLang="ko-KR" dirty="0"/>
          </a:p>
          <a:p>
            <a:pPr lvl="1"/>
            <a:r>
              <a:rPr lang="en-US" altLang="ko-KR" dirty="0"/>
              <a:t>aux </a:t>
            </a:r>
            <a:r>
              <a:rPr lang="ko-KR" altLang="en-US" dirty="0"/>
              <a:t>옵션은 </a:t>
            </a:r>
            <a:r>
              <a:rPr lang="en-US" altLang="ko-KR" dirty="0"/>
              <a:t>-</a:t>
            </a:r>
            <a:r>
              <a:rPr lang="en-US" altLang="ko-KR" dirty="0" err="1"/>
              <a:t>ef</a:t>
            </a:r>
            <a:r>
              <a:rPr lang="ko-KR" altLang="en-US" dirty="0"/>
              <a:t>처럼 시스템에서 실행 중인 모든 프로세스에 대한 자세한 정보를 출력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9693"/>
            <a:ext cx="7472795" cy="35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특정 사용자의 프로세스 목록 출력하기 </a:t>
            </a:r>
            <a:r>
              <a:rPr lang="en-US" altLang="ko-KR" dirty="0"/>
              <a:t>: -u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더 상세한 정보를 보고 싶으면 </a:t>
            </a:r>
            <a:r>
              <a:rPr lang="en-US" altLang="ko-KR" dirty="0"/>
              <a:t>-f </a:t>
            </a:r>
            <a:r>
              <a:rPr lang="ko-KR" altLang="en-US" dirty="0"/>
              <a:t>옵션을 함께 사용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822076" y="1603037"/>
            <a:ext cx="6817066" cy="2429197"/>
            <a:chOff x="675763" y="1689295"/>
            <a:chExt cx="7498773" cy="26721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772" y="1689295"/>
              <a:ext cx="7481455" cy="143740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763" y="3079867"/>
              <a:ext cx="7498773" cy="128154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52" y="4408402"/>
            <a:ext cx="6817066" cy="2314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/>
              <a:t>특정 프로세스 정보 출력하기 </a:t>
            </a:r>
            <a:r>
              <a:rPr lang="en-US" altLang="ko-KR" dirty="0"/>
              <a:t>: -p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/>
              <a:t>-p </a:t>
            </a:r>
            <a:r>
              <a:rPr lang="ko-KR" altLang="en-US" dirty="0"/>
              <a:t>옵션과 함께 특정 </a:t>
            </a:r>
            <a:r>
              <a:rPr lang="en-US" altLang="ko-KR" dirty="0"/>
              <a:t>PID</a:t>
            </a:r>
            <a:r>
              <a:rPr lang="ko-KR" altLang="en-US" dirty="0"/>
              <a:t>를 지정하면 해당 프로세스의 정보를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명령을 이용해 특정 프로세스 정보 </a:t>
            </a:r>
            <a:r>
              <a:rPr lang="ko-KR" altLang="en-US" dirty="0" smtClean="0"/>
              <a:t>검색하기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명령과 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</a:t>
            </a:r>
            <a:r>
              <a:rPr lang="ko-KR" altLang="en-US" dirty="0"/>
              <a:t>명령을 </a:t>
            </a:r>
            <a:r>
              <a:rPr lang="en-US" altLang="ko-KR" dirty="0"/>
              <a:t>|</a:t>
            </a:r>
            <a:r>
              <a:rPr lang="ko-KR" altLang="en-US" dirty="0"/>
              <a:t>로 연결하여 특정 프로세스에 대한 정보를 검색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51" y="1757430"/>
            <a:ext cx="7498773" cy="17837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19" y="4264737"/>
            <a:ext cx="7472795" cy="1454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en-US" altLang="ko-KR" dirty="0" err="1"/>
              <a:t>pgrep</a:t>
            </a:r>
            <a:r>
              <a:rPr lang="en-US" altLang="ko-KR" dirty="0"/>
              <a:t> </a:t>
            </a:r>
            <a:r>
              <a:rPr lang="ko-KR" altLang="en-US" dirty="0"/>
              <a:t>명령을 이용해 특정 프로세스 정보 </a:t>
            </a:r>
            <a:r>
              <a:rPr lang="ko-KR" altLang="en-US" dirty="0" smtClean="0"/>
              <a:t>검색하기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bash </a:t>
            </a:r>
            <a:r>
              <a:rPr lang="ko-KR" altLang="en-US" dirty="0"/>
              <a:t>패턴을 </a:t>
            </a:r>
            <a:r>
              <a:rPr lang="ko-KR" altLang="en-US" dirty="0" smtClean="0"/>
              <a:t>지정하여 검색한 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09" y="1590988"/>
            <a:ext cx="7498773" cy="2848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66" y="4686386"/>
            <a:ext cx="7516091" cy="1082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en-US" altLang="ko-KR" dirty="0" err="1"/>
              <a:t>pgrep</a:t>
            </a:r>
            <a:r>
              <a:rPr lang="en-US" altLang="ko-KR" dirty="0"/>
              <a:t> </a:t>
            </a:r>
            <a:r>
              <a:rPr lang="ko-KR" altLang="en-US" dirty="0"/>
              <a:t>명령을 이용해 특정 프로세스 정보 검색하기</a:t>
            </a:r>
            <a:endParaRPr lang="en-US" altLang="ko-KR" dirty="0"/>
          </a:p>
          <a:p>
            <a:pPr lvl="1"/>
            <a:r>
              <a:rPr lang="en-US" altLang="ko-KR" dirty="0" err="1"/>
              <a:t>pgrep</a:t>
            </a:r>
            <a:r>
              <a:rPr lang="ko-KR" altLang="en-US" dirty="0"/>
              <a:t>의 경우 </a:t>
            </a:r>
            <a:r>
              <a:rPr lang="en-US" altLang="ko-KR" dirty="0"/>
              <a:t>-l </a:t>
            </a:r>
            <a:r>
              <a:rPr lang="ko-KR" altLang="en-US" dirty="0"/>
              <a:t>옵션을 지정해도 단지 </a:t>
            </a:r>
            <a:r>
              <a:rPr lang="en-US" altLang="ko-KR" dirty="0"/>
              <a:t>PID</a:t>
            </a:r>
            <a:r>
              <a:rPr lang="ko-KR" altLang="en-US" dirty="0"/>
              <a:t>와 명령 이름만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더 자세한 정보를 검색하려면 </a:t>
            </a:r>
            <a:r>
              <a:rPr lang="en-US" altLang="ko-KR" dirty="0" err="1"/>
              <a:t>pgrep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명령과 연결하여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-u </a:t>
            </a:r>
            <a:r>
              <a:rPr lang="ko-KR" altLang="en-US" dirty="0"/>
              <a:t>옵션으로 사용자명을 </a:t>
            </a:r>
            <a:r>
              <a:rPr lang="ko-KR" altLang="en-US" dirty="0" smtClean="0"/>
              <a:t>지정하여 검색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83" y="1779209"/>
            <a:ext cx="7490114" cy="10737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83" y="3368413"/>
            <a:ext cx="7498773" cy="1350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83" y="5267958"/>
            <a:ext cx="7464136" cy="1350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시그널</a:t>
            </a:r>
            <a:r>
              <a:rPr lang="en-US" altLang="ko-KR" dirty="0" smtClean="0"/>
              <a:t>(signal)</a:t>
            </a:r>
          </a:p>
          <a:p>
            <a:pPr lvl="1"/>
            <a:r>
              <a:rPr lang="ko-KR" altLang="en-US" dirty="0"/>
              <a:t>프로세스에 무언가 발생했음을 알리는 간단한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/>
            <a:r>
              <a:rPr lang="ko-KR" altLang="en-US" dirty="0"/>
              <a:t>리눅스에서 지원하는 시그널의 </a:t>
            </a:r>
            <a:r>
              <a:rPr lang="ko-KR" altLang="en-US" dirty="0" smtClean="0"/>
              <a:t>목록은 </a:t>
            </a:r>
            <a:r>
              <a:rPr lang="en-US" altLang="ko-KR" dirty="0" smtClean="0"/>
              <a:t>kill </a:t>
            </a:r>
            <a:r>
              <a:rPr lang="en-US" altLang="ko-KR" dirty="0"/>
              <a:t>-l </a:t>
            </a:r>
            <a:r>
              <a:rPr lang="ko-KR" altLang="en-US" dirty="0"/>
              <a:t>명령으로 알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2132856"/>
            <a:ext cx="7481455" cy="40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/>
              <a:t>프로세스의 개념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03.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04. </a:t>
            </a:r>
            <a:r>
              <a:rPr lang="ko-KR" altLang="en-US" dirty="0"/>
              <a:t>작업 예약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시그널</a:t>
            </a:r>
            <a:r>
              <a:rPr lang="en-US" altLang="ko-KR" dirty="0" smtClean="0"/>
              <a:t>(signal)</a:t>
            </a:r>
          </a:p>
          <a:p>
            <a:pPr lvl="1"/>
            <a:r>
              <a:rPr lang="ko-KR" altLang="en-US" dirty="0" smtClean="0"/>
              <a:t>주로</a:t>
            </a:r>
            <a:r>
              <a:rPr lang="en-US" altLang="ko-KR" dirty="0"/>
              <a:t> </a:t>
            </a:r>
            <a:r>
              <a:rPr lang="ko-KR" altLang="en-US" dirty="0" smtClean="0"/>
              <a:t>사용하는 시그널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87" y="1988840"/>
            <a:ext cx="82200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97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1052736"/>
            <a:ext cx="8352927" cy="5400600"/>
          </a:xfrm>
        </p:spPr>
        <p:txBody>
          <a:bodyPr/>
          <a:lstStyle/>
          <a:p>
            <a:r>
              <a:rPr lang="en-US" altLang="ko-KR" dirty="0"/>
              <a:t>kill </a:t>
            </a:r>
            <a:r>
              <a:rPr lang="ko-KR" altLang="en-US" dirty="0"/>
              <a:t>명령을 이용해 프로세스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kill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man</a:t>
            </a:r>
            <a:r>
              <a:rPr lang="ko-KR" altLang="en-US" dirty="0" smtClean="0"/>
              <a:t>을 실행시킨 프로세스를 찾아서 종료시키기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57" y="1505438"/>
            <a:ext cx="7481455" cy="2866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42" y="4667320"/>
            <a:ext cx="747279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프로세스 강제로 </a:t>
            </a:r>
            <a:r>
              <a:rPr lang="ko-KR" altLang="en-US" dirty="0" smtClean="0"/>
              <a:t>종료하기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/>
              <a:t>단순히 </a:t>
            </a:r>
            <a:r>
              <a:rPr lang="en-US" altLang="ko-KR" dirty="0"/>
              <a:t>kill </a:t>
            </a:r>
            <a:r>
              <a:rPr lang="ko-KR" altLang="en-US" dirty="0"/>
              <a:t>명령으로는 종료되지 않는 경우 강제 종료 시그널인 </a:t>
            </a:r>
            <a:r>
              <a:rPr lang="en-US" altLang="ko-KR" dirty="0"/>
              <a:t>9</a:t>
            </a:r>
            <a:r>
              <a:rPr lang="ko-KR" altLang="en-US" dirty="0"/>
              <a:t>번을 </a:t>
            </a:r>
            <a:r>
              <a:rPr lang="ko-KR" altLang="en-US" dirty="0" smtClean="0"/>
              <a:t>보낸다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강제종료 예</a:t>
            </a:r>
            <a:r>
              <a:rPr lang="en-US" altLang="ko-KR" dirty="0" smtClean="0"/>
              <a:t>: kill </a:t>
            </a:r>
            <a:r>
              <a:rPr lang="ko-KR" altLang="en-US" dirty="0" smtClean="0"/>
              <a:t>명령으로 종료되지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강제 </a:t>
            </a:r>
            <a:r>
              <a:rPr lang="ko-KR" altLang="en-US" dirty="0"/>
              <a:t>종료 시그널인 </a:t>
            </a:r>
            <a:r>
              <a:rPr lang="en-US" altLang="ko-KR" dirty="0"/>
              <a:t>9</a:t>
            </a:r>
            <a:r>
              <a:rPr lang="ko-KR" altLang="en-US" dirty="0"/>
              <a:t>번을 </a:t>
            </a:r>
            <a:r>
              <a:rPr lang="ko-KR" altLang="en-US" dirty="0" smtClean="0"/>
              <a:t>보내 강제로 종료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993733" y="2018756"/>
            <a:ext cx="7507432" cy="2513649"/>
            <a:chOff x="898951" y="1988840"/>
            <a:chExt cx="7507432" cy="251364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951" y="1988840"/>
              <a:ext cx="7490114" cy="111702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951" y="3091057"/>
              <a:ext cx="7507432" cy="1411432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33" y="4969952"/>
            <a:ext cx="7455477" cy="61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en-US" altLang="ko-KR" dirty="0" err="1"/>
              <a:t>pkill</a:t>
            </a:r>
            <a:r>
              <a:rPr lang="en-US" altLang="ko-KR" dirty="0"/>
              <a:t> </a:t>
            </a:r>
            <a:r>
              <a:rPr lang="ko-KR" altLang="en-US" dirty="0"/>
              <a:t>명령을 이용해 프로세스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pPr lvl="1"/>
            <a:r>
              <a:rPr lang="en-US" altLang="ko-KR" dirty="0"/>
              <a:t>PID</a:t>
            </a:r>
            <a:r>
              <a:rPr lang="ko-KR" altLang="en-US" dirty="0"/>
              <a:t>가 아니라 프로세스의 명령 이름</a:t>
            </a:r>
            <a:r>
              <a:rPr lang="en-US" altLang="ko-KR" dirty="0"/>
              <a:t>(CMD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/>
              <a:t>프로세스를 찾아 종료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1700808"/>
            <a:ext cx="7498773" cy="15413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3125751"/>
            <a:ext cx="7481455" cy="917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프로세스 관리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top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: </a:t>
            </a:r>
            <a:r>
              <a:rPr lang="ko-KR" altLang="en-US" dirty="0"/>
              <a:t>현재 실행 중인 프로세스에 대한 정보를 주기적으로 출력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924110"/>
            <a:ext cx="7446818" cy="2597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프로세스 관리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top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: </a:t>
            </a:r>
            <a:r>
              <a:rPr lang="ko-KR" altLang="en-US" dirty="0"/>
              <a:t>현재 실행 중인 프로세스에 대한 정보를 주기적으로 출력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924110"/>
            <a:ext cx="5290705" cy="33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en-US" altLang="ko-KR" dirty="0" smtClean="0"/>
              <a:t>top </a:t>
            </a:r>
            <a:r>
              <a:rPr lang="ko-KR" altLang="en-US" dirty="0" smtClean="0"/>
              <a:t>실행 화면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755576" y="1498577"/>
            <a:ext cx="6190177" cy="5331424"/>
            <a:chOff x="822614" y="1783773"/>
            <a:chExt cx="7490114" cy="645102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273" y="1783773"/>
              <a:ext cx="7481455" cy="329045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614" y="5074228"/>
              <a:ext cx="7490114" cy="316056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: GNOME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4744609" cy="40790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186" y="3158206"/>
            <a:ext cx="5234814" cy="3699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</a:t>
            </a:r>
            <a:r>
              <a:rPr lang="ko-KR" altLang="en-US" dirty="0" smtClean="0"/>
              <a:t>프로세스와 작업 </a:t>
            </a:r>
            <a:r>
              <a:rPr lang="ko-KR" altLang="en-US" dirty="0"/>
              <a:t>제어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포그라운드</a:t>
            </a:r>
            <a:r>
              <a:rPr lang="ko-KR" altLang="en-US" dirty="0"/>
              <a:t>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포그라운드</a:t>
            </a:r>
            <a:r>
              <a:rPr lang="ko-KR" altLang="en-US" dirty="0" smtClean="0"/>
              <a:t> 프로세스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</a:t>
            </a:r>
            <a:r>
              <a:rPr lang="ko-KR" altLang="en-US" dirty="0"/>
              <a:t>입력한 명령이 </a:t>
            </a:r>
            <a:r>
              <a:rPr lang="ko-KR" altLang="en-US" dirty="0" smtClean="0"/>
              <a:t>실행되어 </a:t>
            </a:r>
            <a:r>
              <a:rPr lang="ko-KR" altLang="en-US" dirty="0"/>
              <a:t>결과가 출력될 때까지 기다려야 하는 </a:t>
            </a:r>
            <a:r>
              <a:rPr lang="ko-KR" altLang="en-US" dirty="0" err="1"/>
              <a:t>포그라운드</a:t>
            </a:r>
            <a:r>
              <a:rPr lang="ko-KR" altLang="en-US" dirty="0"/>
              <a:t> 방식으로 처리되는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ko-KR" altLang="en-US" dirty="0"/>
              <a:t>이를 작업 제어에서는 </a:t>
            </a:r>
            <a:r>
              <a:rPr lang="ko-KR" altLang="en-US" dirty="0" err="1"/>
              <a:t>포그라운드</a:t>
            </a:r>
            <a:r>
              <a:rPr lang="ko-KR" altLang="en-US" dirty="0"/>
              <a:t> </a:t>
            </a:r>
            <a:r>
              <a:rPr lang="ko-KR" altLang="en-US" dirty="0" smtClean="0"/>
              <a:t>작업이라고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백그라운드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백그라운드 프로세스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명령을 </a:t>
            </a:r>
            <a:r>
              <a:rPr lang="ko-KR" altLang="en-US" dirty="0"/>
              <a:t>실행하면 명령의 처리가 끝나는 것과 관계없이 곧바로 </a:t>
            </a:r>
            <a:r>
              <a:rPr lang="ko-KR" altLang="en-US" dirty="0" smtClean="0"/>
              <a:t>프롬프트가 </a:t>
            </a:r>
            <a:r>
              <a:rPr lang="ko-KR" altLang="en-US" dirty="0"/>
              <a:t>출력되어 사용자가 다른 작업을 </a:t>
            </a:r>
            <a:r>
              <a:rPr lang="ko-KR" altLang="en-US" dirty="0" smtClean="0"/>
              <a:t>계속할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</a:t>
            </a:r>
            <a:r>
              <a:rPr lang="ko-KR" altLang="en-US" dirty="0"/>
              <a:t>제어에서는 백그라운드 </a:t>
            </a:r>
            <a:r>
              <a:rPr lang="ko-KR" altLang="en-US" dirty="0" smtClean="0"/>
              <a:t>작업이라고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백그라운드 작업과 출력 방향 </a:t>
            </a:r>
            <a:r>
              <a:rPr lang="ko-KR" altLang="en-US" dirty="0" smtClean="0"/>
              <a:t>전환하기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백그라운드로 </a:t>
            </a:r>
            <a:r>
              <a:rPr lang="ko-KR" altLang="en-US" dirty="0"/>
              <a:t>처리할 때는 </a:t>
            </a:r>
            <a:r>
              <a:rPr lang="ko-KR" altLang="en-US" dirty="0" smtClean="0"/>
              <a:t>주로 출력과 </a:t>
            </a:r>
            <a:r>
              <a:rPr lang="ko-KR" altLang="en-US" dirty="0"/>
              <a:t>오류 방향 </a:t>
            </a:r>
            <a:r>
              <a:rPr lang="ko-KR" altLang="en-US" dirty="0" smtClean="0"/>
              <a:t>전환을 하여</a:t>
            </a:r>
            <a:r>
              <a:rPr lang="en-US" altLang="ko-KR" dirty="0" smtClean="0"/>
              <a:t> </a:t>
            </a:r>
            <a:r>
              <a:rPr lang="ko-KR" altLang="en-US" dirty="0"/>
              <a:t>실행 결과와 오류 메시지를 파일로 </a:t>
            </a:r>
            <a:r>
              <a:rPr lang="ko-KR" altLang="en-US" dirty="0" smtClean="0"/>
              <a:t>저장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9" y="2310122"/>
            <a:ext cx="7481455" cy="5368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91" y="3988953"/>
            <a:ext cx="7498773" cy="5628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09" y="5461849"/>
            <a:ext cx="7481455" cy="80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/>
              <a:t>작업 제어</a:t>
            </a:r>
            <a:endParaRPr lang="en-US" altLang="ko-KR" dirty="0"/>
          </a:p>
          <a:p>
            <a:pPr lvl="1"/>
            <a:r>
              <a:rPr lang="ko-KR" altLang="en-US" dirty="0"/>
              <a:t>작업 제어는 작업 전환과 작업 일시 중지</a:t>
            </a:r>
            <a:r>
              <a:rPr lang="en-US" altLang="ko-KR" dirty="0"/>
              <a:t>, </a:t>
            </a:r>
            <a:r>
              <a:rPr lang="ko-KR" altLang="en-US" dirty="0"/>
              <a:t>작업 </a:t>
            </a:r>
            <a:r>
              <a:rPr lang="ko-KR" altLang="en-US" dirty="0" smtClean="0"/>
              <a:t>종료를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전환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포그라운드</a:t>
            </a:r>
            <a:r>
              <a:rPr lang="ko-KR" altLang="en-US" dirty="0" smtClean="0"/>
              <a:t> 작업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백그라운드 작업</a:t>
            </a:r>
            <a:r>
              <a:rPr lang="en-US" altLang="ko-KR" dirty="0" smtClean="0"/>
              <a:t>, </a:t>
            </a:r>
            <a:r>
              <a:rPr lang="ko-KR" altLang="en-US" dirty="0"/>
              <a:t>백그라운드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포그라운드</a:t>
            </a:r>
            <a:r>
              <a:rPr lang="ko-KR" altLang="en-US" dirty="0" smtClean="0"/>
              <a:t> </a:t>
            </a:r>
            <a:r>
              <a:rPr lang="ko-KR" altLang="en-US" dirty="0"/>
              <a:t>작업으로 </a:t>
            </a:r>
            <a:r>
              <a:rPr lang="ko-KR" altLang="en-US" dirty="0" smtClean="0"/>
              <a:t>전환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</a:t>
            </a:r>
            <a:r>
              <a:rPr lang="ko-KR" altLang="en-US" dirty="0"/>
              <a:t>일시 </a:t>
            </a:r>
            <a:r>
              <a:rPr lang="ko-KR" altLang="en-US" dirty="0" smtClean="0"/>
              <a:t>중지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작업을 </a:t>
            </a:r>
            <a:r>
              <a:rPr lang="ko-KR" altLang="en-US" dirty="0"/>
              <a:t>잠시 </a:t>
            </a:r>
            <a:r>
              <a:rPr lang="ko-KR" altLang="en-US" dirty="0" smtClean="0"/>
              <a:t>중단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종료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프로세스를 종료하는 </a:t>
            </a:r>
            <a:r>
              <a:rPr lang="ko-KR" altLang="en-US" dirty="0"/>
              <a:t>것처럼 작업을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/>
              <a:t>작업 목록 보기 </a:t>
            </a:r>
            <a:r>
              <a:rPr lang="en-US" altLang="ko-KR" dirty="0"/>
              <a:t>: </a:t>
            </a:r>
            <a:r>
              <a:rPr lang="en-US" altLang="ko-KR" dirty="0" smtClean="0"/>
              <a:t>jobs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63452"/>
            <a:ext cx="7446818" cy="2294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프로세스에 </a:t>
            </a:r>
            <a:r>
              <a:rPr lang="ko-KR" altLang="en-US" sz="1600" dirty="0"/>
              <a:t>대해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프로세스 </a:t>
            </a:r>
            <a:r>
              <a:rPr lang="ko-KR" altLang="en-US" sz="1600" dirty="0"/>
              <a:t>목록을 확인하고 특정 프로세스를 검색할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프로세스를 </a:t>
            </a:r>
            <a:r>
              <a:rPr lang="ko-KR" altLang="en-US" sz="1600" dirty="0"/>
              <a:t>강제로 종료할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프로세스 </a:t>
            </a:r>
            <a:r>
              <a:rPr lang="ko-KR" altLang="en-US" sz="1600" dirty="0"/>
              <a:t>관리 도구로 전체 프로세스의 상태를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포그라운드와 </a:t>
            </a:r>
            <a:r>
              <a:rPr lang="ko-KR" altLang="en-US" sz="1600" dirty="0"/>
              <a:t>백그라운드 작업의 차이를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백그라운드로 </a:t>
            </a:r>
            <a:r>
              <a:rPr lang="ko-KR" altLang="en-US" sz="1600" dirty="0"/>
              <a:t>작업을 실행하고 포그라운드로 변환할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정해진 </a:t>
            </a:r>
            <a:r>
              <a:rPr lang="ko-KR" altLang="en-US" sz="1600" dirty="0"/>
              <a:t>시간에 혹은 주기적으로 명령을 실행하도록 설정할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jobs </a:t>
            </a:r>
            <a:r>
              <a:rPr lang="ko-KR" altLang="en-US" dirty="0" smtClean="0"/>
              <a:t>명령 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82" y="1655939"/>
            <a:ext cx="7446818" cy="1108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7" y="2915774"/>
            <a:ext cx="7498773" cy="3732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작업 전환하기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작업전환 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포그라운드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백그라운드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464136" cy="1636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6" y="4031434"/>
            <a:ext cx="7490114" cy="2467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작업 전환하기</a:t>
            </a:r>
            <a:endParaRPr lang="en-US" altLang="ko-KR" dirty="0"/>
          </a:p>
          <a:p>
            <a:pPr lvl="1"/>
            <a:r>
              <a:rPr lang="ko-KR" altLang="en-US" dirty="0"/>
              <a:t>작업전환 예</a:t>
            </a:r>
            <a:r>
              <a:rPr lang="en-US" altLang="ko-KR" dirty="0"/>
              <a:t>: </a:t>
            </a:r>
            <a:r>
              <a:rPr lang="ko-KR" altLang="en-US" dirty="0"/>
              <a:t>백</a:t>
            </a:r>
            <a:r>
              <a:rPr lang="ko-KR" altLang="en-US" dirty="0" smtClean="0"/>
              <a:t>그라운드 </a:t>
            </a:r>
            <a:r>
              <a:rPr lang="en-US" altLang="ko-KR" dirty="0"/>
              <a:t>-&gt; </a:t>
            </a:r>
            <a:r>
              <a:rPr lang="ko-KR" altLang="en-US" dirty="0" err="1" smtClean="0"/>
              <a:t>포그라운드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작업 종료하기 </a:t>
            </a:r>
            <a:r>
              <a:rPr lang="en-US" altLang="ko-KR" dirty="0"/>
              <a:t>:  </a:t>
            </a:r>
            <a:r>
              <a:rPr lang="en-US" altLang="ko-KR" dirty="0" err="1" smtClean="0"/>
              <a:t>Ctrl+c</a:t>
            </a:r>
            <a:endParaRPr lang="en-US" altLang="ko-KR" dirty="0" smtClean="0"/>
          </a:p>
          <a:p>
            <a:pPr lvl="1"/>
            <a:r>
              <a:rPr lang="ko-KR" altLang="en-US" dirty="0" err="1"/>
              <a:t>포그라운드</a:t>
            </a:r>
            <a:r>
              <a:rPr lang="ko-KR" altLang="en-US" dirty="0"/>
              <a:t> 작업은  </a:t>
            </a:r>
            <a:r>
              <a:rPr lang="en-US" altLang="ko-KR" dirty="0" err="1" smtClean="0"/>
              <a:t>Ctrl+c</a:t>
            </a:r>
            <a:r>
              <a:rPr lang="ko-KR" altLang="en-US" dirty="0"/>
              <a:t>를 입력하면 대부분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백그라운드 작업은 </a:t>
            </a:r>
            <a:r>
              <a:rPr lang="en-US" altLang="ko-KR" dirty="0"/>
              <a:t>kill </a:t>
            </a:r>
            <a:r>
              <a:rPr lang="ko-KR" altLang="en-US" dirty="0"/>
              <a:t>명령으로 강제 </a:t>
            </a:r>
            <a:r>
              <a:rPr lang="ko-KR" altLang="en-US" dirty="0" smtClean="0"/>
              <a:t>종료</a:t>
            </a:r>
            <a:r>
              <a:rPr lang="en-US" altLang="ko-KR" dirty="0"/>
              <a:t>: PID </a:t>
            </a:r>
            <a:r>
              <a:rPr lang="ko-KR" altLang="en-US" dirty="0" smtClean="0"/>
              <a:t>또는 </a:t>
            </a:r>
            <a:r>
              <a:rPr lang="ko-KR" altLang="en-US" dirty="0"/>
              <a:t>‘</a:t>
            </a:r>
            <a:r>
              <a:rPr lang="en-US" altLang="ko-KR" dirty="0" smtClean="0"/>
              <a:t>%</a:t>
            </a:r>
            <a:r>
              <a:rPr lang="ko-KR" altLang="en-US" dirty="0" smtClean="0"/>
              <a:t>작업 </a:t>
            </a:r>
            <a:r>
              <a:rPr lang="ko-KR" altLang="en-US" dirty="0"/>
              <a:t>번호’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18" y="1903870"/>
            <a:ext cx="7472795" cy="1255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57" y="3851333"/>
            <a:ext cx="7455477" cy="7533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28" y="4894257"/>
            <a:ext cx="7498773" cy="1463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로그아웃 후에도 백그라운드 작업 계속 실행하기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nohup</a:t>
            </a:r>
            <a:endParaRPr lang="en-US" altLang="ko-KR" dirty="0" smtClean="0"/>
          </a:p>
          <a:p>
            <a:pPr lvl="1"/>
            <a:r>
              <a:rPr lang="ko-KR" altLang="en-US" dirty="0" err="1"/>
              <a:t>로그아웃한</a:t>
            </a:r>
            <a:r>
              <a:rPr lang="ko-KR" altLang="en-US" dirty="0"/>
              <a:t> 다음에도 작업이 완료될 때까지 백그라운드 </a:t>
            </a:r>
            <a:r>
              <a:rPr lang="ko-KR" altLang="en-US" dirty="0" smtClean="0"/>
              <a:t>작업을 </a:t>
            </a:r>
            <a:r>
              <a:rPr lang="ko-KR" altLang="en-US" dirty="0"/>
              <a:t>실행해야 할 경우가 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 err="1"/>
              <a:t>nohup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nohup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사용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다시 로그인하여 파일 내용 확인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2037019"/>
            <a:ext cx="7446818" cy="11603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0" y="3407302"/>
            <a:ext cx="7481455" cy="92652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20599" y="4760602"/>
            <a:ext cx="7491717" cy="2050138"/>
            <a:chOff x="920599" y="4760602"/>
            <a:chExt cx="7491717" cy="205013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0599" y="4760602"/>
              <a:ext cx="7490114" cy="178377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0861" y="6516331"/>
              <a:ext cx="7481455" cy="29440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로그아웃 후에도 백그라운드 작업 계속 실행하기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nohup</a:t>
            </a:r>
            <a:endParaRPr lang="en-US" altLang="ko-KR" dirty="0" smtClean="0"/>
          </a:p>
          <a:p>
            <a:pPr lvl="1"/>
            <a:r>
              <a:rPr lang="ko-KR" altLang="en-US" dirty="0"/>
              <a:t>명령 실행 시 다음 예와 같이 출력 방향 전환을 하면 </a:t>
            </a:r>
            <a:r>
              <a:rPr lang="en-US" altLang="ko-KR" dirty="0" err="1"/>
              <a:t>nohup.out</a:t>
            </a:r>
            <a:r>
              <a:rPr lang="en-US" altLang="ko-KR" dirty="0"/>
              <a:t> </a:t>
            </a:r>
            <a:r>
              <a:rPr lang="ko-KR" altLang="en-US" dirty="0"/>
              <a:t>파일을 생성하지 않고 </a:t>
            </a:r>
            <a:r>
              <a:rPr lang="ko-KR" altLang="en-US" dirty="0" smtClean="0"/>
              <a:t>지정한 </a:t>
            </a:r>
            <a:r>
              <a:rPr lang="ko-KR" altLang="en-US" dirty="0"/>
              <a:t>파일에 결과와 오류 메시지를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다시 로그인하여 파일 내용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2053564"/>
            <a:ext cx="7498773" cy="7273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3142727"/>
            <a:ext cx="7464136" cy="261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작업 예약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특정한 시간에 작업을 수행하도록 예약할 수 있는 두 가지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정해진 시간에 한 번만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en-US" dirty="0"/>
              <a:t>정해진 시간에 반복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r>
              <a:rPr lang="ko-KR" altLang="en-US" dirty="0"/>
              <a:t>정해진 시간에 한 번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44" y="2553787"/>
            <a:ext cx="7455477" cy="31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at </a:t>
            </a:r>
            <a:r>
              <a:rPr lang="ko-KR" altLang="en-US" dirty="0" smtClean="0"/>
              <a:t>명령 설치 </a:t>
            </a:r>
            <a:r>
              <a:rPr lang="en-US" altLang="ko-KR" dirty="0"/>
              <a:t>: 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at,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 smtClean="0"/>
              <a:t>mailutils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09" y="1629989"/>
            <a:ext cx="6710795" cy="51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at </a:t>
            </a:r>
            <a:r>
              <a:rPr lang="ko-KR" altLang="en-US" dirty="0"/>
              <a:t>명령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en-US" altLang="ko-KR" dirty="0"/>
              <a:t>at </a:t>
            </a:r>
            <a:r>
              <a:rPr lang="ko-KR" altLang="en-US" dirty="0"/>
              <a:t>명령을 사용하여 정해진 시간에 명령을 실행하도록 예약하려면 </a:t>
            </a:r>
            <a:r>
              <a:rPr lang="ko-KR" altLang="en-US" dirty="0" smtClean="0"/>
              <a:t> </a:t>
            </a:r>
            <a:r>
              <a:rPr lang="en-US" altLang="ko-KR" dirty="0"/>
              <a:t>at </a:t>
            </a:r>
            <a:r>
              <a:rPr lang="ko-KR" altLang="en-US" dirty="0" smtClean="0"/>
              <a:t>명령 </a:t>
            </a:r>
            <a:r>
              <a:rPr lang="ko-KR" altLang="en-US" dirty="0"/>
              <a:t>뒤에 시간을 </a:t>
            </a:r>
            <a:r>
              <a:rPr lang="ko-KR" altLang="en-US" dirty="0" smtClean="0"/>
              <a:t>명시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시간을 지정하는 형식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at </a:t>
            </a:r>
            <a:r>
              <a:rPr lang="en-US" altLang="ko-KR" dirty="0"/>
              <a:t>4pm + 3 days : </a:t>
            </a:r>
            <a:r>
              <a:rPr lang="ko-KR" altLang="en-US" dirty="0"/>
              <a:t>지금부터 </a:t>
            </a:r>
            <a:r>
              <a:rPr lang="en-US" altLang="ko-KR" dirty="0"/>
              <a:t>3</a:t>
            </a:r>
            <a:r>
              <a:rPr lang="ko-KR" altLang="en-US" dirty="0"/>
              <a:t>일 후 오후 </a:t>
            </a:r>
            <a:r>
              <a:rPr lang="en-US" altLang="ko-KR" dirty="0"/>
              <a:t>4</a:t>
            </a:r>
            <a:r>
              <a:rPr lang="ko-KR" altLang="en-US" dirty="0"/>
              <a:t>시에 작업을 수행한다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at </a:t>
            </a:r>
            <a:r>
              <a:rPr lang="en-US" altLang="ko-KR" dirty="0"/>
              <a:t>10am Jul 31 : 7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 오전 </a:t>
            </a:r>
            <a:r>
              <a:rPr lang="en-US" altLang="ko-KR" dirty="0"/>
              <a:t>10</a:t>
            </a:r>
            <a:r>
              <a:rPr lang="ko-KR" altLang="en-US" dirty="0"/>
              <a:t>시에 작업을 수행한다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at </a:t>
            </a:r>
            <a:r>
              <a:rPr lang="en-US" altLang="ko-KR" dirty="0"/>
              <a:t>1am tomorrow : </a:t>
            </a:r>
            <a:r>
              <a:rPr lang="ko-KR" altLang="en-US" dirty="0"/>
              <a:t>내일 오전 </a:t>
            </a:r>
            <a:r>
              <a:rPr lang="en-US" altLang="ko-KR" dirty="0"/>
              <a:t>1</a:t>
            </a:r>
            <a:r>
              <a:rPr lang="ko-KR" altLang="en-US" dirty="0"/>
              <a:t>시에 작업을 수행한다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at </a:t>
            </a:r>
            <a:r>
              <a:rPr lang="en-US" altLang="ko-KR" dirty="0"/>
              <a:t>10:00am today : </a:t>
            </a:r>
            <a:r>
              <a:rPr lang="ko-KR" altLang="en-US" dirty="0"/>
              <a:t>오늘 오전 </a:t>
            </a:r>
            <a:r>
              <a:rPr lang="en-US" altLang="ko-KR" dirty="0"/>
              <a:t>10</a:t>
            </a:r>
            <a:r>
              <a:rPr lang="ko-KR" altLang="en-US" dirty="0"/>
              <a:t>시에 작업을 수행한다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at</a:t>
            </a:r>
            <a:r>
              <a:rPr lang="ko-KR" altLang="en-US" dirty="0"/>
              <a:t>로 실행할 명령은 기본적으로 표준 입력으로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: </a:t>
            </a:r>
            <a:r>
              <a:rPr lang="ko-KR" altLang="en-US" dirty="0"/>
              <a:t> 명령의 입력을 마치려면  </a:t>
            </a:r>
            <a:r>
              <a:rPr lang="en-US" altLang="ko-KR" dirty="0" err="1" smtClean="0"/>
              <a:t>ctrl+d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18" y="1899364"/>
            <a:ext cx="7115175" cy="600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17" y="4251012"/>
            <a:ext cx="71151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작업 파일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lvl="1"/>
            <a:r>
              <a:rPr lang="en-US" altLang="ko-KR" dirty="0"/>
              <a:t>at</a:t>
            </a:r>
            <a:r>
              <a:rPr lang="ko-KR" altLang="en-US" dirty="0"/>
              <a:t>로 생성된 작업 파일은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/spool/at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daemon </a:t>
            </a:r>
            <a:r>
              <a:rPr lang="ko-KR" altLang="en-US" dirty="0" smtClean="0"/>
              <a:t>그룹의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사용자만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/spool/</a:t>
            </a:r>
            <a:r>
              <a:rPr lang="en-US" altLang="ko-KR" dirty="0" err="1" smtClean="0"/>
              <a:t>cron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atjobs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내용 확인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54" y="1890142"/>
            <a:ext cx="71532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작업 목록 확인하기 </a:t>
            </a:r>
            <a:r>
              <a:rPr lang="en-US" altLang="ko-KR" dirty="0"/>
              <a:t>: -l </a:t>
            </a:r>
            <a:r>
              <a:rPr lang="ko-KR" altLang="en-US" dirty="0"/>
              <a:t>옵션</a:t>
            </a:r>
            <a:r>
              <a:rPr lang="en-US" altLang="ko-KR" dirty="0"/>
              <a:t>, </a:t>
            </a:r>
            <a:r>
              <a:rPr lang="en-US" altLang="ko-KR" dirty="0" err="1" smtClean="0"/>
              <a:t>atq</a:t>
            </a:r>
            <a:endParaRPr lang="en-US" altLang="ko-KR" dirty="0" smtClean="0"/>
          </a:p>
          <a:p>
            <a:pPr lvl="1"/>
            <a:r>
              <a:rPr lang="en-US" altLang="ko-KR" dirty="0"/>
              <a:t>at </a:t>
            </a:r>
            <a:r>
              <a:rPr lang="ko-KR" altLang="en-US" dirty="0"/>
              <a:t>명령으로 설정된 작업의 목록은 </a:t>
            </a:r>
            <a:r>
              <a:rPr lang="en-US" altLang="ko-KR" dirty="0"/>
              <a:t>-l </a:t>
            </a:r>
            <a:r>
              <a:rPr lang="ko-KR" altLang="en-US" dirty="0"/>
              <a:t>옵션으로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atq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명령으로도 확인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8" y="1955748"/>
            <a:ext cx="7481455" cy="8659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68" y="3284984"/>
            <a:ext cx="7464136" cy="11862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93" y="4488663"/>
            <a:ext cx="7429500" cy="8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12160" y="4856460"/>
            <a:ext cx="93610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71056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작업 삭제하기 </a:t>
            </a:r>
            <a:r>
              <a:rPr lang="en-US" altLang="ko-KR" dirty="0"/>
              <a:t>: -d </a:t>
            </a:r>
            <a:r>
              <a:rPr lang="ko-KR" altLang="en-US" dirty="0"/>
              <a:t>옵션</a:t>
            </a:r>
            <a:r>
              <a:rPr lang="en-US" altLang="ko-KR" dirty="0"/>
              <a:t>, </a:t>
            </a:r>
            <a:r>
              <a:rPr lang="en-US" altLang="ko-KR" dirty="0" err="1"/>
              <a:t>atrm</a:t>
            </a:r>
            <a:endParaRPr lang="en-US" altLang="ko-KR" dirty="0"/>
          </a:p>
          <a:p>
            <a:pPr lvl="1"/>
            <a:r>
              <a:rPr lang="en-US" altLang="ko-KR" dirty="0"/>
              <a:t>at </a:t>
            </a:r>
            <a:r>
              <a:rPr lang="ko-KR" altLang="en-US" dirty="0"/>
              <a:t>명령으로 설정한 작업이 실행되기 전에 삭제하려면 </a:t>
            </a:r>
            <a:r>
              <a:rPr lang="en-US" altLang="ko-KR" dirty="0"/>
              <a:t>-d </a:t>
            </a:r>
            <a:r>
              <a:rPr lang="ko-KR" altLang="en-US" dirty="0"/>
              <a:t>옵션을 사용하고 삭제할 작업 번호를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작업예약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9" y="1844824"/>
            <a:ext cx="7490114" cy="11776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80" y="3516356"/>
            <a:ext cx="7498773" cy="29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작업 삭제하기 </a:t>
            </a:r>
            <a:r>
              <a:rPr lang="en-US" altLang="ko-KR" dirty="0"/>
              <a:t>: -d </a:t>
            </a:r>
            <a:r>
              <a:rPr lang="ko-KR" altLang="en-US" dirty="0"/>
              <a:t>옵션</a:t>
            </a:r>
            <a:r>
              <a:rPr lang="en-US" altLang="ko-KR" dirty="0"/>
              <a:t>, </a:t>
            </a:r>
            <a:r>
              <a:rPr lang="en-US" altLang="ko-KR" dirty="0" err="1"/>
              <a:t>atrm</a:t>
            </a:r>
            <a:endParaRPr lang="en-US" altLang="ko-KR" dirty="0"/>
          </a:p>
          <a:p>
            <a:pPr lvl="1"/>
            <a:r>
              <a:rPr lang="en-US" altLang="ko-KR" dirty="0"/>
              <a:t>at </a:t>
            </a:r>
            <a:r>
              <a:rPr lang="ko-KR" altLang="en-US" dirty="0"/>
              <a:t>명령으로 설정한 작업이 실행되기 전에 삭제하려면 </a:t>
            </a:r>
            <a:r>
              <a:rPr lang="en-US" altLang="ko-KR" dirty="0"/>
              <a:t>-d </a:t>
            </a:r>
            <a:r>
              <a:rPr lang="ko-KR" altLang="en-US" dirty="0"/>
              <a:t>옵션을 사용하고 삭제할 작업 번호를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r>
              <a:rPr lang="ko-KR" altLang="en-US" dirty="0" smtClean="0"/>
              <a:t>설정된 작업 확인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r>
              <a:rPr lang="ko-KR" altLang="en-US" dirty="0" smtClean="0"/>
              <a:t>작업 삭제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54" y="2210372"/>
            <a:ext cx="7498773" cy="14027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32" y="4069723"/>
            <a:ext cx="7472795" cy="142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명령 사용 </a:t>
            </a:r>
            <a:r>
              <a:rPr lang="ko-KR" altLang="en-US" dirty="0" smtClean="0"/>
              <a:t>제한하기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관련된 파일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at.allow</a:t>
            </a:r>
            <a:r>
              <a:rPr lang="ko-KR" altLang="en-US" dirty="0"/>
              <a:t>와 </a:t>
            </a:r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at.deny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at.allow</a:t>
            </a:r>
            <a:r>
              <a:rPr lang="en-US" altLang="ko-KR" dirty="0"/>
              <a:t> </a:t>
            </a:r>
            <a:r>
              <a:rPr lang="ko-KR" altLang="en-US" dirty="0"/>
              <a:t>파일과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r>
              <a:rPr lang="en-US" altLang="ko-KR" dirty="0"/>
              <a:t> </a:t>
            </a:r>
            <a:r>
              <a:rPr lang="ko-KR" altLang="en-US" dirty="0"/>
              <a:t>파일에는 한 줄에 사용자 이름을 하나씩만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at.allow</a:t>
            </a:r>
            <a:r>
              <a:rPr lang="en-US" altLang="ko-KR" dirty="0"/>
              <a:t> </a:t>
            </a:r>
            <a:r>
              <a:rPr lang="ko-KR" altLang="en-US" dirty="0"/>
              <a:t>파일이 있으면 이 파일에 있는 사용자만 </a:t>
            </a:r>
            <a:r>
              <a:rPr lang="en-US" altLang="ko-KR" dirty="0"/>
              <a:t>at </a:t>
            </a:r>
            <a:r>
              <a:rPr lang="ko-KR" altLang="en-US" dirty="0"/>
              <a:t>명령을 사용할 수 있다</a:t>
            </a:r>
            <a:r>
              <a:rPr lang="en-US" altLang="ko-KR" dirty="0"/>
              <a:t>. </a:t>
            </a:r>
            <a:r>
              <a:rPr lang="ko-KR" altLang="en-US" dirty="0" smtClean="0"/>
              <a:t>이 경우에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r>
              <a:rPr lang="en-US" altLang="ko-KR" dirty="0"/>
              <a:t> </a:t>
            </a:r>
            <a:r>
              <a:rPr lang="ko-KR" altLang="en-US" dirty="0"/>
              <a:t>파일은 무시된다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at.allow</a:t>
            </a:r>
            <a:r>
              <a:rPr lang="en-US" altLang="ko-KR" dirty="0"/>
              <a:t> </a:t>
            </a:r>
            <a:r>
              <a:rPr lang="ko-KR" altLang="en-US" dirty="0"/>
              <a:t>파일이 없으면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r>
              <a:rPr lang="en-US" altLang="ko-KR" dirty="0"/>
              <a:t> </a:t>
            </a:r>
            <a:r>
              <a:rPr lang="ko-KR" altLang="en-US" dirty="0"/>
              <a:t>파일에 지정된 사용자를 제외한 모든 </a:t>
            </a:r>
            <a:r>
              <a:rPr lang="ko-KR" altLang="en-US" dirty="0" smtClean="0"/>
              <a:t>사용자가 </a:t>
            </a:r>
            <a:r>
              <a:rPr lang="en-US" altLang="ko-KR" dirty="0"/>
              <a:t>at </a:t>
            </a:r>
            <a:r>
              <a:rPr lang="ko-KR" altLang="en-US" dirty="0"/>
              <a:t>명령을 사용할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smtClean="0"/>
              <a:t>만약 </a:t>
            </a:r>
            <a:r>
              <a:rPr lang="ko-KR" altLang="en-US" dirty="0"/>
              <a:t>두 파일이 모두 없다면 </a:t>
            </a:r>
            <a:r>
              <a:rPr lang="en-US" altLang="ko-KR" dirty="0"/>
              <a:t>root</a:t>
            </a:r>
            <a:r>
              <a:rPr lang="ko-KR" altLang="en-US" dirty="0"/>
              <a:t>만 </a:t>
            </a:r>
            <a:r>
              <a:rPr lang="en-US" altLang="ko-KR" dirty="0"/>
              <a:t>at </a:t>
            </a:r>
            <a:r>
              <a:rPr lang="ko-KR" altLang="en-US" dirty="0"/>
              <a:t>명령을 사용할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사용자가 두 파일 모두에 속해 있다면 그 사용자는 </a:t>
            </a:r>
            <a:r>
              <a:rPr lang="en-US" altLang="ko-KR" dirty="0"/>
              <a:t>at </a:t>
            </a:r>
            <a:r>
              <a:rPr lang="ko-KR" altLang="en-US" dirty="0"/>
              <a:t>명령을 사용할 수 있다</a:t>
            </a:r>
            <a:r>
              <a:rPr lang="en-US" altLang="ko-KR" dirty="0"/>
              <a:t>.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at.allow</a:t>
            </a:r>
            <a:r>
              <a:rPr lang="en-US" altLang="ko-KR" dirty="0" smtClean="0"/>
              <a:t> </a:t>
            </a:r>
            <a:r>
              <a:rPr lang="ko-KR" altLang="en-US" dirty="0"/>
              <a:t>파일이 적용되기 때문이다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r>
              <a:rPr lang="ko-KR" altLang="en-US" dirty="0"/>
              <a:t>를 빈 파일로 두면 모든 사용자가 </a:t>
            </a:r>
            <a:r>
              <a:rPr lang="en-US" altLang="ko-KR" dirty="0"/>
              <a:t>at </a:t>
            </a:r>
            <a:r>
              <a:rPr lang="ko-KR" altLang="en-US" dirty="0"/>
              <a:t>명령을 사용할 수 있는데</a:t>
            </a:r>
            <a:r>
              <a:rPr lang="en-US" altLang="ko-KR" dirty="0"/>
              <a:t>, </a:t>
            </a:r>
            <a:r>
              <a:rPr lang="ko-KR" altLang="en-US" dirty="0"/>
              <a:t>이것이 </a:t>
            </a:r>
            <a:r>
              <a:rPr lang="ko-KR" altLang="en-US" dirty="0" smtClean="0"/>
              <a:t>초기 </a:t>
            </a:r>
            <a:r>
              <a:rPr lang="ko-KR" altLang="en-US" dirty="0"/>
              <a:t>설정이다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at.deny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user1 </a:t>
            </a:r>
            <a:r>
              <a:rPr lang="ko-KR" altLang="en-US" dirty="0"/>
              <a:t>사용자가 기록되어 있다면 </a:t>
            </a:r>
            <a:r>
              <a:rPr lang="en-US" altLang="ko-KR" dirty="0"/>
              <a:t>at </a:t>
            </a:r>
            <a:r>
              <a:rPr lang="ko-KR" altLang="en-US" dirty="0"/>
              <a:t>명령을 실행했을 때 </a:t>
            </a:r>
            <a:r>
              <a:rPr lang="ko-KR" altLang="en-US" dirty="0" smtClean="0"/>
              <a:t>사용 </a:t>
            </a:r>
            <a:r>
              <a:rPr lang="ko-KR" altLang="en-US" dirty="0"/>
              <a:t>권한이 없다는 메시지가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653136"/>
            <a:ext cx="7490114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정해진 시간에 반복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파일 형식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14" y="1714266"/>
            <a:ext cx="7498773" cy="22773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14" y="4510455"/>
            <a:ext cx="657225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39" y="5191844"/>
            <a:ext cx="5286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04856" cy="5400600"/>
          </a:xfrm>
        </p:spPr>
        <p:txBody>
          <a:bodyPr/>
          <a:lstStyle/>
          <a:p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파일 생성하고 편집하기 </a:t>
            </a:r>
            <a:r>
              <a:rPr lang="en-US" altLang="ko-KR" dirty="0"/>
              <a:t>: </a:t>
            </a:r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en-US" altLang="ko-KR" dirty="0" smtClean="0"/>
              <a:t>–e</a:t>
            </a:r>
          </a:p>
          <a:p>
            <a:pPr lvl="1"/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편집기는 </a:t>
            </a:r>
            <a:r>
              <a:rPr lang="ko-KR" altLang="en-US" dirty="0" smtClean="0"/>
              <a:t>기본적으로 </a:t>
            </a:r>
            <a:r>
              <a:rPr lang="en-US" altLang="ko-KR" dirty="0"/>
              <a:t>VISUAL </a:t>
            </a:r>
            <a:r>
              <a:rPr lang="ko-KR" altLang="en-US" dirty="0"/>
              <a:t>또는 </a:t>
            </a:r>
            <a:r>
              <a:rPr lang="en-US" altLang="ko-KR" dirty="0"/>
              <a:t>EDITOR </a:t>
            </a:r>
            <a:r>
              <a:rPr lang="ko-KR" altLang="en-US" dirty="0"/>
              <a:t>환경 변수에 지정된 편집기를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crontab</a:t>
            </a:r>
            <a:r>
              <a:rPr lang="en-US" altLang="ko-KR" dirty="0"/>
              <a:t> -e </a:t>
            </a:r>
            <a:r>
              <a:rPr lang="ko-KR" altLang="en-US" dirty="0"/>
              <a:t>명령으로 편집한 파일을 저장하면 자동적으로 </a:t>
            </a:r>
            <a:r>
              <a:rPr lang="en-US" altLang="ko-KR" dirty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/spool/</a:t>
            </a:r>
            <a:r>
              <a:rPr lang="en-US" altLang="ko-KR" dirty="0" err="1" smtClean="0"/>
              <a:t>cron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crontabs</a:t>
            </a:r>
            <a:r>
              <a:rPr lang="en-US" altLang="ko-KR" dirty="0" smtClean="0"/>
              <a:t>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사용자 </a:t>
            </a:r>
            <a:r>
              <a:rPr lang="ko-KR" altLang="en-US" dirty="0"/>
              <a:t>이름으로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crontab</a:t>
            </a:r>
            <a:r>
              <a:rPr lang="en-US" altLang="ko-KR" dirty="0" smtClean="0"/>
              <a:t> </a:t>
            </a:r>
            <a:r>
              <a:rPr lang="ko-KR" altLang="en-US" dirty="0"/>
              <a:t>파일 내용 확인하기 </a:t>
            </a:r>
            <a:r>
              <a:rPr lang="en-US" altLang="ko-KR" dirty="0"/>
              <a:t>: </a:t>
            </a:r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en-US" altLang="ko-KR" dirty="0" smtClean="0"/>
              <a:t>–l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파일 삭제하기 </a:t>
            </a:r>
            <a:r>
              <a:rPr lang="en-US" altLang="ko-KR" dirty="0"/>
              <a:t>: </a:t>
            </a:r>
            <a:r>
              <a:rPr lang="en-US" altLang="ko-KR" dirty="0" err="1"/>
              <a:t>crontab</a:t>
            </a:r>
            <a:r>
              <a:rPr lang="en-US" altLang="ko-KR" dirty="0"/>
              <a:t> -r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94" y="1857664"/>
            <a:ext cx="7498773" cy="6061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82" y="2864653"/>
            <a:ext cx="7472795" cy="1368136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033422" y="4551436"/>
            <a:ext cx="7483477" cy="808751"/>
            <a:chOff x="1033422" y="4551436"/>
            <a:chExt cx="7483477" cy="80875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3422" y="4551436"/>
              <a:ext cx="7481455" cy="3117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5444" y="4814664"/>
              <a:ext cx="7481455" cy="545523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082" y="5671812"/>
            <a:ext cx="7490114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명령 사용 </a:t>
            </a:r>
            <a:r>
              <a:rPr lang="ko-KR" altLang="en-US" dirty="0" smtClean="0"/>
              <a:t>제한하기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cron.allow</a:t>
            </a:r>
            <a:r>
              <a:rPr lang="en-US" altLang="ko-KR" dirty="0" smtClean="0"/>
              <a:t>,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cron.deny</a:t>
            </a:r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err="1"/>
              <a:t>cron.deny</a:t>
            </a:r>
            <a:r>
              <a:rPr lang="en-US" altLang="ko-KR" dirty="0"/>
              <a:t> </a:t>
            </a:r>
            <a:r>
              <a:rPr lang="ko-KR" altLang="en-US" dirty="0"/>
              <a:t>파일은 기본적으로 있지만 </a:t>
            </a:r>
            <a:r>
              <a:rPr lang="en-US" altLang="ko-KR" dirty="0" err="1"/>
              <a:t>cron.allow</a:t>
            </a:r>
            <a:r>
              <a:rPr lang="en-US" altLang="ko-KR" dirty="0"/>
              <a:t> </a:t>
            </a:r>
            <a:r>
              <a:rPr lang="ko-KR" altLang="en-US" dirty="0"/>
              <a:t>파일은 관리자가 </a:t>
            </a:r>
            <a:r>
              <a:rPr lang="ko-KR" altLang="en-US" dirty="0" smtClean="0"/>
              <a:t>만들어야 함</a:t>
            </a:r>
            <a:endParaRPr lang="en-US" altLang="ko-KR" dirty="0" smtClean="0"/>
          </a:p>
          <a:p>
            <a:pPr lvl="1"/>
            <a:r>
              <a:rPr lang="ko-KR" altLang="en-US" dirty="0"/>
              <a:t>두 파일이 적용되는 </a:t>
            </a:r>
            <a:r>
              <a:rPr lang="ko-KR" altLang="en-US" dirty="0" smtClean="0"/>
              <a:t>기준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cron.allow</a:t>
            </a:r>
            <a:r>
              <a:rPr lang="en-US" altLang="ko-KR" dirty="0"/>
              <a:t> </a:t>
            </a:r>
            <a:r>
              <a:rPr lang="ko-KR" altLang="en-US" dirty="0"/>
              <a:t>파일이 있으면 이 파일 안에 있는 사용자만 </a:t>
            </a:r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명령을 사용할 </a:t>
            </a:r>
            <a:r>
              <a:rPr lang="ko-KR" altLang="en-US" dirty="0" smtClean="0"/>
              <a:t>수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cron.allow</a:t>
            </a:r>
            <a:r>
              <a:rPr lang="en-US" altLang="ko-KR" dirty="0"/>
              <a:t> </a:t>
            </a:r>
            <a:r>
              <a:rPr lang="ko-KR" altLang="en-US" dirty="0"/>
              <a:t>파일이 없고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cron.deny</a:t>
            </a:r>
            <a:r>
              <a:rPr lang="en-US" altLang="ko-KR" dirty="0"/>
              <a:t> </a:t>
            </a:r>
            <a:r>
              <a:rPr lang="ko-KR" altLang="en-US" dirty="0"/>
              <a:t>파일이 있으면 이 파일에 사용자 </a:t>
            </a:r>
            <a:r>
              <a:rPr lang="ko-KR" altLang="en-US" dirty="0" smtClean="0"/>
              <a:t>계정이 </a:t>
            </a:r>
            <a:r>
              <a:rPr lang="ko-KR" altLang="en-US" dirty="0"/>
              <a:t>없어야 </a:t>
            </a:r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명령을 사용할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cron.allow</a:t>
            </a:r>
            <a:r>
              <a:rPr lang="en-US" altLang="ko-KR" dirty="0"/>
              <a:t> </a:t>
            </a:r>
            <a:r>
              <a:rPr lang="ko-KR" altLang="en-US" dirty="0"/>
              <a:t>파일과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cron.deny</a:t>
            </a:r>
            <a:r>
              <a:rPr lang="en-US" altLang="ko-KR" dirty="0"/>
              <a:t> </a:t>
            </a:r>
            <a:r>
              <a:rPr lang="ko-KR" altLang="en-US" dirty="0"/>
              <a:t>파일이 모두 없다면 시스템 관리자만 </a:t>
            </a:r>
            <a:r>
              <a:rPr lang="en-US" altLang="ko-KR" dirty="0" err="1" smtClean="0"/>
              <a:t>crontab</a:t>
            </a:r>
            <a:r>
              <a:rPr lang="en-US" altLang="ko-KR" dirty="0" smtClean="0"/>
              <a:t> </a:t>
            </a:r>
            <a:r>
              <a:rPr lang="ko-KR" altLang="en-US" dirty="0"/>
              <a:t>명령을 사용할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파일이 모두 없는데 일반 사용자가 </a:t>
            </a:r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명령을 사용하려고 하면 다음과 같은 </a:t>
            </a:r>
            <a:r>
              <a:rPr lang="ko-KR" altLang="en-US" dirty="0" smtClean="0"/>
              <a:t>메시지가 </a:t>
            </a:r>
            <a:r>
              <a:rPr lang="ko-KR" altLang="en-US" dirty="0"/>
              <a:t>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645024"/>
            <a:ext cx="7524750" cy="11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15" y="6479"/>
            <a:ext cx="5523785" cy="41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C80CD-DF4F-4FED-815D-AFDC5BD0AB7D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6632"/>
            <a:ext cx="2110064" cy="432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52120" y="4683266"/>
            <a:ext cx="252028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/>
            <a:r>
              <a:rPr lang="ko-KR" altLang="en-US" dirty="0">
                <a:solidFill>
                  <a:prstClr val="black"/>
                </a:solidFill>
                <a:ea typeface="맑은 고딕" panose="020B0503020000020004" pitchFamily="50" charset="-127"/>
              </a:rPr>
              <a:t>숭실대학교</a:t>
            </a:r>
            <a:endParaRPr lang="en-US" altLang="ko-KR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algn="r"/>
            <a:r>
              <a:rPr lang="ko-KR" altLang="en-US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최형광교수</a:t>
            </a:r>
            <a:endParaRPr lang="ko-KR" altLang="en-US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Rectangle 29"/>
          <p:cNvSpPr txBox="1">
            <a:spLocks noChangeArrowheads="1"/>
          </p:cNvSpPr>
          <p:nvPr/>
        </p:nvSpPr>
        <p:spPr bwMode="auto">
          <a:xfrm>
            <a:off x="251520" y="2204864"/>
            <a:ext cx="5099720" cy="9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solidFill>
                  <a:prstClr val="black"/>
                </a:solidFill>
              </a:rPr>
              <a:t>리눅스 시스템관리</a:t>
            </a:r>
            <a:endParaRPr kumimoji="0" lang="en-US" altLang="ko-KR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kumimoji="0" lang="en-US" altLang="ko-KR" dirty="0">
                <a:solidFill>
                  <a:prstClr val="black"/>
                </a:solidFill>
              </a:rPr>
              <a:t>6</a:t>
            </a:r>
            <a:r>
              <a:rPr kumimoji="0" lang="ko-KR" altLang="en-US" dirty="0" smtClean="0">
                <a:solidFill>
                  <a:prstClr val="black"/>
                </a:solidFill>
              </a:rPr>
              <a:t>장</a:t>
            </a:r>
            <a:r>
              <a:rPr kumimoji="0" lang="en-US" altLang="ko-KR" dirty="0" smtClean="0">
                <a:solidFill>
                  <a:prstClr val="black"/>
                </a:solidFill>
              </a:rPr>
              <a:t/>
            </a:r>
            <a:br>
              <a:rPr kumimoji="0" lang="en-US" altLang="ko-KR" dirty="0" smtClean="0">
                <a:solidFill>
                  <a:prstClr val="black"/>
                </a:solidFill>
              </a:rPr>
            </a:br>
            <a:endParaRPr kumimoji="0" lang="ko-KR" altLang="en-US" sz="2800" dirty="0" smtClean="0">
              <a:solidFill>
                <a:prstClr val="black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3" y="4159149"/>
            <a:ext cx="3509789" cy="173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480362"/>
            <a:ext cx="1354134" cy="11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213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705475" cy="394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프로세스의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프로세스</a:t>
            </a:r>
            <a:r>
              <a:rPr lang="en-US" altLang="ko-KR" dirty="0" smtClean="0"/>
              <a:t>: </a:t>
            </a:r>
            <a:r>
              <a:rPr lang="ko-KR" altLang="en-US" dirty="0"/>
              <a:t>현재 시스템에서 실행 중인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r>
              <a:rPr lang="ko-KR" altLang="en-US" dirty="0"/>
              <a:t>프로세스의 부모</a:t>
            </a:r>
            <a:r>
              <a:rPr lang="en-US" altLang="ko-KR" dirty="0"/>
              <a:t>-</a:t>
            </a:r>
            <a:r>
              <a:rPr lang="ko-KR" altLang="en-US" dirty="0"/>
              <a:t>자식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프로세스는 </a:t>
            </a:r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 </a:t>
            </a:r>
            <a:r>
              <a:rPr lang="ko-KR" altLang="en-US" dirty="0" smtClean="0"/>
              <a:t>관계를 가지고 있음</a:t>
            </a:r>
            <a:endParaRPr lang="en-US" altLang="ko-KR" dirty="0" smtClean="0"/>
          </a:p>
          <a:p>
            <a:pPr lvl="1"/>
            <a:r>
              <a:rPr lang="ko-KR" altLang="en-US" dirty="0"/>
              <a:t>필요에 따라 부모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(</a:t>
            </a:r>
            <a:r>
              <a:rPr lang="en-US" altLang="ko-KR" dirty="0"/>
              <a:t>parent process)</a:t>
            </a:r>
            <a:r>
              <a:rPr lang="ko-KR" altLang="en-US" dirty="0"/>
              <a:t>는 자식 프로세스</a:t>
            </a:r>
            <a:r>
              <a:rPr lang="en-US" altLang="ko-KR" dirty="0"/>
              <a:t>(child process)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자식 프로세스는 또 다른 </a:t>
            </a:r>
            <a:r>
              <a:rPr lang="ko-KR" altLang="en-US" dirty="0" smtClean="0"/>
              <a:t>자식 프로세스 생성 가능</a:t>
            </a:r>
            <a:endParaRPr lang="en-US" altLang="ko-KR" dirty="0" smtClean="0"/>
          </a:p>
          <a:p>
            <a:pPr lvl="1"/>
            <a:r>
              <a:rPr lang="ko-KR" altLang="en-US" dirty="0"/>
              <a:t>부팅할 때 스케줄러가 실행한 프로세스인 </a:t>
            </a:r>
            <a:r>
              <a:rPr lang="en-US" altLang="ko-KR" dirty="0" err="1" smtClean="0"/>
              <a:t>systemd</a:t>
            </a:r>
            <a:r>
              <a:rPr lang="ko-KR" altLang="en-US" dirty="0"/>
              <a:t>와 </a:t>
            </a:r>
            <a:r>
              <a:rPr lang="en-US" altLang="ko-KR" dirty="0" err="1"/>
              <a:t>kthreadd</a:t>
            </a:r>
            <a:r>
              <a:rPr lang="en-US" altLang="ko-KR" dirty="0"/>
              <a:t> </a:t>
            </a:r>
            <a:r>
              <a:rPr lang="ko-KR" altLang="en-US" dirty="0"/>
              <a:t>프로세스를 제외하면 모든 프로세스는 부모 </a:t>
            </a:r>
            <a:r>
              <a:rPr lang="ko-KR" altLang="en-US" dirty="0" smtClean="0"/>
              <a:t>프로세스를 가지고 있음</a:t>
            </a:r>
            <a:endParaRPr lang="en-US" altLang="ko-KR" dirty="0" smtClean="0"/>
          </a:p>
          <a:p>
            <a:pPr lvl="1"/>
            <a:r>
              <a:rPr lang="ko-KR" altLang="en-US" dirty="0"/>
              <a:t> 자식 프로세스는 할 일이 </a:t>
            </a:r>
            <a:r>
              <a:rPr lang="ko-KR" altLang="en-US" dirty="0" smtClean="0"/>
              <a:t>끝나면 </a:t>
            </a:r>
            <a:r>
              <a:rPr lang="ko-KR" altLang="en-US" dirty="0"/>
              <a:t>부모 프로세스에 결과를 돌려주고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/>
              <a:t>프로세스의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ko-KR" altLang="en-US" dirty="0"/>
              <a:t>각 프로세스는 고유한 번호를 가지고 있는데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PID</a:t>
            </a:r>
          </a:p>
          <a:p>
            <a:r>
              <a:rPr lang="ko-KR" altLang="en-US" dirty="0"/>
              <a:t>프로세스의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/>
              <a:t>데몬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</a:t>
            </a:r>
            <a:r>
              <a:rPr lang="ko-KR" altLang="en-US" dirty="0"/>
              <a:t>서비스를 제공하기 위해 존재하며 </a:t>
            </a:r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err="1"/>
              <a:t>커널에</a:t>
            </a:r>
            <a:r>
              <a:rPr lang="ko-KR" altLang="en-US" dirty="0"/>
              <a:t> 의해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/>
              <a:t>고아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자식 </a:t>
            </a:r>
            <a:r>
              <a:rPr lang="ko-KR" altLang="en-US" dirty="0"/>
              <a:t>프로세스가 아직 실행 </a:t>
            </a:r>
            <a:r>
              <a:rPr lang="ko-KR" altLang="en-US" dirty="0" smtClean="0"/>
              <a:t>중인데 </a:t>
            </a:r>
            <a:r>
              <a:rPr lang="ko-KR" altLang="en-US" dirty="0"/>
              <a:t>부모 프로세스가 먼저 </a:t>
            </a:r>
            <a:r>
              <a:rPr lang="ko-KR" altLang="en-US" dirty="0" smtClean="0"/>
              <a:t>종료된 </a:t>
            </a:r>
            <a:r>
              <a:rPr lang="ko-KR" altLang="en-US" dirty="0"/>
              <a:t>자식 프로세스는 고아</a:t>
            </a:r>
            <a:r>
              <a:rPr lang="en-US" altLang="ko-KR" dirty="0"/>
              <a:t>(orphan)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 프로세스가 </a:t>
            </a:r>
            <a:r>
              <a:rPr lang="ko-KR" altLang="en-US" dirty="0" smtClean="0"/>
              <a:t>고아 </a:t>
            </a:r>
            <a:r>
              <a:rPr lang="ko-KR" altLang="en-US" dirty="0"/>
              <a:t>프로세스의 새로운 부모 프로세스가 되어 고아 </a:t>
            </a:r>
            <a:r>
              <a:rPr lang="ko-KR" altLang="en-US" dirty="0" smtClean="0"/>
              <a:t>프로세스의 작업 종료 지원</a:t>
            </a:r>
            <a:endParaRPr lang="en-US" altLang="ko-KR" dirty="0" smtClean="0"/>
          </a:p>
          <a:p>
            <a:pPr lvl="1"/>
            <a:r>
              <a:rPr lang="ko-KR" altLang="en-US" dirty="0" err="1"/>
              <a:t>좀비</a:t>
            </a:r>
            <a:r>
              <a:rPr lang="ko-KR" altLang="en-US" dirty="0"/>
              <a:t>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2"/>
            <a:r>
              <a:rPr lang="ko-KR" altLang="en-US" dirty="0"/>
              <a:t>자식 </a:t>
            </a:r>
            <a:r>
              <a:rPr lang="ko-KR" altLang="en-US" dirty="0" smtClean="0"/>
              <a:t>프로세스가 </a:t>
            </a:r>
            <a:r>
              <a:rPr lang="ko-KR" altLang="en-US" dirty="0"/>
              <a:t>실행을 종료했는데도 프로세스 테이블 목록에 남아 있는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ko-KR" altLang="en-US" dirty="0" err="1"/>
              <a:t>좀비</a:t>
            </a:r>
            <a:r>
              <a:rPr lang="ko-KR" altLang="en-US" dirty="0"/>
              <a:t> 프로세스는 프로세스 목록에 </a:t>
            </a:r>
            <a:r>
              <a:rPr lang="en-US" altLang="ko-KR" dirty="0"/>
              <a:t>defunct </a:t>
            </a:r>
            <a:r>
              <a:rPr lang="ko-KR" altLang="en-US" dirty="0"/>
              <a:t>프로세스라고 </a:t>
            </a:r>
            <a:r>
              <a:rPr lang="ko-KR" altLang="en-US" dirty="0" err="1" smtClean="0"/>
              <a:t>나오기도함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좀비</a:t>
            </a:r>
            <a:r>
              <a:rPr lang="ko-KR" altLang="en-US" dirty="0" smtClean="0"/>
              <a:t> </a:t>
            </a:r>
            <a:r>
              <a:rPr lang="ko-KR" altLang="en-US" dirty="0"/>
              <a:t>프로세스가 증가하면 프로세스 테이블의 </a:t>
            </a:r>
            <a:r>
              <a:rPr lang="ko-KR" altLang="en-US" dirty="0" smtClean="0"/>
              <a:t>용량이 </a:t>
            </a:r>
            <a:r>
              <a:rPr lang="ko-KR" altLang="en-US" dirty="0"/>
              <a:t>부족해서 </a:t>
            </a:r>
            <a:r>
              <a:rPr lang="ko-KR" altLang="en-US" dirty="0" smtClean="0"/>
              <a:t>일반 프로세스가 </a:t>
            </a:r>
            <a:r>
              <a:rPr lang="ko-KR" altLang="en-US" dirty="0"/>
              <a:t>실행되지 않을 </a:t>
            </a:r>
            <a:r>
              <a:rPr lang="ko-KR" altLang="en-US" dirty="0" smtClean="0"/>
              <a:t>수도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410" y="2924944"/>
            <a:ext cx="2970068" cy="2008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프로세스 목록 </a:t>
            </a:r>
            <a:r>
              <a:rPr lang="ko-KR" altLang="en-US" dirty="0" smtClean="0"/>
              <a:t>보기</a:t>
            </a:r>
            <a:endParaRPr lang="en-US" altLang="ko-KR" dirty="0" smtClean="0"/>
          </a:p>
          <a:p>
            <a:pPr lvl="1"/>
            <a:r>
              <a:rPr lang="ko-KR" altLang="en-US" dirty="0"/>
              <a:t>현재 실행 중인 프로세스의 목록을 보는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ps</a:t>
            </a:r>
            <a:endParaRPr lang="en-US" altLang="ko-KR" dirty="0" smtClean="0"/>
          </a:p>
          <a:p>
            <a:pPr lvl="2"/>
            <a:r>
              <a:rPr lang="ko-KR" altLang="en-US" dirty="0"/>
              <a:t>유닉스</a:t>
            </a:r>
            <a:r>
              <a:rPr lang="en-US" altLang="ko-KR" dirty="0"/>
              <a:t>(SVR4)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묶어서 사용할 수 있고</a:t>
            </a:r>
            <a:r>
              <a:rPr lang="en-US" altLang="ko-KR" dirty="0"/>
              <a:t>, </a:t>
            </a:r>
            <a:r>
              <a:rPr lang="ko-KR" altLang="en-US" dirty="0"/>
              <a:t>붙임표로 시작한다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-</a:t>
            </a:r>
            <a:r>
              <a:rPr lang="en-US" altLang="ko-KR" dirty="0" err="1"/>
              <a:t>ef</a:t>
            </a:r>
            <a:r>
              <a:rPr lang="en-US" altLang="ko-KR" dirty="0"/>
              <a:t>).</a:t>
            </a:r>
          </a:p>
          <a:p>
            <a:pPr lvl="2"/>
            <a:r>
              <a:rPr lang="en-US" altLang="ko-KR" dirty="0" smtClean="0"/>
              <a:t>BSD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묶어서 사용할 수 있고</a:t>
            </a:r>
            <a:r>
              <a:rPr lang="en-US" altLang="ko-KR" dirty="0"/>
              <a:t>, </a:t>
            </a:r>
            <a:r>
              <a:rPr lang="ko-KR" altLang="en-US" dirty="0"/>
              <a:t>붙임표로 시작하지 않는다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aux).</a:t>
            </a:r>
          </a:p>
          <a:p>
            <a:pPr lvl="2"/>
            <a:r>
              <a:rPr lang="en-US" altLang="ko-KR" dirty="0" smtClean="0"/>
              <a:t>GNU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붙임표 두 개로 시작한다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--</a:t>
            </a:r>
            <a:r>
              <a:rPr lang="en-US" altLang="ko-KR" dirty="0" err="1"/>
              <a:t>pid</a:t>
            </a:r>
            <a:r>
              <a:rPr lang="en-US" altLang="ko-KR" dirty="0"/>
              <a:t>).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07780"/>
            <a:ext cx="6809195" cy="4148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현재 단말기의 프로세스 목록 출력하기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ps</a:t>
            </a:r>
            <a:endParaRPr lang="en-US" altLang="ko-KR" dirty="0" smtClean="0"/>
          </a:p>
          <a:p>
            <a:pPr lvl="1"/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명령을 옵션 없이 사용하면 현재 </a:t>
            </a:r>
            <a:r>
              <a:rPr lang="ko-KR" altLang="en-US" dirty="0" err="1"/>
              <a:t>셸이나</a:t>
            </a:r>
            <a:r>
              <a:rPr lang="ko-KR" altLang="en-US" dirty="0"/>
              <a:t> 터미널에서 실행한 사용자 프로세스에 대한 </a:t>
            </a:r>
            <a:r>
              <a:rPr lang="ko-KR" altLang="en-US" dirty="0" smtClean="0"/>
              <a:t>정보를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프로세스의 상세 정보 출력하기 </a:t>
            </a:r>
            <a:r>
              <a:rPr lang="en-US" altLang="ko-KR" dirty="0"/>
              <a:t>: -f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/>
              <a:t> 프로세스의 상세한 정보를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PPID</a:t>
            </a:r>
            <a:r>
              <a:rPr lang="ko-KR" altLang="en-US" dirty="0"/>
              <a:t>와 터미널 번호</a:t>
            </a:r>
            <a:r>
              <a:rPr lang="en-US" altLang="ko-KR" dirty="0"/>
              <a:t>, </a:t>
            </a:r>
            <a:r>
              <a:rPr lang="ko-KR" altLang="en-US" dirty="0" smtClean="0"/>
              <a:t>시작 </a:t>
            </a:r>
            <a:r>
              <a:rPr lang="ko-KR" altLang="en-US" dirty="0"/>
              <a:t>시간 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15" y="1842640"/>
            <a:ext cx="6801323" cy="11886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05" y="3778863"/>
            <a:ext cx="6801323" cy="12280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78" y="5076280"/>
            <a:ext cx="6391984" cy="1747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터미널에서 실행한 프로세스의 정보 출력하기 </a:t>
            </a:r>
            <a:r>
              <a:rPr lang="en-US" altLang="ko-KR" dirty="0"/>
              <a:t>: a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/>
              <a:t>터미널에서 실행한 프로세스의 정보를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907503" y="1850332"/>
            <a:ext cx="6824938" cy="1763305"/>
            <a:chOff x="818283" y="2619374"/>
            <a:chExt cx="7507432" cy="193963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283" y="2619374"/>
              <a:ext cx="7507432" cy="16192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283" y="4238624"/>
              <a:ext cx="7481455" cy="320386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36" y="3670068"/>
            <a:ext cx="4476750" cy="3221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18352</TotalTime>
  <Words>1599</Words>
  <Application>Microsoft Office PowerPoint</Application>
  <PresentationFormat>On-screen Show (4:3)</PresentationFormat>
  <Paragraphs>361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HY견고딕</vt:lpstr>
      <vt:lpstr>굴림</vt:lpstr>
      <vt:lpstr>맑은 고딕</vt:lpstr>
      <vt:lpstr>Arial</vt:lpstr>
      <vt:lpstr>Tahoma</vt:lpstr>
      <vt:lpstr>Wingdings</vt:lpstr>
      <vt:lpstr>서식</vt:lpstr>
      <vt:lpstr>PowerPoint Presentation</vt:lpstr>
      <vt:lpstr>PowerPoint Presentation</vt:lpstr>
      <vt:lpstr>PowerPoint Presentation</vt:lpstr>
      <vt:lpstr>리눅스 실습 스터디 맵</vt:lpstr>
      <vt:lpstr>00 개요</vt:lpstr>
      <vt:lpstr>01 프로세스의 개념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03 포그라운드, 백그라운드 프로세스와 작업 제어</vt:lpstr>
      <vt:lpstr>03 포그라운드, 백그라운드 프로세스와 작업 제어</vt:lpstr>
      <vt:lpstr>03 포그라운드, 백그라운드 프로세스와 작업 제어</vt:lpstr>
      <vt:lpstr>03 포그라운드, 백그라운드 프로세스와 작업 제어</vt:lpstr>
      <vt:lpstr>03 포그라운드, 백그라운드 프로세스와 작업 제어</vt:lpstr>
      <vt:lpstr>03 포그라운드, 백그라운드 프로세스와 작업 제어</vt:lpstr>
      <vt:lpstr>03 포그라운드, 백그라운드 프로세스와 작업 제어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CHOI</cp:lastModifiedBy>
  <cp:revision>1007</cp:revision>
  <dcterms:created xsi:type="dcterms:W3CDTF">2012-07-11T10:23:22Z</dcterms:created>
  <dcterms:modified xsi:type="dcterms:W3CDTF">2019-03-26T12:56:27Z</dcterms:modified>
</cp:coreProperties>
</file>