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Medium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Playfair Displ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94428B-50B4-4340-80F9-5F9E2F4BE824}">
  <a:tblStyle styleId="{6394428B-50B4-4340-80F9-5F9E2F4BE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20" Type="http://schemas.openxmlformats.org/officeDocument/2006/relationships/slide" Target="slides/slide14.xml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6bc267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6bc267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6bc267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6bc267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7b4520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7b4520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7b4520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7b4520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7b4520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7b4520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6bc267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6bc267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7b4520b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7b4520b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7b4520b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7b4520b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6bc267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6bc267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7f986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7f986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ffc6e8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ffc6e8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7f986d3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7f986d3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7f986d3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7f986d3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7b4520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57b4520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7b4520bf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7b4520bf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ffc6e86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ffc6e86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ffc6e8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ffc6e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ffc6e8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ffc6e8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b4520bf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b4520bf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ffc6e8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ffc6e8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7b4520bf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7b4520bf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7b4520bf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7b4520bf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7b4520bf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7b4520bf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60550" y="1365600"/>
            <a:ext cx="3222900" cy="24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DATA WAREHOUSE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FudgeCorp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-89475" y="4437925"/>
            <a:ext cx="92334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      </a:t>
            </a:r>
            <a:r>
              <a:rPr lang="en-GB" sz="1400">
                <a:solidFill>
                  <a:schemeClr val="dk1"/>
                </a:solidFill>
              </a:rPr>
              <a:t>Urvi Mistry      </a:t>
            </a:r>
            <a:r>
              <a:rPr lang="en-GB" sz="1400">
                <a:solidFill>
                  <a:schemeClr val="dk1"/>
                </a:solidFill>
              </a:rPr>
              <a:t>Madhavi Kadam    </a:t>
            </a:r>
            <a:r>
              <a:rPr lang="en-GB" sz="1400">
                <a:solidFill>
                  <a:schemeClr val="dk1"/>
                </a:solidFill>
              </a:rPr>
              <a:t>Shwet Jain</a:t>
            </a:r>
            <a:r>
              <a:rPr lang="en-GB" sz="1400">
                <a:solidFill>
                  <a:schemeClr val="dk1"/>
                </a:solidFill>
              </a:rPr>
              <a:t>    Parth Nikam 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65500" y="2145375"/>
            <a:ext cx="40452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Business Case - 1</a:t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939500" y="545400"/>
            <a:ext cx="3837000" cy="3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Fud</a:t>
            </a:r>
            <a:r>
              <a:rPr b="1" lang="en-GB" sz="1600">
                <a:solidFill>
                  <a:srgbClr val="000000"/>
                </a:solidFill>
              </a:rPr>
              <a:t>Senior management would like to track FudgeMart’s departmental sales of different products to take important business decisions to  increase efficiency and drive sales. 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                           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fact_sales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 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Dim_products, Dim_customers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576725" y="2193900"/>
            <a:ext cx="2808000" cy="6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 Schema using Product and Customer Dimension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725" y="555600"/>
            <a:ext cx="3990075" cy="41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 - </a:t>
            </a:r>
            <a:r>
              <a:rPr b="0" lang="en-GB"/>
              <a:t>Date Dimension</a:t>
            </a:r>
            <a:endParaRPr b="0"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6655" l="0" r="23994" t="0"/>
          <a:stretch/>
        </p:blipFill>
        <p:spPr>
          <a:xfrm>
            <a:off x="1863525" y="1174500"/>
            <a:ext cx="5416951" cy="3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 - </a:t>
            </a:r>
            <a:r>
              <a:rPr b="0" lang="en-GB"/>
              <a:t>Product, Customer &amp; SalesFact</a:t>
            </a:r>
            <a:endParaRPr b="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62" y="1128475"/>
            <a:ext cx="7898076" cy="36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232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 - </a:t>
            </a:r>
            <a:r>
              <a:rPr b="0" lang="en-GB"/>
              <a:t>Customer</a:t>
            </a:r>
            <a:r>
              <a:rPr lang="en-GB"/>
              <a:t>  </a:t>
            </a:r>
            <a:r>
              <a:rPr b="0" lang="en-GB"/>
              <a:t>Dimension</a:t>
            </a:r>
            <a:endParaRPr b="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50" y="962500"/>
            <a:ext cx="8338299" cy="33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 - </a:t>
            </a:r>
            <a:r>
              <a:rPr b="0" lang="en-GB"/>
              <a:t>Product</a:t>
            </a:r>
            <a:r>
              <a:rPr lang="en-GB"/>
              <a:t>  </a:t>
            </a:r>
            <a:r>
              <a:rPr b="0" lang="en-GB"/>
              <a:t>Dimension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" y="1199300"/>
            <a:ext cx="8151799" cy="34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2681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- </a:t>
            </a:r>
            <a:r>
              <a:rPr b="0" lang="en-GB"/>
              <a:t>Date Dimension</a:t>
            </a:r>
            <a:endParaRPr b="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75" y="1187725"/>
            <a:ext cx="7893449" cy="3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2343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- </a:t>
            </a:r>
            <a:r>
              <a:rPr b="0" lang="en-GB"/>
              <a:t>Customer, Product &amp; FactSales</a:t>
            </a:r>
            <a:endParaRPr b="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25" y="1057650"/>
            <a:ext cx="6985750" cy="368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65500" y="2017775"/>
            <a:ext cx="4045200" cy="7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Business Case - 2</a:t>
            </a:r>
            <a:endParaRPr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 of Loyal Customers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Management wants to monitor customer activity in both FudgeMart and FudgeFlix to determine loyal customers for target marketing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Fa</a:t>
            </a:r>
            <a:r>
              <a:rPr lang="en-GB" sz="1400">
                <a:solidFill>
                  <a:srgbClr val="000000"/>
                </a:solidFill>
              </a:rPr>
              <a:t>cnt_orders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Dimens</a:t>
            </a:r>
            <a:r>
              <a:rPr lang="en-GB" sz="1400">
                <a:solidFill>
                  <a:srgbClr val="000000"/>
                </a:solidFill>
              </a:rPr>
              <a:t>ff_accounts, fm_customers, fm_orders, fm_products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FudgeCorp - using FudgeMart &amp; FudgeFlix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325" y="1419900"/>
            <a:ext cx="1892650" cy="26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00" y="1405813"/>
            <a:ext cx="1750000" cy="2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50" y="1234738"/>
            <a:ext cx="1750000" cy="26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913" y="1190888"/>
            <a:ext cx="2828130" cy="27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311700" y="4292100"/>
            <a:ext cx="15294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FudgeMart</a:t>
            </a:r>
            <a:r>
              <a:rPr b="1" lang="en-GB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5414800" y="4292100"/>
            <a:ext cx="32394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FudgeMart</a:t>
            </a:r>
            <a:r>
              <a:rPr b="1" lang="en-GB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+ FudgeFlix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242725" y="4292100"/>
            <a:ext cx="12027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FudgeFlix</a:t>
            </a:r>
            <a:r>
              <a:rPr b="1" lang="en-GB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73050"/>
            <a:ext cx="43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&amp; Roles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56225"/>
            <a:ext cx="52347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Urvi Mistry :</a:t>
            </a:r>
            <a:r>
              <a:rPr b="1" lang="en-GB">
                <a:solidFill>
                  <a:srgbClr val="073763"/>
                </a:solidFill>
              </a:rPr>
              <a:t> </a:t>
            </a:r>
            <a:r>
              <a:rPr b="1" lang="en-GB"/>
              <a:t>Data Warehouse Architect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Madhavi Kadam : </a:t>
            </a:r>
            <a:r>
              <a:rPr b="1" lang="en-GB"/>
              <a:t>Data Warehouse Architect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Shwet Jain :</a:t>
            </a:r>
            <a:r>
              <a:rPr b="1" lang="en-GB">
                <a:solidFill>
                  <a:srgbClr val="1155CC"/>
                </a:solidFill>
              </a:rPr>
              <a:t> </a:t>
            </a:r>
            <a:r>
              <a:rPr b="1" lang="en-GB"/>
              <a:t>Data Warehouse Architect &amp; Database Manager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Data Warehouse Architect - </a:t>
            </a:r>
            <a:r>
              <a:rPr b="1" lang="en-GB" sz="1400"/>
              <a:t>High Level Dimensioning Modeling </a:t>
            </a:r>
            <a:r>
              <a:rPr b="1" lang="en-GB" sz="1400"/>
              <a:t>&amp; SSIS Integration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Parth Nikam :</a:t>
            </a:r>
            <a:r>
              <a:rPr b="1" lang="en-GB"/>
              <a:t> BI</a:t>
            </a:r>
            <a:r>
              <a:rPr b="1" lang="en-GB"/>
              <a:t> </a:t>
            </a:r>
            <a:r>
              <a:rPr b="1" lang="en-GB"/>
              <a:t>Architect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650" y="708675"/>
            <a:ext cx="3307750" cy="36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9675" y="-5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Staging data to achieve complex task</a:t>
            </a:r>
            <a:endParaRPr sz="240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25" y="656850"/>
            <a:ext cx="4421376" cy="252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396" y="1072075"/>
            <a:ext cx="1935775" cy="21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525" y="2457750"/>
            <a:ext cx="1935775" cy="25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6">
            <a:alphaModFix/>
          </a:blip>
          <a:srcRect b="0" l="-12740" r="12740" t="0"/>
          <a:stretch/>
        </p:blipFill>
        <p:spPr>
          <a:xfrm>
            <a:off x="-73457" y="2040500"/>
            <a:ext cx="1789706" cy="262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2"/>
          <p:cNvCxnSpPr/>
          <p:nvPr/>
        </p:nvCxnSpPr>
        <p:spPr>
          <a:xfrm flipH="1" rot="10800000">
            <a:off x="5244850" y="1292200"/>
            <a:ext cx="16344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2"/>
          <p:cNvCxnSpPr/>
          <p:nvPr/>
        </p:nvCxnSpPr>
        <p:spPr>
          <a:xfrm>
            <a:off x="3977975" y="2242375"/>
            <a:ext cx="4308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2"/>
          <p:cNvCxnSpPr>
            <a:endCxn id="205" idx="3"/>
          </p:cNvCxnSpPr>
          <p:nvPr/>
        </p:nvCxnSpPr>
        <p:spPr>
          <a:xfrm flipH="1">
            <a:off x="1716249" y="2103000"/>
            <a:ext cx="564000" cy="12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data into the Datawarehouse</a:t>
            </a:r>
            <a:endParaRPr/>
          </a:p>
        </p:txBody>
      </p:sp>
      <p:graphicFrame>
        <p:nvGraphicFramePr>
          <p:cNvPr id="214" name="Google Shape;214;p33"/>
          <p:cNvGraphicFramePr/>
          <p:nvPr/>
        </p:nvGraphicFramePr>
        <p:xfrm>
          <a:off x="235325" y="140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{6394428B-50B4-4340-80F9-5F9E2F4BE824}</a:tableStyleId>
              </a:tblPr>
              <a:tblGrid>
                <a:gridCol w="1691650"/>
                <a:gridCol w="1691650"/>
                <a:gridCol w="1691650"/>
                <a:gridCol w="1691650"/>
                <a:gridCol w="1691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Source </a:t>
                      </a: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AccountID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Order_Billed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Account_Billed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FudgeMart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56$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Both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78$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FudgeFlix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15$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33"/>
          <p:cNvSpPr txBox="1"/>
          <p:nvPr/>
        </p:nvSpPr>
        <p:spPr>
          <a:xfrm>
            <a:off x="858875" y="375075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created lookups  and this is how using the staged data for the above shown we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populated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our DW and the FactComplex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 </a:t>
            </a:r>
            <a:r>
              <a:rPr lang="en-GB"/>
              <a:t>Maintenance Plan</a:t>
            </a:r>
            <a:endParaRPr/>
          </a:p>
        </p:txBody>
      </p:sp>
      <p:grpSp>
        <p:nvGrpSpPr>
          <p:cNvPr id="221" name="Google Shape;221;p34"/>
          <p:cNvGrpSpPr/>
          <p:nvPr/>
        </p:nvGrpSpPr>
        <p:grpSpPr>
          <a:xfrm>
            <a:off x="1101216" y="1321287"/>
            <a:ext cx="2275865" cy="3272942"/>
            <a:chOff x="1118224" y="283725"/>
            <a:chExt cx="2090826" cy="4076400"/>
          </a:xfrm>
        </p:grpSpPr>
        <p:sp>
          <p:nvSpPr>
            <p:cNvPr id="222" name="Google Shape;222;p3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02C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1233918" y="747748"/>
              <a:ext cx="1703700" cy="15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Assign Data Loading Times into Data Warehouse</a:t>
              </a:r>
              <a:endParaRPr sz="18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5" name="Google Shape;225;p34"/>
            <p:cNvSpPr/>
            <p:nvPr/>
          </p:nvSpPr>
          <p:spPr>
            <a:xfrm rot="-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ASSIGN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34"/>
          <p:cNvGrpSpPr/>
          <p:nvPr/>
        </p:nvGrpSpPr>
        <p:grpSpPr>
          <a:xfrm>
            <a:off x="3494816" y="1321287"/>
            <a:ext cx="2275865" cy="3272942"/>
            <a:chOff x="1118224" y="283725"/>
            <a:chExt cx="2090826" cy="4076400"/>
          </a:xfrm>
        </p:grpSpPr>
        <p:sp>
          <p:nvSpPr>
            <p:cNvPr id="228" name="Google Shape;228;p3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02C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1255967" y="423704"/>
              <a:ext cx="1703700" cy="15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Purge data: Get rid of unwanted data in the data warehouse as it is not an unlimited repository</a:t>
              </a:r>
              <a:endParaRPr sz="17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1" name="Google Shape;231;p34"/>
            <p:cNvSpPr/>
            <p:nvPr/>
          </p:nvSpPr>
          <p:spPr>
            <a:xfrm rot="-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Purge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34"/>
          <p:cNvGrpSpPr/>
          <p:nvPr/>
        </p:nvGrpSpPr>
        <p:grpSpPr>
          <a:xfrm>
            <a:off x="5890616" y="1321287"/>
            <a:ext cx="2275865" cy="3272942"/>
            <a:chOff x="1118224" y="283725"/>
            <a:chExt cx="2090826" cy="4076400"/>
          </a:xfrm>
        </p:grpSpPr>
        <p:sp>
          <p:nvSpPr>
            <p:cNvPr id="234" name="Google Shape;234;p3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02C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178659" y="426723"/>
              <a:ext cx="1970100" cy="15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Periodically review how the data warehouse is being used and fine tune the configuration to optimize its  performance</a:t>
              </a:r>
              <a:r>
                <a:rPr lang="en-GB" sz="16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16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 rot="-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Tune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11700" y="136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000"/>
              <a:t>The newly created Data warehouse is a </a:t>
            </a:r>
            <a:r>
              <a:rPr b="1" lang="en-GB" sz="3000"/>
              <a:t>summarized</a:t>
            </a:r>
            <a:r>
              <a:rPr b="1" lang="en-GB" sz="3000"/>
              <a:t> data </a:t>
            </a:r>
            <a:r>
              <a:rPr b="1" lang="en-GB" sz="3000"/>
              <a:t>coming</a:t>
            </a:r>
            <a:r>
              <a:rPr b="1" lang="en-GB" sz="3000"/>
              <a:t> from FundgeMart &amp; FudgeFlix sources without loss of any valuable information which is used for better </a:t>
            </a:r>
            <a:r>
              <a:rPr b="1" lang="en-GB" sz="3000"/>
              <a:t>decision</a:t>
            </a:r>
            <a:r>
              <a:rPr b="1" lang="en-GB" sz="3000"/>
              <a:t> making and gaining insights </a:t>
            </a:r>
            <a:r>
              <a:rPr b="1" lang="en-GB" sz="3000"/>
              <a:t>across</a:t>
            </a:r>
            <a:r>
              <a:rPr b="1" lang="en-GB" sz="3000"/>
              <a:t> the FudgeCorp organization</a:t>
            </a:r>
            <a:endParaRPr b="1"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7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Company Description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050" y="649450"/>
            <a:ext cx="1585775" cy="15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955050" y="2017700"/>
            <a:ext cx="1268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FF0000"/>
                </a:solidFill>
              </a:rPr>
              <a:t>FudgeFlix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218375" y="2445725"/>
            <a:ext cx="3059100" cy="28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It is an online blu-ray and dvd movie rental service which also provides  on demand video service for users with number of movies across mix of genres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-2200" l="0" r="0" t="2200"/>
          <a:stretch/>
        </p:blipFill>
        <p:spPr>
          <a:xfrm>
            <a:off x="1731550" y="763575"/>
            <a:ext cx="1461000" cy="1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688700" y="2069450"/>
            <a:ext cx="1750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FF0000"/>
                </a:solidFill>
              </a:rPr>
              <a:t>FudgeMart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009475" y="2497475"/>
            <a:ext cx="26871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It is an online retail store selling goods across various categories such as electronics, sporting materials etc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2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 Mission Statement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09475" y="2778225"/>
            <a:ext cx="45480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For better decision making, a data warehouse is to be created to integrate data systems of both the subsidiaries enabling business intelligence tools to provide actionable insights for the management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75" y="1022625"/>
            <a:ext cx="3377650" cy="13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284275" y="1056050"/>
            <a:ext cx="45984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The two organizations Fudgeflix and Fudgemart are being merged into a parent entity known as FudgeCorp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75" y="2869500"/>
            <a:ext cx="24451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•The aim is to build a centralized data warehouse repository that consists of summarized/aggregated data coming from different sources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•Further data warehouse will be divided into data marts to serve individual departmental needs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0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Scope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676500"/>
            <a:ext cx="85206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plan of the project consists of majorly 5 parts: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36" y="1377375"/>
            <a:ext cx="1932225" cy="116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450" y="1329850"/>
            <a:ext cx="1660350" cy="11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74500" y="2658600"/>
            <a:ext cx="2508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Requirement Gathering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599100" y="2581688"/>
            <a:ext cx="2508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2.Creating Data Warehouse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700" y="1329837"/>
            <a:ext cx="1634225" cy="11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523704" y="2490650"/>
            <a:ext cx="1932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3.Breaking DW into Data Marts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6038" y="3194625"/>
            <a:ext cx="1356675" cy="13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191175" y="4596225"/>
            <a:ext cx="1660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4.Creating BI Plan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9775" y="3024900"/>
            <a:ext cx="1526400" cy="15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219775" y="4551300"/>
            <a:ext cx="1932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5.Maintenance of DW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4475" y="2251950"/>
            <a:ext cx="1257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WBS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40051" t="0"/>
          <a:stretch/>
        </p:blipFill>
        <p:spPr>
          <a:xfrm>
            <a:off x="1799675" y="287963"/>
            <a:ext cx="3366250" cy="4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0" l="0" r="40873" t="0"/>
          <a:stretch/>
        </p:blipFill>
        <p:spPr>
          <a:xfrm>
            <a:off x="5464125" y="287975"/>
            <a:ext cx="3366250" cy="45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68100" y="89650"/>
            <a:ext cx="53274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Estimated Cost &amp; ROI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00600" y="448250"/>
            <a:ext cx="6096000" cy="4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1.Storage: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$ 500/ month * 12 = $ 6,000 / year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2. Software: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$ 1000 / month* 12 = $ 12,000 / year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3.Human </a:t>
            </a: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resources</a:t>
            </a: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$ 16,000/month (DW team of 4) * 12= $ 1,92,000 / year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•Additional Costs: $ 10,000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•Total Costs: $ 2,20,000 approximately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•Estimated ROI = Considering Company will have 5000 customers and has a growth of 10% with the implementation than i.e. 500 and minimum insurance cover is of $750 = 500 *750 = $ 3,00,000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•ROI = 70.45 %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00" y="1467412"/>
            <a:ext cx="2208675" cy="22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14600"/>
            <a:ext cx="63783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Target to Source Analysis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813125"/>
            <a:ext cx="63783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•Identified all source and legacy systems that have data to be extracted from</a:t>
            </a:r>
            <a:endParaRPr sz="22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•Identified valuable data and formed aggregation/summarization strategies</a:t>
            </a:r>
            <a:endParaRPr sz="2200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•Identified data types and their corresponding data types in the ETL tool used for the process</a:t>
            </a:r>
            <a:endParaRPr sz="2200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•Summarized data in such a way that valuable information is not lost, and storage costs are kept minimum</a:t>
            </a:r>
            <a:endParaRPr sz="2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200" y="331700"/>
            <a:ext cx="23812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