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82" r:id="rId12"/>
    <p:sldId id="264" r:id="rId13"/>
    <p:sldId id="265" r:id="rId14"/>
    <p:sldId id="266" r:id="rId15"/>
    <p:sldId id="267" r:id="rId16"/>
    <p:sldId id="268" r:id="rId17"/>
    <p:sldId id="280" r:id="rId18"/>
    <p:sldId id="269" r:id="rId19"/>
    <p:sldId id="270" r:id="rId20"/>
    <p:sldId id="272" r:id="rId21"/>
    <p:sldId id="274" r:id="rId22"/>
    <p:sldId id="275" r:id="rId23"/>
    <p:sldId id="276" r:id="rId24"/>
    <p:sldId id="277" r:id="rId25"/>
  </p:sldIdLst>
  <p:sldSz cx="12192000" cy="6858000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Rosarivo" panose="020B0604020202020204" charset="0"/>
      <p:regular r:id="rId31"/>
      <p:italic r:id="rId32"/>
    </p:embeddedFont>
    <p:embeddedFont>
      <p:font typeface="Cab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428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/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/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/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/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B883"/>
              </a:buClr>
              <a:buSzPts val="2400"/>
              <a:buFont typeface="Century Gothic"/>
              <a:buNone/>
            </a:pPr>
            <a:r>
              <a:rPr lang="en-US" sz="2400" b="1" dirty="0">
                <a:solidFill>
                  <a:srgbClr val="C5B8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Gym</a:t>
            </a:r>
            <a:r>
              <a:rPr lang="en-US" sz="2400" dirty="0">
                <a:solidFill>
                  <a:srgbClr val="C5B8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DATABASE MANAGEMENT SYSTEM</a:t>
            </a:r>
            <a:b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3790188" y="4343667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429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Shwet Jain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898" y="1004447"/>
            <a:ext cx="115807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4)Number </a:t>
            </a:r>
            <a:r>
              <a:rPr lang="en-US" dirty="0"/>
              <a:t>of members enrolled in the gym from each Street. </a:t>
            </a:r>
          </a:p>
          <a:p>
            <a:r>
              <a:rPr lang="en-US" dirty="0" smtClean="0"/>
              <a:t>Why </a:t>
            </a:r>
            <a:r>
              <a:rPr lang="en-US" dirty="0"/>
              <a:t>is this Query important and how will it impact the business?</a:t>
            </a:r>
          </a:p>
          <a:p>
            <a:r>
              <a:rPr lang="en-US" dirty="0"/>
              <a:t> </a:t>
            </a:r>
            <a:r>
              <a:rPr lang="en-US" b="1" dirty="0" smtClean="0"/>
              <a:t>It </a:t>
            </a:r>
            <a:r>
              <a:rPr lang="en-US" b="1" dirty="0"/>
              <a:t>is important to know how many members are coming from a certain Street or area. This will help us in Marketing and targeting the audience in those Streets.</a:t>
            </a:r>
            <a:endParaRPr lang="en-US" dirty="0"/>
          </a:p>
          <a:p>
            <a:r>
              <a:rPr lang="en-US" dirty="0"/>
              <a:t>[Marketing and thus improving business]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5)Created </a:t>
            </a:r>
            <a:r>
              <a:rPr lang="en-US" dirty="0"/>
              <a:t>a view to find the product which was ordered the most by the members.</a:t>
            </a:r>
          </a:p>
          <a:p>
            <a:r>
              <a:rPr lang="en-US" dirty="0"/>
              <a:t> </a:t>
            </a:r>
            <a:r>
              <a:rPr lang="en-US" dirty="0" smtClean="0"/>
              <a:t>Why </a:t>
            </a:r>
            <a:r>
              <a:rPr lang="en-US" dirty="0"/>
              <a:t>is this Query important and how will it impact the business?</a:t>
            </a:r>
          </a:p>
          <a:p>
            <a:r>
              <a:rPr lang="en-US" b="1" dirty="0" smtClean="0"/>
              <a:t>This </a:t>
            </a:r>
            <a:r>
              <a:rPr lang="en-US" b="1" dirty="0"/>
              <a:t>query helps us to know which is the most popular product in the gym. This is helpful for inventory purposes to make sure such products are not out of stock</a:t>
            </a:r>
            <a:endParaRPr lang="en-US" dirty="0"/>
          </a:p>
          <a:p>
            <a:r>
              <a:rPr lang="en-US" b="1" dirty="0"/>
              <a:t>[Inventory, Customer Satisfaction and </a:t>
            </a:r>
            <a:r>
              <a:rPr lang="en-US" b="1" dirty="0" smtClean="0"/>
              <a:t>Analysis]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6)Transaction (Member is enrolled for a particular plan):</a:t>
            </a:r>
          </a:p>
          <a:p>
            <a:r>
              <a:rPr lang="en-US" dirty="0"/>
              <a:t> </a:t>
            </a:r>
            <a:r>
              <a:rPr lang="en-US" dirty="0" smtClean="0"/>
              <a:t>Why </a:t>
            </a:r>
            <a:r>
              <a:rPr lang="en-US" dirty="0"/>
              <a:t>is this Query important and how will it impact the business?</a:t>
            </a:r>
          </a:p>
          <a:p>
            <a:r>
              <a:rPr lang="en-US" b="1" dirty="0" smtClean="0"/>
              <a:t>Suppose</a:t>
            </a:r>
            <a:r>
              <a:rPr lang="en-US" b="1" dirty="0"/>
              <a:t>, I enrolled member X for a particular plan Y and say suppose that was a wrong entry or the entire transaction/Process of enrolling the member to a particular plan failed. It is important that we can Rollback and achieve the old/desired state.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8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ctrTitle"/>
          </p:nvPr>
        </p:nvSpPr>
        <p:spPr>
          <a:xfrm>
            <a:off x="3474720" y="2724280"/>
            <a:ext cx="8012430" cy="101904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STEP 4: CREATE </a:t>
            </a:r>
            <a:r>
              <a:rPr lang="en-US" sz="200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NAVIGATION INTERFACE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1412241"/>
            <a:ext cx="2089150" cy="3128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" y="475215"/>
            <a:ext cx="11661169" cy="529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1600200" y="2706341"/>
            <a:ext cx="8991598" cy="96901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STEP 5: </a:t>
            </a:r>
            <a:r>
              <a:rPr lang="en-US" sz="180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FORMS &amp; SUB-FORMS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TO THE INTERFACE AS TABS</a:t>
            </a:r>
            <a:endParaRPr sz="1800">
              <a:solidFill>
                <a:srgbClr val="9585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1600200" y="4873840"/>
            <a:ext cx="8991598" cy="142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3280" cy="6857999"/>
          </a:xfrm>
          <a:prstGeom prst="rect">
            <a:avLst/>
          </a:prstGeom>
        </p:spPr>
      </p:pic>
      <p:sp>
        <p:nvSpPr>
          <p:cNvPr id="8" name="Google Shape;184;p28"/>
          <p:cNvSpPr txBox="1">
            <a:spLocks noGrp="1"/>
          </p:cNvSpPr>
          <p:nvPr>
            <p:ph type="ctrTitle"/>
          </p:nvPr>
        </p:nvSpPr>
        <p:spPr>
          <a:xfrm>
            <a:off x="4130211" y="1921267"/>
            <a:ext cx="7869148" cy="1166174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</a:t>
            </a:r>
            <a:r>
              <a:rPr lang="en-US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Member Registration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2"/>
            <a:ext cx="12220688" cy="6841937"/>
          </a:xfrm>
          <a:prstGeom prst="rect">
            <a:avLst/>
          </a:prstGeom>
        </p:spPr>
      </p:pic>
      <p:sp>
        <p:nvSpPr>
          <p:cNvPr id="7" name="Google Shape;184;p28"/>
          <p:cNvSpPr txBox="1">
            <a:spLocks noGrp="1"/>
          </p:cNvSpPr>
          <p:nvPr>
            <p:ph type="ctrTitle"/>
          </p:nvPr>
        </p:nvSpPr>
        <p:spPr>
          <a:xfrm>
            <a:off x="3801438" y="1160979"/>
            <a:ext cx="7869148" cy="1166174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</a:t>
            </a:r>
            <a:r>
              <a:rPr lang="en-US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Employee Registration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7190" cy="6858000"/>
          </a:xfrm>
          <a:prstGeom prst="rect">
            <a:avLst/>
          </a:prstGeom>
        </p:spPr>
      </p:pic>
      <p:sp>
        <p:nvSpPr>
          <p:cNvPr id="8" name="Google Shape;184;p28"/>
          <p:cNvSpPr txBox="1">
            <a:spLocks noGrp="1"/>
          </p:cNvSpPr>
          <p:nvPr>
            <p:ph type="ctrTitle"/>
          </p:nvPr>
        </p:nvSpPr>
        <p:spPr>
          <a:xfrm>
            <a:off x="4130211" y="1921267"/>
            <a:ext cx="7869148" cy="1166174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3</a:t>
            </a:r>
            <a:r>
              <a:rPr lang="en-US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Plan Registration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67994" cy="6858000"/>
          </a:xfrm>
          <a:prstGeom prst="rect">
            <a:avLst/>
          </a:prstGeom>
        </p:spPr>
      </p:pic>
      <p:sp>
        <p:nvSpPr>
          <p:cNvPr id="7" name="Google Shape;184;p28"/>
          <p:cNvSpPr txBox="1">
            <a:spLocks noGrp="1"/>
          </p:cNvSpPr>
          <p:nvPr>
            <p:ph type="ctrTitle"/>
          </p:nvPr>
        </p:nvSpPr>
        <p:spPr>
          <a:xfrm>
            <a:off x="4643918" y="1160979"/>
            <a:ext cx="7026667" cy="1089061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</a:t>
            </a:r>
            <a:r>
              <a:rPr lang="en-US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4: Offer Registration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76"/>
            <a:ext cx="12192000" cy="6889351"/>
          </a:xfrm>
          <a:prstGeom prst="rect">
            <a:avLst/>
          </a:prstGeom>
        </p:spPr>
      </p:pic>
      <p:sp>
        <p:nvSpPr>
          <p:cNvPr id="9" name="Google Shape;184;p28"/>
          <p:cNvSpPr txBox="1">
            <a:spLocks noGrp="1"/>
          </p:cNvSpPr>
          <p:nvPr>
            <p:ph type="ctrTitle"/>
          </p:nvPr>
        </p:nvSpPr>
        <p:spPr>
          <a:xfrm>
            <a:off x="4886960" y="1435299"/>
            <a:ext cx="6478826" cy="1166174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5</a:t>
            </a:r>
            <a:r>
              <a:rPr lang="en-US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Member-Plan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7360"/>
          </a:xfrm>
          <a:prstGeom prst="rect">
            <a:avLst/>
          </a:prstGeom>
        </p:spPr>
      </p:pic>
      <p:sp>
        <p:nvSpPr>
          <p:cNvPr id="8" name="Google Shape;184;p28"/>
          <p:cNvSpPr txBox="1">
            <a:spLocks noGrp="1"/>
          </p:cNvSpPr>
          <p:nvPr>
            <p:ph type="ctrTitle"/>
          </p:nvPr>
        </p:nvSpPr>
        <p:spPr>
          <a:xfrm>
            <a:off x="5110480" y="294639"/>
            <a:ext cx="6654800" cy="864113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</a:t>
            </a:r>
            <a:r>
              <a:rPr lang="en-US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6: Trainer-Member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3799" cy="6858000"/>
          </a:xfrm>
          <a:prstGeom prst="rect">
            <a:avLst/>
          </a:prstGeom>
        </p:spPr>
      </p:pic>
      <p:sp>
        <p:nvSpPr>
          <p:cNvPr id="8" name="Google Shape;184;p28"/>
          <p:cNvSpPr txBox="1">
            <a:spLocks noGrp="1"/>
          </p:cNvSpPr>
          <p:nvPr>
            <p:ph type="ctrTitle"/>
          </p:nvPr>
        </p:nvSpPr>
        <p:spPr>
          <a:xfrm>
            <a:off x="5110480" y="294639"/>
            <a:ext cx="6654800" cy="864113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7</a:t>
            </a:r>
            <a:r>
              <a:rPr lang="en-US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Member-Order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B883"/>
              </a:buClr>
              <a:buSzPts val="2200"/>
              <a:buFont typeface="Century Gothic"/>
              <a:buNone/>
            </a:pPr>
            <a:r>
              <a:rPr lang="en-US">
                <a:solidFill>
                  <a:srgbClr val="C5B8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PROBLEM?</a:t>
            </a:r>
            <a:endParaRPr>
              <a:solidFill>
                <a:srgbClr val="C5B8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53591" y="951667"/>
            <a:ext cx="5486540" cy="4954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Everything in the Gym currently is Paper-based.</a:t>
            </a:r>
            <a:endParaRPr dirty="0" smtClean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dirty="0" smtClean="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likes Manual?</a:t>
            </a:r>
            <a:endParaRPr dirty="0">
              <a:solidFill>
                <a:srgbClr val="9585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ctrTitle"/>
          </p:nvPr>
        </p:nvSpPr>
        <p:spPr>
          <a:xfrm>
            <a:off x="1600200" y="2706341"/>
            <a:ext cx="8991598" cy="96901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STEP 6: </a:t>
            </a:r>
            <a:r>
              <a:rPr lang="en-US" sz="180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REPORTS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ctrTitle"/>
          </p:nvPr>
        </p:nvSpPr>
        <p:spPr>
          <a:xfrm>
            <a:off x="804672" y="2386744"/>
            <a:ext cx="592531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Century Gothic"/>
              <a:buNone/>
            </a:pPr>
            <a:r>
              <a:rPr lang="en-US" sz="2900" dirty="0">
                <a:latin typeface="Century Gothic"/>
                <a:ea typeface="Century Gothic"/>
                <a:cs typeface="Century Gothic"/>
                <a:sym typeface="Century Gothic"/>
              </a:rPr>
              <a:t>REPORT</a:t>
            </a:r>
            <a:r>
              <a:rPr lang="en-US" sz="2900" dirty="0" smtClean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dirty="0"/>
          </a:p>
        </p:txBody>
      </p:sp>
      <p:sp>
        <p:nvSpPr>
          <p:cNvPr id="240" name="Google Shape;240;p36"/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1" y="802767"/>
            <a:ext cx="3685032" cy="436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1" y="5110656"/>
            <a:ext cx="3685032" cy="691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1600200" y="2706341"/>
            <a:ext cx="8991598" cy="96901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LET </a:t>
            </a:r>
            <a:r>
              <a:rPr lang="en-US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ME </a:t>
            </a: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GIVE YOU A </a:t>
            </a:r>
            <a:r>
              <a:rPr lang="en-US" sz="1800" dirty="0">
                <a:solidFill>
                  <a:srgbClr val="C5B8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DEMO!</a:t>
            </a:r>
            <a:endParaRPr dirty="0"/>
          </a:p>
        </p:txBody>
      </p:sp>
      <p:sp>
        <p:nvSpPr>
          <p:cNvPr id="248" name="Google Shape;248;p37"/>
          <p:cNvSpPr txBox="1">
            <a:spLocks noGrp="1"/>
          </p:cNvSpPr>
          <p:nvPr>
            <p:ph type="subTitle" idx="1"/>
          </p:nvPr>
        </p:nvSpPr>
        <p:spPr>
          <a:xfrm>
            <a:off x="1600200" y="4873840"/>
            <a:ext cx="8991598" cy="142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08698" y="949503"/>
            <a:ext cx="4494900" cy="113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58545"/>
              </a:buClr>
              <a:buSzPts val="2200"/>
              <a:buFont typeface="Century Gothic"/>
              <a:buNone/>
            </a:pPr>
            <a:r>
              <a:rPr lang="en-US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SOLUTION!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43789" y="2610208"/>
            <a:ext cx="4424700" cy="3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 Database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everything from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Member/Employee Details</a:t>
            </a: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87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Membership </a:t>
            </a: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Placement </a:t>
            </a: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</a:t>
            </a: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details, Offer details, Product details</a:t>
            </a: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Arial"/>
              <a:buNone/>
            </a:pPr>
            <a:r>
              <a:rPr lang="en-US" sz="138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handled by it.</a:t>
            </a:r>
            <a:endParaRPr sz="1387" dirty="0">
              <a:solidFill>
                <a:srgbClr val="9585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endParaRPr sz="138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 dirty="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 almost Everything!</a:t>
            </a:r>
            <a:endParaRPr dirty="0"/>
          </a:p>
        </p:txBody>
      </p:sp>
      <p:pic>
        <p:nvPicPr>
          <p:cNvPr id="125" name="Google Shape;125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509" r="5509"/>
          <a:stretch/>
        </p:blipFill>
        <p:spPr>
          <a:xfrm>
            <a:off x="6096000" y="-50800"/>
            <a:ext cx="610235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sarivo"/>
              <a:buNone/>
            </a:pPr>
            <a:r>
              <a:rPr lang="en-US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HOW DID I DO IT?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Used:  </a:t>
            </a:r>
            <a:r>
              <a:rPr lang="en-US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Visio, SQL Server, MS Access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ctrTitle"/>
          </p:nvPr>
        </p:nvSpPr>
        <p:spPr>
          <a:xfrm>
            <a:off x="1600201" y="2235824"/>
            <a:ext cx="8991598" cy="96901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STEP 1: START WITH </a:t>
            </a:r>
            <a:r>
              <a:rPr lang="en-US" sz="2000">
                <a:solidFill>
                  <a:srgbClr val="9585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IDENTIFYING YOUR ACTORS/ENTITIES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0" y="-2"/>
            <a:ext cx="3813717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235960" y="323769"/>
            <a:ext cx="3354733" cy="791354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STEP 2: </a:t>
            </a:r>
            <a:r>
              <a:rPr lang="en-US" sz="1800" dirty="0">
                <a:solidFill>
                  <a:srgbClr val="2429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 AN ERD </a:t>
            </a: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AND ESTABLISH RELATIONSHIP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32" y="167651"/>
            <a:ext cx="8132955" cy="6522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ctrTitle"/>
          </p:nvPr>
        </p:nvSpPr>
        <p:spPr>
          <a:xfrm>
            <a:off x="804672" y="2386744"/>
            <a:ext cx="4486656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Century Gothic"/>
              <a:buNone/>
            </a:pPr>
            <a:r>
              <a:rPr lang="en-US" sz="2500">
                <a:latin typeface="Century Gothic"/>
                <a:ea typeface="Century Gothic"/>
                <a:cs typeface="Century Gothic"/>
                <a:sym typeface="Century Gothic"/>
              </a:rPr>
              <a:t>STEP 3: CONSTRUCT TABLES AND POPULATE THEM IN SQL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48615" y="4352544"/>
            <a:ext cx="3798770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 smtClean="0"/>
              <a:t>Note:  If  your X table is referring to Y table 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 smtClean="0"/>
              <a:t>Make sure you have already crated the Y table 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70" y="3466926"/>
            <a:ext cx="6063130" cy="339107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28871" y="0"/>
            <a:ext cx="6063130" cy="3466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1600200" y="2706341"/>
            <a:ext cx="8991598" cy="96901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YOU ARE ALL SET TO </a:t>
            </a:r>
            <a:r>
              <a:rPr lang="en-US" sz="1800">
                <a:solidFill>
                  <a:srgbClr val="C5B8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YOUR QUERIES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NOW!</a:t>
            </a:r>
            <a:endParaRPr sz="1800">
              <a:solidFill>
                <a:srgbClr val="9585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1600200" y="4873840"/>
            <a:ext cx="8991598" cy="142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17" y="178802"/>
            <a:ext cx="5863683" cy="646388"/>
          </a:xfrm>
        </p:spPr>
        <p:txBody>
          <a:bodyPr/>
          <a:lstStyle/>
          <a:p>
            <a:r>
              <a:rPr lang="en-US" dirty="0" smtClean="0"/>
              <a:t>Major Data 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330" y="1255349"/>
            <a:ext cx="117010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1)  Which </a:t>
            </a:r>
            <a:r>
              <a:rPr lang="en-US" dirty="0"/>
              <a:t>member's membership is getting expired between a particular date and for which plan along with the date of expiry? Show Member </a:t>
            </a:r>
            <a:r>
              <a:rPr lang="en-US" dirty="0" smtClean="0"/>
              <a:t>ID, Member's </a:t>
            </a:r>
            <a:r>
              <a:rPr lang="en-US" dirty="0"/>
              <a:t>First Name, Member’s Last Name, Plan ID, Plan Name and Expiry Date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b="1" dirty="0"/>
              <a:t>It is important to know when a particular member’s plan is getting expired so that we can send them a reminder for renewal of the Plan (via Member’s Ph.no)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Customer Satisfaction and Drive Business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dirty="0" smtClean="0"/>
              <a:t>2) Number </a:t>
            </a:r>
            <a:r>
              <a:rPr lang="en-US" dirty="0"/>
              <a:t>of Members enrolled for a particular plan ‘Regular’ with a particular offer ‘</a:t>
            </a:r>
            <a:r>
              <a:rPr lang="en-US" dirty="0" err="1"/>
              <a:t>BlackFriday</a:t>
            </a:r>
            <a:r>
              <a:rPr lang="en-US" dirty="0"/>
              <a:t>’ ?</a:t>
            </a:r>
          </a:p>
          <a:p>
            <a:r>
              <a:rPr lang="en-US" dirty="0"/>
              <a:t> </a:t>
            </a:r>
            <a:r>
              <a:rPr lang="en-US" dirty="0" smtClean="0"/>
              <a:t>Why </a:t>
            </a:r>
            <a:r>
              <a:rPr lang="en-US" dirty="0"/>
              <a:t>is this Query important and how will it impact the business?</a:t>
            </a:r>
          </a:p>
          <a:p>
            <a:r>
              <a:rPr lang="en-US" dirty="0"/>
              <a:t> </a:t>
            </a:r>
            <a:r>
              <a:rPr lang="en-US" b="1" dirty="0" smtClean="0"/>
              <a:t>This </a:t>
            </a:r>
            <a:r>
              <a:rPr lang="en-US" b="1" dirty="0"/>
              <a:t>is a query which is useful in extracting information about a particular plan and offer.(Helpful for Data Analyst and the Gym owner to carry out analysis)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Insights about different plans and offer which can be useful in future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3) Create </a:t>
            </a:r>
            <a:r>
              <a:rPr lang="en-US" dirty="0"/>
              <a:t>a View to find out plans a particular member has enrolled for.</a:t>
            </a:r>
          </a:p>
          <a:p>
            <a:r>
              <a:rPr lang="en-US" dirty="0"/>
              <a:t>Find the plans for which Member ‘</a:t>
            </a:r>
            <a:r>
              <a:rPr lang="en-US" dirty="0" err="1"/>
              <a:t>Yash</a:t>
            </a:r>
            <a:r>
              <a:rPr lang="en-US" dirty="0"/>
              <a:t>’ has enrolled for.</a:t>
            </a:r>
          </a:p>
          <a:p>
            <a:r>
              <a:rPr lang="en-US" dirty="0"/>
              <a:t> </a:t>
            </a:r>
            <a:r>
              <a:rPr lang="en-US" dirty="0" smtClean="0"/>
              <a:t>Why </a:t>
            </a:r>
            <a:r>
              <a:rPr lang="en-US" dirty="0"/>
              <a:t>is this Query important and how will it impact the business?</a:t>
            </a:r>
          </a:p>
          <a:p>
            <a:r>
              <a:rPr lang="en-US" dirty="0"/>
              <a:t> </a:t>
            </a:r>
            <a:r>
              <a:rPr lang="en-US" b="1" dirty="0" smtClean="0"/>
              <a:t>It </a:t>
            </a:r>
            <a:r>
              <a:rPr lang="en-US" b="1" dirty="0"/>
              <a:t>is possible to view different plans each member in the gym has enrolled for.</a:t>
            </a:r>
            <a:endParaRPr lang="en-US" dirty="0"/>
          </a:p>
          <a:p>
            <a:r>
              <a:rPr lang="en-US" b="1" dirty="0"/>
              <a:t>In the previous system, it was difficult and time-consuming as the system was paper-based.</a:t>
            </a:r>
            <a:endParaRPr lang="en-US" dirty="0"/>
          </a:p>
          <a:p>
            <a:r>
              <a:rPr lang="en-US" dirty="0"/>
              <a:t>[Effective, efficient system functioning]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622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301</TotalTime>
  <Words>265</Words>
  <Application>Microsoft Office PowerPoint</Application>
  <PresentationFormat>Widescreen</PresentationFormat>
  <Paragraphs>80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Century Gothic</vt:lpstr>
      <vt:lpstr>Rosarivo</vt:lpstr>
      <vt:lpstr>Arial</vt:lpstr>
      <vt:lpstr>Cabin</vt:lpstr>
      <vt:lpstr>Parcel</vt:lpstr>
      <vt:lpstr>Parcel</vt:lpstr>
      <vt:lpstr>Gym  DATABASE MANAGEMENT SYSTEM </vt:lpstr>
      <vt:lpstr>PROBLEM?</vt:lpstr>
      <vt:lpstr>SOLUTION!</vt:lpstr>
      <vt:lpstr>HOW DID I DO IT?</vt:lpstr>
      <vt:lpstr>STEP 1: START WITH IDENTIFYING YOUR ACTORS/ENTITIES</vt:lpstr>
      <vt:lpstr>STEP 2: CONSTRUCT AN ERD AND ESTABLISH RELATIONSHIP</vt:lpstr>
      <vt:lpstr>STEP 3: CONSTRUCT TABLES AND POPULATE THEM IN SQL</vt:lpstr>
      <vt:lpstr>YOU ARE ALL SET TO RUN YOUR QUERIES NOW!</vt:lpstr>
      <vt:lpstr>Major Data Questions</vt:lpstr>
      <vt:lpstr>PowerPoint Presentation</vt:lpstr>
      <vt:lpstr>STEP 4: CREATE NAVIGATION INTERFACE</vt:lpstr>
      <vt:lpstr>STEP 5: ADD FORMS &amp; SUB-FORMS TO THE INTERFACE AS TABS</vt:lpstr>
      <vt:lpstr>FORM 1: Member Registration</vt:lpstr>
      <vt:lpstr>FORM 2: Employee Registration</vt:lpstr>
      <vt:lpstr>FORM 3: Plan Registration</vt:lpstr>
      <vt:lpstr>FORM 4: Offer Registration</vt:lpstr>
      <vt:lpstr>FORM 5: Member-Plan</vt:lpstr>
      <vt:lpstr>FORM 6: Trainer-Member </vt:lpstr>
      <vt:lpstr>FORM 7: Member-Order </vt:lpstr>
      <vt:lpstr>STEP 6: CREATE REPORTS</vt:lpstr>
      <vt:lpstr>REPORT:</vt:lpstr>
      <vt:lpstr>LET ME GIVE YOU A SMALL DEMO!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 DATABASE MANAGEMENT SYSTEM </dc:title>
  <cp:lastModifiedBy>Shwet Kalpeshkumar Jain</cp:lastModifiedBy>
  <cp:revision>17</cp:revision>
  <dcterms:modified xsi:type="dcterms:W3CDTF">2018-12-04T00:29:56Z</dcterms:modified>
</cp:coreProperties>
</file>