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35" r:id="rId5"/>
    <p:sldId id="356" r:id="rId6"/>
    <p:sldId id="336" r:id="rId7"/>
    <p:sldId id="359" r:id="rId8"/>
    <p:sldId id="337" r:id="rId9"/>
    <p:sldId id="355" r:id="rId10"/>
    <p:sldId id="360" r:id="rId11"/>
    <p:sldId id="338" r:id="rId12"/>
    <p:sldId id="339" r:id="rId13"/>
    <p:sldId id="348" r:id="rId14"/>
    <p:sldId id="357" r:id="rId15"/>
    <p:sldId id="358" r:id="rId16"/>
    <p:sldId id="349" r:id="rId17"/>
    <p:sldId id="350" r:id="rId18"/>
    <p:sldId id="351" r:id="rId19"/>
    <p:sldId id="352" r:id="rId20"/>
    <p:sldId id="340" r:id="rId21"/>
    <p:sldId id="353" r:id="rId22"/>
    <p:sldId id="354" r:id="rId23"/>
    <p:sldId id="34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94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71442C-FBB5-B533-5FDD-49A491030AF9}"/>
              </a:ext>
            </a:extLst>
          </p:cNvPr>
          <p:cNvSpPr txBox="1"/>
          <p:nvPr/>
        </p:nvSpPr>
        <p:spPr>
          <a:xfrm>
            <a:off x="4942114" y="8382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+mj-lt"/>
              </a:rPr>
              <a:t>Spring Cloud: Simplifying Distributed Systems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D6AFF-10A8-CE86-18DA-C56844947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BDFE2-728F-9C5F-6B7B-C57794DC40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2" y="1604554"/>
            <a:ext cx="8324089" cy="5133704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Spring Cloud Netflix is a set of Netflix OSS integrations for Spring Boot applications that enables developers to build distributed systems:</a:t>
            </a:r>
          </a:p>
          <a:p>
            <a:r>
              <a:rPr lang="en-US" b="1" i="0" dirty="0">
                <a:solidFill>
                  <a:srgbClr val="001D35"/>
                </a:solidFill>
                <a:effectLst/>
                <a:latin typeface="+mj-lt"/>
              </a:rPr>
              <a:t>Netflix Eureka</a:t>
            </a:r>
            <a:endParaRPr lang="en-US" b="0" i="0" dirty="0">
              <a:solidFill>
                <a:srgbClr val="001D35"/>
              </a:solidFill>
              <a:effectLst/>
              <a:latin typeface="+mj-lt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A REST-based service that helps locate services for load balancing and failover.</a:t>
            </a:r>
          </a:p>
          <a:p>
            <a:pPr marL="0" indent="0">
              <a:buNone/>
            </a:pPr>
            <a:r>
              <a:rPr lang="en-US" dirty="0">
                <a:solidFill>
                  <a:srgbClr val="001D35"/>
                </a:solidFill>
                <a:latin typeface="+mj-lt"/>
              </a:rPr>
              <a:t>Some alternatives because the Eureka2.0 is the last version and the development is stopped.</a:t>
            </a:r>
          </a:p>
          <a:p>
            <a:r>
              <a:rPr lang="en-US" b="1" dirty="0">
                <a:solidFill>
                  <a:srgbClr val="001D35"/>
                </a:solidFill>
                <a:latin typeface="+mj-lt"/>
              </a:rPr>
              <a:t>Apache </a:t>
            </a:r>
            <a:r>
              <a:rPr lang="en-US" b="1" dirty="0" err="1">
                <a:solidFill>
                  <a:srgbClr val="001D35"/>
                </a:solidFill>
                <a:latin typeface="+mj-lt"/>
              </a:rPr>
              <a:t>Zookeepar</a:t>
            </a:r>
            <a:endParaRPr lang="en-US" b="1" dirty="0">
              <a:solidFill>
                <a:srgbClr val="001D35"/>
              </a:solidFill>
              <a:latin typeface="+mj-lt"/>
            </a:endParaRPr>
          </a:p>
          <a:p>
            <a:r>
              <a:rPr lang="en-US" b="1" i="0" dirty="0" err="1">
                <a:solidFill>
                  <a:srgbClr val="001D35"/>
                </a:solidFill>
                <a:effectLst/>
                <a:latin typeface="+mj-lt"/>
              </a:rPr>
              <a:t>HashiCor</a:t>
            </a:r>
            <a:r>
              <a:rPr lang="en-US" b="1" dirty="0" err="1">
                <a:solidFill>
                  <a:srgbClr val="001D35"/>
                </a:solidFill>
                <a:latin typeface="+mj-lt"/>
              </a:rPr>
              <a:t>p</a:t>
            </a:r>
            <a:r>
              <a:rPr lang="en-US" b="1" dirty="0">
                <a:solidFill>
                  <a:srgbClr val="001D35"/>
                </a:solidFill>
                <a:latin typeface="+mj-lt"/>
              </a:rPr>
              <a:t> </a:t>
            </a:r>
            <a:r>
              <a:rPr lang="en-US" b="1" i="0" dirty="0">
                <a:solidFill>
                  <a:srgbClr val="001D35"/>
                </a:solidFill>
                <a:effectLst/>
                <a:latin typeface="+mj-lt"/>
              </a:rPr>
              <a:t>Consul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494E63-B27C-6FA6-8690-E7A6E0D421E2}"/>
              </a:ext>
            </a:extLst>
          </p:cNvPr>
          <p:cNvSpPr txBox="1"/>
          <p:nvPr/>
        </p:nvSpPr>
        <p:spPr>
          <a:xfrm>
            <a:off x="1077686" y="653143"/>
            <a:ext cx="7685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Spring Cloud Netflix</a:t>
            </a:r>
          </a:p>
        </p:txBody>
      </p:sp>
    </p:spTree>
    <p:extLst>
      <p:ext uri="{BB962C8B-B14F-4D97-AF65-F5344CB8AC3E}">
        <p14:creationId xmlns:p14="http://schemas.microsoft.com/office/powerpoint/2010/main" val="1214285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1CB82-BE2D-499E-E97C-E07BB1A5D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F5070-71F9-A357-1EF9-77A79D0E60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2" y="1604554"/>
            <a:ext cx="8324089" cy="5133704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01D35"/>
                </a:solidFill>
                <a:effectLst/>
                <a:latin typeface="+mj-lt"/>
              </a:rPr>
              <a:t>Netflix </a:t>
            </a:r>
            <a:r>
              <a:rPr lang="en-US" b="1" i="0" dirty="0" err="1">
                <a:solidFill>
                  <a:srgbClr val="001D35"/>
                </a:solidFill>
                <a:effectLst/>
                <a:latin typeface="+mj-lt"/>
              </a:rPr>
              <a:t>Hystrix</a:t>
            </a:r>
            <a:endParaRPr lang="en-US" b="1" i="0" dirty="0">
              <a:solidFill>
                <a:srgbClr val="001D35"/>
              </a:solidFill>
              <a:effectLst/>
              <a:latin typeface="+mj-lt"/>
            </a:endParaRPr>
          </a:p>
          <a:p>
            <a:pPr marL="0" indent="0" algn="l">
              <a:buNone/>
            </a:pPr>
            <a:r>
              <a:rPr lang="en-US" i="0" dirty="0">
                <a:solidFill>
                  <a:srgbClr val="001D35"/>
                </a:solidFill>
                <a:effectLst/>
                <a:latin typeface="+mj-lt"/>
              </a:rPr>
              <a:t>A library that helps isolate access points to remote systems and services and stop cascading failures.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Some alternatives to </a:t>
            </a:r>
            <a:r>
              <a:rPr lang="en-US" b="0" i="0" dirty="0" err="1">
                <a:solidFill>
                  <a:srgbClr val="001D35"/>
                </a:solidFill>
                <a:effectLst/>
                <a:latin typeface="+mj-lt"/>
              </a:rPr>
              <a:t>Hystrix</a:t>
            </a:r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 include: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1D35"/>
                </a:solidFill>
                <a:effectLst/>
                <a:latin typeface="+mj-lt"/>
              </a:rPr>
              <a:t>Resilience4j</a:t>
            </a:r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: An open-source option for Spring developers to implement the circuit breaker pattern. It also includes other features like Rate Limiter, Retry, and Bulkhead. To migrate from </a:t>
            </a:r>
            <a:r>
              <a:rPr lang="en-US" b="0" i="0" dirty="0" err="1">
                <a:solidFill>
                  <a:srgbClr val="001D35"/>
                </a:solidFill>
                <a:effectLst/>
                <a:latin typeface="+mj-lt"/>
              </a:rPr>
              <a:t>Hystrix</a:t>
            </a:r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 to Resilience4j, you can replace the </a:t>
            </a:r>
            <a:r>
              <a:rPr lang="en-US" b="0" i="0" dirty="0" err="1">
                <a:solidFill>
                  <a:srgbClr val="001D35"/>
                </a:solidFill>
                <a:effectLst/>
                <a:latin typeface="+mj-lt"/>
              </a:rPr>
              <a:t>Hystrix</a:t>
            </a:r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 dependency with the Resilience4j dependency in your project and refactor your code to use the Resilience4j API.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1D35"/>
                </a:solidFill>
                <a:effectLst/>
                <a:latin typeface="+mj-lt"/>
              </a:rPr>
              <a:t>Sentinel</a:t>
            </a:r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: Another open-source alternative to </a:t>
            </a:r>
            <a:r>
              <a:rPr lang="en-US" b="0" i="0" dirty="0" err="1">
                <a:solidFill>
                  <a:srgbClr val="001D35"/>
                </a:solidFill>
                <a:effectLst/>
                <a:latin typeface="+mj-lt"/>
              </a:rPr>
              <a:t>Hystrix</a:t>
            </a:r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.</a:t>
            </a:r>
          </a:p>
          <a:p>
            <a:pPr marL="0" indent="0" algn="l">
              <a:buNone/>
            </a:pPr>
            <a:endParaRPr lang="en-US" i="0" dirty="0">
              <a:solidFill>
                <a:srgbClr val="001D35"/>
              </a:solidFill>
              <a:effectLst/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B0A8C-58EF-D586-AD47-662ABF509D19}"/>
              </a:ext>
            </a:extLst>
          </p:cNvPr>
          <p:cNvSpPr txBox="1"/>
          <p:nvPr/>
        </p:nvSpPr>
        <p:spPr>
          <a:xfrm>
            <a:off x="1077686" y="653143"/>
            <a:ext cx="7685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Spring Cloud Netflix</a:t>
            </a:r>
          </a:p>
        </p:txBody>
      </p:sp>
    </p:spTree>
    <p:extLst>
      <p:ext uri="{BB962C8B-B14F-4D97-AF65-F5344CB8AC3E}">
        <p14:creationId xmlns:p14="http://schemas.microsoft.com/office/powerpoint/2010/main" val="3562940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F271C-A884-04FC-6452-7B6B56689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DAD27-7690-0AF4-B169-07926B9825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2" y="1604554"/>
            <a:ext cx="8324089" cy="5133704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01D35"/>
                </a:solidFill>
                <a:effectLst/>
                <a:latin typeface="+mj-lt"/>
              </a:rPr>
              <a:t>Netflix </a:t>
            </a:r>
            <a:r>
              <a:rPr lang="en-US" b="1" i="0" dirty="0" err="1">
                <a:solidFill>
                  <a:srgbClr val="001D35"/>
                </a:solidFill>
                <a:effectLst/>
                <a:latin typeface="+mj-lt"/>
              </a:rPr>
              <a:t>Zuul</a:t>
            </a:r>
            <a:endParaRPr lang="en-US" b="1" i="0" dirty="0">
              <a:solidFill>
                <a:srgbClr val="001D35"/>
              </a:solidFill>
              <a:effectLst/>
              <a:latin typeface="+mj-lt"/>
            </a:endParaRPr>
          </a:p>
          <a:p>
            <a:pPr marL="0" indent="0" algn="l">
              <a:buNone/>
            </a:pPr>
            <a:r>
              <a:rPr lang="en-US" i="0" dirty="0">
                <a:solidFill>
                  <a:srgbClr val="001D35"/>
                </a:solidFill>
                <a:effectLst/>
                <a:latin typeface="+mj-lt"/>
              </a:rPr>
              <a:t>An edge service that provides dynamic routing, monitoring, resiliency, and security </a:t>
            </a:r>
          </a:p>
          <a:p>
            <a:pPr marL="0" indent="0" algn="l">
              <a:buNone/>
            </a:pPr>
            <a:endParaRPr lang="en-US" dirty="0">
              <a:solidFill>
                <a:srgbClr val="001D35"/>
              </a:solidFill>
              <a:latin typeface="+mj-lt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1D35"/>
                </a:solidFill>
                <a:latin typeface="+mj-lt"/>
              </a:rPr>
              <a:t>Alternatives:</a:t>
            </a:r>
          </a:p>
          <a:p>
            <a:pPr marL="0" indent="0">
              <a:buNone/>
            </a:pPr>
            <a:r>
              <a:rPr lang="en-US" i="0" dirty="0">
                <a:solidFill>
                  <a:srgbClr val="001D35"/>
                </a:solidFill>
                <a:effectLst/>
                <a:latin typeface="+mj-lt"/>
              </a:rPr>
              <a:t>Spring Cloud Gateway is a new module in the Spring Cloud family that is dedicated to being an API gateway in a microservices-based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01F05B-7252-3BD7-387B-C37CBF426B5D}"/>
              </a:ext>
            </a:extLst>
          </p:cNvPr>
          <p:cNvSpPr txBox="1"/>
          <p:nvPr/>
        </p:nvSpPr>
        <p:spPr>
          <a:xfrm>
            <a:off x="1077686" y="653143"/>
            <a:ext cx="7685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Spring Cloud Netflix</a:t>
            </a:r>
          </a:p>
        </p:txBody>
      </p:sp>
    </p:spTree>
    <p:extLst>
      <p:ext uri="{BB962C8B-B14F-4D97-AF65-F5344CB8AC3E}">
        <p14:creationId xmlns:p14="http://schemas.microsoft.com/office/powerpoint/2010/main" val="145624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5E9B8-D9DC-B41F-1878-ED0F655D1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D8550-1D0E-B237-8DCE-0AD451C343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2" y="1604554"/>
            <a:ext cx="8324089" cy="4241076"/>
          </a:xfrm>
        </p:spPr>
        <p:txBody>
          <a:bodyPr>
            <a:noAutofit/>
          </a:bodyPr>
          <a:lstStyle/>
          <a:p>
            <a:pPr marL="0" indent="0" algn="l" fontAlgn="ctr">
              <a:buNone/>
            </a:pPr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Spring Cloud Netflix allows developers to quickly configure and enable common patterns in their applications using annotations. It can help developers build robust, resilient, and collaborative systems. </a:t>
            </a:r>
          </a:p>
          <a:p>
            <a:pPr marL="0" indent="0" algn="l" fontAlgn="ctr">
              <a:buNone/>
            </a:pPr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Here are some features of Spring Cloud Netflix: </a:t>
            </a:r>
          </a:p>
          <a:p>
            <a:pPr marL="0" indent="0" algn="l" fontAlgn="ctr">
              <a:buNone/>
            </a:pPr>
            <a:r>
              <a:rPr lang="en-US" b="1" i="0" dirty="0">
                <a:solidFill>
                  <a:srgbClr val="001D35"/>
                </a:solidFill>
                <a:effectLst/>
                <a:latin typeface="+mj-lt"/>
              </a:rPr>
              <a:t>Eureka health checks</a:t>
            </a:r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: Allows developers to propagate application status to Eureka, so that other applications don't send traffic to applications that are not in the "UP" state </a:t>
            </a:r>
          </a:p>
          <a:p>
            <a:pPr marL="0" indent="0" algn="l" fontAlgn="ctr">
              <a:buNone/>
            </a:pPr>
            <a:r>
              <a:rPr lang="en-US" b="1" i="0" dirty="0" err="1">
                <a:solidFill>
                  <a:srgbClr val="001D35"/>
                </a:solidFill>
                <a:effectLst/>
                <a:latin typeface="+mj-lt"/>
              </a:rPr>
              <a:t>Hystrix</a:t>
            </a:r>
            <a:r>
              <a:rPr lang="en-US" b="1" i="0" dirty="0">
                <a:solidFill>
                  <a:srgbClr val="001D35"/>
                </a:solidFill>
                <a:effectLst/>
                <a:latin typeface="+mj-lt"/>
              </a:rPr>
              <a:t> Dashboard</a:t>
            </a:r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: Displays the health of each circuit breaker 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01D35"/>
                </a:solidFill>
                <a:effectLst/>
                <a:latin typeface="+mj-lt"/>
              </a:rPr>
              <a:t>Service discovery</a:t>
            </a:r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: A dynamic service discovery mechanism that uses a service discovery agent to maintain a service registry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65645-1D15-50D1-AD83-F2E91F490855}"/>
              </a:ext>
            </a:extLst>
          </p:cNvPr>
          <p:cNvSpPr txBox="1"/>
          <p:nvPr/>
        </p:nvSpPr>
        <p:spPr>
          <a:xfrm>
            <a:off x="1077686" y="653143"/>
            <a:ext cx="7685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Spring Cloud Netflix</a:t>
            </a:r>
          </a:p>
        </p:txBody>
      </p:sp>
    </p:spTree>
    <p:extLst>
      <p:ext uri="{BB962C8B-B14F-4D97-AF65-F5344CB8AC3E}">
        <p14:creationId xmlns:p14="http://schemas.microsoft.com/office/powerpoint/2010/main" val="288336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04835-D1B7-BF9B-849F-2A4655A7A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45E5E-11C2-348C-FE97-96E6944045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2" y="1604553"/>
            <a:ext cx="8324089" cy="4600303"/>
          </a:xfrm>
        </p:spPr>
        <p:txBody>
          <a:bodyPr>
            <a:noAutofit/>
          </a:bodyPr>
          <a:lstStyle/>
          <a:p>
            <a:pPr fontAlgn="ctr"/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Spring Cloud Stream is a framework for building microservices that are event-driven and connected to shared messaging systems. It's built on top of Spring Boot and works with Spring MVC or Spring </a:t>
            </a:r>
            <a:r>
              <a:rPr lang="en-US" b="0" i="0" dirty="0" err="1">
                <a:solidFill>
                  <a:srgbClr val="001D35"/>
                </a:solidFill>
                <a:effectLst/>
                <a:latin typeface="+mj-lt"/>
              </a:rPr>
              <a:t>WebFlux</a:t>
            </a:r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.</a:t>
            </a:r>
          </a:p>
          <a:p>
            <a:pPr algn="l"/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Spring Cloud Stream supports a variety of binder implementations, including:</a:t>
            </a:r>
          </a:p>
          <a:p>
            <a:pPr algn="l" fontAlgn="ctr"/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RabbitMQ, Apache Kafka, Kafka Streams, Apache Pulsar, Amazon Kinesis, Google </a:t>
            </a:r>
            <a:r>
              <a:rPr lang="en-US" b="0" i="0" dirty="0" err="1">
                <a:solidFill>
                  <a:srgbClr val="001D35"/>
                </a:solidFill>
                <a:effectLst/>
                <a:latin typeface="+mj-lt"/>
              </a:rPr>
              <a:t>PubSub</a:t>
            </a:r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, Solace </a:t>
            </a:r>
            <a:r>
              <a:rPr lang="en-US" b="0" i="0" dirty="0" err="1">
                <a:solidFill>
                  <a:srgbClr val="001D35"/>
                </a:solidFill>
                <a:effectLst/>
                <a:latin typeface="+mj-lt"/>
              </a:rPr>
              <a:t>PubSub</a:t>
            </a:r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+, Azure Event Hubs, Azure Service Bus, and AWS SQS. </a:t>
            </a:r>
          </a:p>
          <a:p>
            <a:pPr algn="l"/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Spring Cloud Stream uses Spring Integration to provide connectivity to message brokers. It also provides opinionated configuration of middleware from several vendors.</a:t>
            </a:r>
          </a:p>
          <a:p>
            <a:pPr marL="0" indent="0" algn="l" fontAlgn="ctr">
              <a:buNone/>
            </a:pPr>
            <a:endParaRPr lang="en-US" b="0" i="0" dirty="0">
              <a:solidFill>
                <a:srgbClr val="001D35"/>
              </a:solidFill>
              <a:effectLst/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12903F-F6CC-A0D6-A257-CF0B1AA1FEF2}"/>
              </a:ext>
            </a:extLst>
          </p:cNvPr>
          <p:cNvSpPr txBox="1"/>
          <p:nvPr/>
        </p:nvSpPr>
        <p:spPr>
          <a:xfrm>
            <a:off x="1077686" y="653143"/>
            <a:ext cx="7685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Spring Cloud Stream</a:t>
            </a:r>
          </a:p>
        </p:txBody>
      </p:sp>
    </p:spTree>
    <p:extLst>
      <p:ext uri="{BB962C8B-B14F-4D97-AF65-F5344CB8AC3E}">
        <p14:creationId xmlns:p14="http://schemas.microsoft.com/office/powerpoint/2010/main" val="254515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1E5D9-A19C-71FC-0F06-FE59EF426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4935D-DFE5-9BB0-50CB-670691A1E6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4895" y="2181496"/>
            <a:ext cx="8324089" cy="1824447"/>
          </a:xfrm>
        </p:spPr>
        <p:txBody>
          <a:bodyPr>
            <a:noAutofit/>
          </a:bodyPr>
          <a:lstStyle/>
          <a:p>
            <a:pPr fontAlgn="ctr"/>
            <a:r>
              <a:rPr lang="en-US" sz="3200" dirty="0">
                <a:solidFill>
                  <a:srgbClr val="001D35"/>
                </a:solidFill>
                <a:latin typeface="+mj-lt"/>
              </a:rPr>
              <a:t>OAuth2/JWT support</a:t>
            </a:r>
          </a:p>
          <a:p>
            <a:pPr fontAlgn="ctr"/>
            <a:r>
              <a:rPr lang="en-US" sz="3200" b="0" i="0" dirty="0">
                <a:solidFill>
                  <a:srgbClr val="001D35"/>
                </a:solidFill>
                <a:effectLst/>
                <a:latin typeface="+mj-lt"/>
              </a:rPr>
              <a:t>Single Sign-</a:t>
            </a:r>
            <a:r>
              <a:rPr lang="en-US" sz="3200" dirty="0">
                <a:solidFill>
                  <a:srgbClr val="001D35"/>
                </a:solidFill>
                <a:latin typeface="+mj-lt"/>
              </a:rPr>
              <a:t>On</a:t>
            </a:r>
          </a:p>
          <a:p>
            <a:pPr fontAlgn="ctr"/>
            <a:r>
              <a:rPr lang="en-US" sz="3200" b="0" i="0" dirty="0">
                <a:solidFill>
                  <a:srgbClr val="001D35"/>
                </a:solidFill>
                <a:effectLst/>
                <a:latin typeface="+mj-lt"/>
              </a:rPr>
              <a:t>Token relay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DD92A-EDAB-37F3-61B4-32D3AC6B1E5D}"/>
              </a:ext>
            </a:extLst>
          </p:cNvPr>
          <p:cNvSpPr txBox="1"/>
          <p:nvPr/>
        </p:nvSpPr>
        <p:spPr>
          <a:xfrm>
            <a:off x="1077686" y="653143"/>
            <a:ext cx="7685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Spring Cloud Security</a:t>
            </a:r>
          </a:p>
        </p:txBody>
      </p:sp>
    </p:spTree>
    <p:extLst>
      <p:ext uri="{BB962C8B-B14F-4D97-AF65-F5344CB8AC3E}">
        <p14:creationId xmlns:p14="http://schemas.microsoft.com/office/powerpoint/2010/main" val="3804843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5E70C-CFCE-A272-1B45-BEB8C6F48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FE699-5207-ECF1-791E-603A9BBEA1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2" y="1604553"/>
            <a:ext cx="8324089" cy="1824447"/>
          </a:xfrm>
        </p:spPr>
        <p:txBody>
          <a:bodyPr>
            <a:noAutofit/>
          </a:bodyPr>
          <a:lstStyle/>
          <a:p>
            <a:pPr fontAlgn="ctr"/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Spring Cloud Sleuth is a project that automatically configures distributed tracing for Spring Boot applications. It helps to track the flow of requests across different services by adding trace and span IDs to log entries</a:t>
            </a:r>
          </a:p>
          <a:p>
            <a:pPr fontAlgn="ctr"/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Integration with </a:t>
            </a:r>
            <a:r>
              <a:rPr lang="en-US" b="0" i="0" dirty="0" err="1">
                <a:solidFill>
                  <a:srgbClr val="001D35"/>
                </a:solidFill>
                <a:effectLst/>
                <a:latin typeface="+mj-lt"/>
              </a:rPr>
              <a:t>Zipkin</a:t>
            </a:r>
            <a:endParaRPr lang="en-US" b="0" i="0" dirty="0">
              <a:solidFill>
                <a:srgbClr val="001D35"/>
              </a:solidFill>
              <a:effectLst/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1A831-72A3-BEC9-E7BE-D2EC76877477}"/>
              </a:ext>
            </a:extLst>
          </p:cNvPr>
          <p:cNvSpPr txBox="1"/>
          <p:nvPr/>
        </p:nvSpPr>
        <p:spPr>
          <a:xfrm>
            <a:off x="1077686" y="653143"/>
            <a:ext cx="7685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Spring Cloud Sleuth</a:t>
            </a:r>
          </a:p>
        </p:txBody>
      </p:sp>
      <p:pic>
        <p:nvPicPr>
          <p:cNvPr id="3" name="Picture 2" descr="A diagram of a zipkin&#10;&#10;Description automatically generated">
            <a:extLst>
              <a:ext uri="{FF2B5EF4-FFF2-40B4-BE49-F238E27FC236}">
                <a16:creationId xmlns:a16="http://schemas.microsoft.com/office/drawing/2014/main" id="{21581620-2905-1949-D785-02014667A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207" y="3537029"/>
            <a:ext cx="7172378" cy="313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51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E137148-C0D3-0B4D-99E4-990365E626E9}"/>
              </a:ext>
            </a:extLst>
          </p:cNvPr>
          <p:cNvSpPr txBox="1"/>
          <p:nvPr/>
        </p:nvSpPr>
        <p:spPr>
          <a:xfrm>
            <a:off x="4953001" y="522514"/>
            <a:ext cx="649877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3. Benefits of Spring Cloud</a:t>
            </a:r>
          </a:p>
          <a:p>
            <a:endParaRPr lang="en-US" dirty="0"/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Spring Cloud focuses on providing good out of box experience for typical use cases and extensibility mechanism to cover others.</a:t>
            </a: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Distributed/versioned configuration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Service registration and discovery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Routing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Service-to-service calls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Load balancing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Circuit Breakers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Distributed messaging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Short lived microservices (tasks)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Consumer-driven and producer-driven contract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8A126-A1E4-53E0-900D-8BDF278A5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C2E3755-BD8A-3CB1-5140-BACAB6A7EB4F}"/>
              </a:ext>
            </a:extLst>
          </p:cNvPr>
          <p:cNvSpPr txBox="1"/>
          <p:nvPr/>
        </p:nvSpPr>
        <p:spPr>
          <a:xfrm>
            <a:off x="4953001" y="522514"/>
            <a:ext cx="649877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4. Spring Cloud Use Cases</a:t>
            </a:r>
          </a:p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+mj-lt"/>
              </a:rPr>
              <a:t>Microservices architectures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+mj-lt"/>
              </a:rPr>
              <a:t>Cloud-native applications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+mj-lt"/>
              </a:rPr>
              <a:t>API gateways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+mj-lt"/>
              </a:rPr>
              <a:t>Event-driven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18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8BF48-7AE1-4CC9-F469-1F2CF1A16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40628F2-430D-8FD6-1957-F3E1F45DCB7C}"/>
              </a:ext>
            </a:extLst>
          </p:cNvPr>
          <p:cNvSpPr txBox="1"/>
          <p:nvPr/>
        </p:nvSpPr>
        <p:spPr>
          <a:xfrm>
            <a:off x="4953001" y="522514"/>
            <a:ext cx="649877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5. Demo</a:t>
            </a:r>
          </a:p>
          <a:p>
            <a:endParaRPr lang="en-US" dirty="0"/>
          </a:p>
          <a:p>
            <a:r>
              <a:rPr lang="en-US" sz="3200" dirty="0">
                <a:latin typeface="+mj-lt"/>
              </a:rPr>
              <a:t>https://github.com/ryanjbaxter/beginners-guide-to-spring-cloud</a:t>
            </a:r>
          </a:p>
        </p:txBody>
      </p:sp>
    </p:spTree>
    <p:extLst>
      <p:ext uri="{BB962C8B-B14F-4D97-AF65-F5344CB8AC3E}">
        <p14:creationId xmlns:p14="http://schemas.microsoft.com/office/powerpoint/2010/main" val="306888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CE7CE-6B28-4C73-D51B-A761677CD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EF41-69BA-51BE-5151-B2988A5B5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39514F-8A7A-AF66-9D8B-55D3CB533C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What is Spring Cloud?</a:t>
            </a:r>
          </a:p>
          <a:p>
            <a:r>
              <a:rPr lang="en-US" sz="2800" dirty="0">
                <a:latin typeface="+mj-lt"/>
              </a:rPr>
              <a:t>Key Components</a:t>
            </a:r>
          </a:p>
          <a:p>
            <a:r>
              <a:rPr lang="en-US" sz="2800" dirty="0">
                <a:latin typeface="+mj-lt"/>
              </a:rPr>
              <a:t>Benefits</a:t>
            </a:r>
          </a:p>
          <a:p>
            <a:r>
              <a:rPr lang="en-US" sz="2800" dirty="0">
                <a:latin typeface="+mj-lt"/>
              </a:rPr>
              <a:t>Use Cases</a:t>
            </a:r>
          </a:p>
          <a:p>
            <a:r>
              <a:rPr lang="en-US" sz="2800" dirty="0"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87623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Monolithic architecture </a:t>
            </a:r>
          </a:p>
        </p:txBody>
      </p:sp>
      <p:pic>
        <p:nvPicPr>
          <p:cNvPr id="8" name="Picture 7" descr="A diagram of a cloud computing service&#10;&#10;Description automatically generated">
            <a:extLst>
              <a:ext uri="{FF2B5EF4-FFF2-40B4-BE49-F238E27FC236}">
                <a16:creationId xmlns:a16="http://schemas.microsoft.com/office/drawing/2014/main" id="{4ED11D20-2568-C3B7-74C1-74B6131E4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54" y="1579083"/>
            <a:ext cx="9367655" cy="485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BBD8E-992C-E913-01AC-D8719533D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D4B52-63C0-F9BE-936C-5F26F2A24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Microservice architecture </a:t>
            </a:r>
          </a:p>
        </p:txBody>
      </p:sp>
      <p:pic>
        <p:nvPicPr>
          <p:cNvPr id="4" name="Picture 3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C7F999B6-94B2-414F-28F9-42882E9DB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62" y="1399032"/>
            <a:ext cx="9860599" cy="493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9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755498-5396-6F3D-C7E7-97607484912D}"/>
              </a:ext>
            </a:extLst>
          </p:cNvPr>
          <p:cNvSpPr txBox="1"/>
          <p:nvPr/>
        </p:nvSpPr>
        <p:spPr>
          <a:xfrm>
            <a:off x="500743" y="609600"/>
            <a:ext cx="928551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000" b="1" dirty="0">
                <a:latin typeface="+mj-lt"/>
              </a:rPr>
              <a:t>What is Spring Cloud?</a:t>
            </a:r>
          </a:p>
          <a:p>
            <a:endParaRPr lang="en-US" sz="40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1D35"/>
                </a:solidFill>
                <a:effectLst/>
                <a:latin typeface="+mj-lt"/>
              </a:rPr>
              <a:t>Spring Cloud is </a:t>
            </a:r>
            <a:r>
              <a:rPr lang="en-US" sz="2800" dirty="0">
                <a:latin typeface="+mj-lt"/>
              </a:rPr>
              <a:t>an open-source framework that provides tools for developers to build applications for the cloud.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Framework for building robust cloud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Built on top of Spring Boot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Provides tools for common distributed system patterns</a:t>
            </a:r>
          </a:p>
        </p:txBody>
      </p:sp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B2399-5CAB-5AE5-E9FD-BA6584814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93F6872-A5AE-2845-8AFB-82F870F36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31325"/>
            <a:ext cx="12192000" cy="60261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8D2D65-B7C4-F52D-2E6B-A08FA508B215}"/>
              </a:ext>
            </a:extLst>
          </p:cNvPr>
          <p:cNvSpPr txBox="1"/>
          <p:nvPr/>
        </p:nvSpPr>
        <p:spPr>
          <a:xfrm>
            <a:off x="195943" y="69659"/>
            <a:ext cx="590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Spring Cloud Architecture highlights</a:t>
            </a:r>
          </a:p>
        </p:txBody>
      </p:sp>
    </p:spTree>
    <p:extLst>
      <p:ext uri="{BB962C8B-B14F-4D97-AF65-F5344CB8AC3E}">
        <p14:creationId xmlns:p14="http://schemas.microsoft.com/office/powerpoint/2010/main" val="89066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E7C1B-3391-A972-E2DB-8953184AB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F6DBB3-7B74-F128-0D28-ADAEF2489111}"/>
              </a:ext>
            </a:extLst>
          </p:cNvPr>
          <p:cNvSpPr txBox="1"/>
          <p:nvPr/>
        </p:nvSpPr>
        <p:spPr>
          <a:xfrm>
            <a:off x="195943" y="69659"/>
            <a:ext cx="590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Spring Cloud Architecture highlights</a:t>
            </a:r>
          </a:p>
        </p:txBody>
      </p:sp>
      <p:pic>
        <p:nvPicPr>
          <p:cNvPr id="4" name="Picture 3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5B8EDF06-8AD7-A0B4-F2EA-40C45FFC5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3" y="531324"/>
            <a:ext cx="9086187" cy="588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48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person in a yellow shirt">
            <a:extLst>
              <a:ext uri="{FF2B5EF4-FFF2-40B4-BE49-F238E27FC236}">
                <a16:creationId xmlns:a16="http://schemas.microsoft.com/office/drawing/2014/main" id="{BC85F8C0-B84C-01D2-4208-5596D725B2B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" r="33"/>
          <a:stretch/>
        </p:blipFill>
        <p:spPr>
          <a:xfrm>
            <a:off x="-15240" y="-15240"/>
            <a:ext cx="4581525" cy="660241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3FD486-C939-E7D6-71B6-6133D3F84936}"/>
              </a:ext>
            </a:extLst>
          </p:cNvPr>
          <p:cNvSpPr txBox="1"/>
          <p:nvPr/>
        </p:nvSpPr>
        <p:spPr>
          <a:xfrm>
            <a:off x="5399315" y="1023257"/>
            <a:ext cx="61830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2. Key Components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Spring Cloud Config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Spring Cloud Netflix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Spring Cloud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Spring Cloud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Spring Cloud Sleuth</a:t>
            </a:r>
          </a:p>
        </p:txBody>
      </p:sp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2" y="1604554"/>
            <a:ext cx="8324089" cy="4796246"/>
          </a:xfrm>
        </p:spPr>
        <p:txBody>
          <a:bodyPr>
            <a:noAutofit/>
          </a:bodyPr>
          <a:lstStyle/>
          <a:p>
            <a:pPr algn="l" fontAlgn="ctr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1D35"/>
                </a:solidFill>
                <a:effectLst/>
                <a:latin typeface="+mj-lt"/>
              </a:rPr>
              <a:t>Centralized configuration</a:t>
            </a:r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: A single location to manage configuration for all applications and environments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1D35"/>
                </a:solidFill>
                <a:effectLst/>
                <a:latin typeface="+mj-lt"/>
              </a:rPr>
              <a:t>Live configuration updates</a:t>
            </a:r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: Microservices can be refreshed without redeploying the service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1D35"/>
                </a:solidFill>
                <a:effectLst/>
                <a:latin typeface="+mj-lt"/>
              </a:rPr>
              <a:t>Audit history</a:t>
            </a:r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: A full history of configuration changes is available in one place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1D35"/>
                </a:solidFill>
                <a:effectLst/>
                <a:latin typeface="+mj-lt"/>
              </a:rPr>
              <a:t>Git repository support</a:t>
            </a:r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: The default server storage backend uses git, which provides labeled versions of configuration environments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1D35"/>
                </a:solidFill>
                <a:effectLst/>
                <a:latin typeface="+mj-lt"/>
              </a:rPr>
              <a:t>Encrypted values</a:t>
            </a:r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: Encrypted values can be generated using a REST call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1D35"/>
                </a:solidFill>
                <a:effectLst/>
                <a:latin typeface="+mj-lt"/>
              </a:rPr>
              <a:t>Configuration mapping</a:t>
            </a:r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: Configuration resources map directly to Spring Environment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ABA587-869C-808B-8ABE-A430F456E040}"/>
              </a:ext>
            </a:extLst>
          </p:cNvPr>
          <p:cNvSpPr txBox="1"/>
          <p:nvPr/>
        </p:nvSpPr>
        <p:spPr>
          <a:xfrm>
            <a:off x="1077686" y="653143"/>
            <a:ext cx="7685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Spring Cloud Config</a:t>
            </a:r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{41F5AE5E-14B9-44B6-A8D6-B24166BEF10F}tf16411248_win32</Template>
  <TotalTime>3630</TotalTime>
  <Words>719</Words>
  <Application>Microsoft Office PowerPoint</Application>
  <PresentationFormat>Widescreen</PresentationFormat>
  <Paragraphs>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Avenir Next LT Pro Light</vt:lpstr>
      <vt:lpstr>Calibri</vt:lpstr>
      <vt:lpstr>Posterama</vt:lpstr>
      <vt:lpstr>Custom</vt:lpstr>
      <vt:lpstr>PowerPoint Presentation</vt:lpstr>
      <vt:lpstr>Agenda </vt:lpstr>
      <vt:lpstr>Monolithic architecture </vt:lpstr>
      <vt:lpstr>Microservice architecture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>NTT DATA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Javed Shaikh</dc:creator>
  <cp:lastModifiedBy>Javed Shaikh</cp:lastModifiedBy>
  <cp:revision>42</cp:revision>
  <dcterms:created xsi:type="dcterms:W3CDTF">2024-10-15T14:40:57Z</dcterms:created>
  <dcterms:modified xsi:type="dcterms:W3CDTF">2024-10-18T11:37:00Z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